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8">
  <p:sldMasterIdLst>
    <p:sldMasterId id="2147483684" r:id="rId1"/>
    <p:sldMasterId id="2147483720" r:id="rId2"/>
    <p:sldMasterId id="2147483732" r:id="rId3"/>
  </p:sldMasterIdLst>
  <p:notesMasterIdLst>
    <p:notesMasterId r:id="rId35"/>
  </p:notesMasterIdLst>
  <p:handoutMasterIdLst>
    <p:handoutMasterId r:id="rId36"/>
  </p:handoutMasterIdLst>
  <p:sldIdLst>
    <p:sldId id="762" r:id="rId4"/>
    <p:sldId id="917" r:id="rId5"/>
    <p:sldId id="939" r:id="rId6"/>
    <p:sldId id="960" r:id="rId7"/>
    <p:sldId id="962" r:id="rId8"/>
    <p:sldId id="942" r:id="rId9"/>
    <p:sldId id="946" r:id="rId10"/>
    <p:sldId id="947" r:id="rId11"/>
    <p:sldId id="948" r:id="rId12"/>
    <p:sldId id="949" r:id="rId13"/>
    <p:sldId id="950" r:id="rId14"/>
    <p:sldId id="951" r:id="rId15"/>
    <p:sldId id="943" r:id="rId16"/>
    <p:sldId id="678" r:id="rId17"/>
    <p:sldId id="666" r:id="rId18"/>
    <p:sldId id="651" r:id="rId19"/>
    <p:sldId id="656" r:id="rId20"/>
    <p:sldId id="952" r:id="rId21"/>
    <p:sldId id="953" r:id="rId22"/>
    <p:sldId id="560" r:id="rId23"/>
    <p:sldId id="945" r:id="rId24"/>
    <p:sldId id="961" r:id="rId25"/>
    <p:sldId id="954" r:id="rId26"/>
    <p:sldId id="955" r:id="rId27"/>
    <p:sldId id="956" r:id="rId28"/>
    <p:sldId id="957" r:id="rId29"/>
    <p:sldId id="958" r:id="rId30"/>
    <p:sldId id="959" r:id="rId31"/>
    <p:sldId id="927" r:id="rId32"/>
    <p:sldId id="941" r:id="rId33"/>
    <p:sldId id="884"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my Klein" initials="TK" lastIdx="2" clrIdx="0">
    <p:extLst>
      <p:ext uri="{19B8F6BF-5375-455C-9EA6-DF929625EA0E}">
        <p15:presenceInfo xmlns:p15="http://schemas.microsoft.com/office/powerpoint/2012/main" userId="bcb6cd3af668054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933" autoAdjust="0"/>
    <p:restoredTop sz="94711" autoAdjust="0"/>
  </p:normalViewPr>
  <p:slideViewPr>
    <p:cSldViewPr>
      <p:cViewPr varScale="1">
        <p:scale>
          <a:sx n="76" d="100"/>
          <a:sy n="76" d="100"/>
        </p:scale>
        <p:origin x="525" y="51"/>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4B0A99-9C87-4744-9BBA-2A88A131AB9A}"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8792C46B-B97C-4E94-827F-3CD4EC12ABF2}">
      <dgm:prSet phldrT="[Text]" custT="1"/>
      <dgm:spPr/>
      <dgm:t>
        <a:bodyPr/>
        <a:lstStyle/>
        <a:p>
          <a:r>
            <a:rPr lang="en-US" sz="2000" dirty="0"/>
            <a:t>Background: Drivers for Advanced Recycling</a:t>
          </a:r>
        </a:p>
      </dgm:t>
    </dgm:pt>
    <dgm:pt modelId="{B8F46BC7-5CB7-447C-A7C4-85CB2C8F6274}" type="parTrans" cxnId="{2C85CEEA-AE7D-4135-8BCC-F145866549E5}">
      <dgm:prSet/>
      <dgm:spPr/>
      <dgm:t>
        <a:bodyPr/>
        <a:lstStyle/>
        <a:p>
          <a:endParaRPr lang="en-US" sz="2000"/>
        </a:p>
      </dgm:t>
    </dgm:pt>
    <dgm:pt modelId="{E5460A7C-2A39-43A5-924D-B4C349609308}" type="sibTrans" cxnId="{2C85CEEA-AE7D-4135-8BCC-F145866549E5}">
      <dgm:prSet custT="1"/>
      <dgm:spPr/>
      <dgm:t>
        <a:bodyPr/>
        <a:lstStyle/>
        <a:p>
          <a:endParaRPr lang="en-US" sz="2000" dirty="0"/>
        </a:p>
      </dgm:t>
    </dgm:pt>
    <dgm:pt modelId="{D603E8D9-ACFB-45BF-B554-1F5ABD40EF01}">
      <dgm:prSet phldrT="[Text]" custT="1"/>
      <dgm:spPr/>
      <dgm:t>
        <a:bodyPr/>
        <a:lstStyle/>
        <a:p>
          <a:r>
            <a:rPr lang="en-US" sz="2000" dirty="0"/>
            <a:t>U.S. Approach: Big Controversy</a:t>
          </a:r>
        </a:p>
      </dgm:t>
    </dgm:pt>
    <dgm:pt modelId="{0118913F-D518-418B-AE4A-36BD5E2257A0}" type="parTrans" cxnId="{16FDA17E-5D39-4927-8A11-91F495B69C44}">
      <dgm:prSet/>
      <dgm:spPr/>
      <dgm:t>
        <a:bodyPr/>
        <a:lstStyle/>
        <a:p>
          <a:endParaRPr lang="en-US" sz="2000"/>
        </a:p>
      </dgm:t>
    </dgm:pt>
    <dgm:pt modelId="{00D8DDBF-A142-484D-BF3F-412FFE29C789}" type="sibTrans" cxnId="{16FDA17E-5D39-4927-8A11-91F495B69C44}">
      <dgm:prSet custT="1"/>
      <dgm:spPr/>
      <dgm:t>
        <a:bodyPr/>
        <a:lstStyle/>
        <a:p>
          <a:endParaRPr lang="en-US" sz="2000" dirty="0"/>
        </a:p>
      </dgm:t>
    </dgm:pt>
    <dgm:pt modelId="{818E6475-C115-4861-ABBB-3C4C3C5BB9D1}">
      <dgm:prSet phldrT="[Text]" custT="1"/>
      <dgm:spPr/>
      <dgm:t>
        <a:bodyPr/>
        <a:lstStyle/>
        <a:p>
          <a:r>
            <a:rPr lang="en-US" sz="2000" dirty="0"/>
            <a:t>EU Approach: Big Waste Problems</a:t>
          </a:r>
        </a:p>
      </dgm:t>
    </dgm:pt>
    <dgm:pt modelId="{FBAF18A3-5E42-444F-A792-7881FCFF7D14}" type="parTrans" cxnId="{F835DA3F-E3A4-49F0-B575-32543D99A533}">
      <dgm:prSet/>
      <dgm:spPr/>
      <dgm:t>
        <a:bodyPr/>
        <a:lstStyle/>
        <a:p>
          <a:endParaRPr lang="en-US" sz="2000"/>
        </a:p>
      </dgm:t>
    </dgm:pt>
    <dgm:pt modelId="{F499A97A-516F-4CAD-AB0F-980602F27C0A}" type="sibTrans" cxnId="{F835DA3F-E3A4-49F0-B575-32543D99A533}">
      <dgm:prSet custT="1"/>
      <dgm:spPr/>
      <dgm:t>
        <a:bodyPr/>
        <a:lstStyle/>
        <a:p>
          <a:endParaRPr lang="en-US" sz="2000" dirty="0"/>
        </a:p>
      </dgm:t>
    </dgm:pt>
    <dgm:pt modelId="{29C0443B-81CC-4622-B11B-04F9EA69CE72}">
      <dgm:prSet phldrT="[Text]" custT="1"/>
      <dgm:spPr/>
      <dgm:t>
        <a:bodyPr/>
        <a:lstStyle/>
        <a:p>
          <a:r>
            <a:rPr lang="en-US" sz="2000" dirty="0"/>
            <a:t>Conclusions</a:t>
          </a:r>
        </a:p>
      </dgm:t>
    </dgm:pt>
    <dgm:pt modelId="{FABCA1D0-6651-480C-9480-6A3C0569D0E8}" type="parTrans" cxnId="{D49ACB36-55F5-4D9F-97E1-DBD320281D74}">
      <dgm:prSet/>
      <dgm:spPr/>
      <dgm:t>
        <a:bodyPr/>
        <a:lstStyle/>
        <a:p>
          <a:endParaRPr lang="en-US" sz="2000"/>
        </a:p>
      </dgm:t>
    </dgm:pt>
    <dgm:pt modelId="{14EAB972-0012-403E-8F52-7C395239D121}" type="sibTrans" cxnId="{D49ACB36-55F5-4D9F-97E1-DBD320281D74}">
      <dgm:prSet/>
      <dgm:spPr/>
      <dgm:t>
        <a:bodyPr/>
        <a:lstStyle/>
        <a:p>
          <a:endParaRPr lang="en-US" sz="2000"/>
        </a:p>
      </dgm:t>
    </dgm:pt>
    <dgm:pt modelId="{719BA771-158D-4EAE-B9E3-267DC07A7802}">
      <dgm:prSet phldrT="[Text]" custT="1"/>
      <dgm:spPr/>
      <dgm:t>
        <a:bodyPr/>
        <a:lstStyle/>
        <a:p>
          <a:r>
            <a:rPr lang="en-US" sz="2000" dirty="0"/>
            <a:t>What is Advanced or Chemical Recycling?</a:t>
          </a:r>
        </a:p>
      </dgm:t>
    </dgm:pt>
    <dgm:pt modelId="{EB532EE7-B93E-4E4E-B871-6089D2E5ABD4}" type="parTrans" cxnId="{6E94D2FA-14C8-446E-8044-C9D21589327C}">
      <dgm:prSet/>
      <dgm:spPr/>
      <dgm:t>
        <a:bodyPr/>
        <a:lstStyle/>
        <a:p>
          <a:endParaRPr lang="en-US" sz="2000"/>
        </a:p>
      </dgm:t>
    </dgm:pt>
    <dgm:pt modelId="{152ED992-9605-478B-AFCC-9EAE570EE974}" type="sibTrans" cxnId="{6E94D2FA-14C8-446E-8044-C9D21589327C}">
      <dgm:prSet custT="1"/>
      <dgm:spPr/>
      <dgm:t>
        <a:bodyPr/>
        <a:lstStyle/>
        <a:p>
          <a:endParaRPr lang="en-US" sz="2000" dirty="0"/>
        </a:p>
      </dgm:t>
    </dgm:pt>
    <dgm:pt modelId="{E33A5398-11CC-462A-84BC-1C1A107B81EB}" type="pres">
      <dgm:prSet presAssocID="{724B0A99-9C87-4744-9BBA-2A88A131AB9A}" presName="outerComposite" presStyleCnt="0">
        <dgm:presLayoutVars>
          <dgm:chMax val="5"/>
          <dgm:dir/>
          <dgm:resizeHandles val="exact"/>
        </dgm:presLayoutVars>
      </dgm:prSet>
      <dgm:spPr/>
    </dgm:pt>
    <dgm:pt modelId="{CFBCDD97-9C05-4C81-A19A-42E1E189D7DA}" type="pres">
      <dgm:prSet presAssocID="{724B0A99-9C87-4744-9BBA-2A88A131AB9A}" presName="dummyMaxCanvas" presStyleCnt="0">
        <dgm:presLayoutVars/>
      </dgm:prSet>
      <dgm:spPr/>
    </dgm:pt>
    <dgm:pt modelId="{02327623-4786-4A57-82BD-8C6EAAD068B8}" type="pres">
      <dgm:prSet presAssocID="{724B0A99-9C87-4744-9BBA-2A88A131AB9A}" presName="FiveNodes_1" presStyleLbl="node1" presStyleIdx="0" presStyleCnt="5">
        <dgm:presLayoutVars>
          <dgm:bulletEnabled val="1"/>
        </dgm:presLayoutVars>
      </dgm:prSet>
      <dgm:spPr/>
    </dgm:pt>
    <dgm:pt modelId="{AE54138D-7F1F-4228-BD4C-F31792FB62AC}" type="pres">
      <dgm:prSet presAssocID="{724B0A99-9C87-4744-9BBA-2A88A131AB9A}" presName="FiveNodes_2" presStyleLbl="node1" presStyleIdx="1" presStyleCnt="5">
        <dgm:presLayoutVars>
          <dgm:bulletEnabled val="1"/>
        </dgm:presLayoutVars>
      </dgm:prSet>
      <dgm:spPr/>
    </dgm:pt>
    <dgm:pt modelId="{34F77B13-B231-4A5F-902C-066D166C6F4C}" type="pres">
      <dgm:prSet presAssocID="{724B0A99-9C87-4744-9BBA-2A88A131AB9A}" presName="FiveNodes_3" presStyleLbl="node1" presStyleIdx="2" presStyleCnt="5">
        <dgm:presLayoutVars>
          <dgm:bulletEnabled val="1"/>
        </dgm:presLayoutVars>
      </dgm:prSet>
      <dgm:spPr/>
    </dgm:pt>
    <dgm:pt modelId="{5432E390-FAF8-453E-90EA-DD3321DAE4A5}" type="pres">
      <dgm:prSet presAssocID="{724B0A99-9C87-4744-9BBA-2A88A131AB9A}" presName="FiveNodes_4" presStyleLbl="node1" presStyleIdx="3" presStyleCnt="5">
        <dgm:presLayoutVars>
          <dgm:bulletEnabled val="1"/>
        </dgm:presLayoutVars>
      </dgm:prSet>
      <dgm:spPr/>
    </dgm:pt>
    <dgm:pt modelId="{0360D206-86C9-4064-964C-B2B0712DFE1B}" type="pres">
      <dgm:prSet presAssocID="{724B0A99-9C87-4744-9BBA-2A88A131AB9A}" presName="FiveNodes_5" presStyleLbl="node1" presStyleIdx="4" presStyleCnt="5">
        <dgm:presLayoutVars>
          <dgm:bulletEnabled val="1"/>
        </dgm:presLayoutVars>
      </dgm:prSet>
      <dgm:spPr/>
    </dgm:pt>
    <dgm:pt modelId="{6F2E5B0E-D6D3-40CC-90FD-0E73AAC87768}" type="pres">
      <dgm:prSet presAssocID="{724B0A99-9C87-4744-9BBA-2A88A131AB9A}" presName="FiveConn_1-2" presStyleLbl="fgAccFollowNode1" presStyleIdx="0" presStyleCnt="4">
        <dgm:presLayoutVars>
          <dgm:bulletEnabled val="1"/>
        </dgm:presLayoutVars>
      </dgm:prSet>
      <dgm:spPr/>
    </dgm:pt>
    <dgm:pt modelId="{847F92EF-70E1-455C-A19A-8B555D3AA423}" type="pres">
      <dgm:prSet presAssocID="{724B0A99-9C87-4744-9BBA-2A88A131AB9A}" presName="FiveConn_2-3" presStyleLbl="fgAccFollowNode1" presStyleIdx="1" presStyleCnt="4">
        <dgm:presLayoutVars>
          <dgm:bulletEnabled val="1"/>
        </dgm:presLayoutVars>
      </dgm:prSet>
      <dgm:spPr/>
    </dgm:pt>
    <dgm:pt modelId="{EBCE3152-966D-4993-BFC6-5E9AEC694671}" type="pres">
      <dgm:prSet presAssocID="{724B0A99-9C87-4744-9BBA-2A88A131AB9A}" presName="FiveConn_3-4" presStyleLbl="fgAccFollowNode1" presStyleIdx="2" presStyleCnt="4">
        <dgm:presLayoutVars>
          <dgm:bulletEnabled val="1"/>
        </dgm:presLayoutVars>
      </dgm:prSet>
      <dgm:spPr/>
    </dgm:pt>
    <dgm:pt modelId="{70364AEE-89AA-446F-8B1D-7A1877A10EE4}" type="pres">
      <dgm:prSet presAssocID="{724B0A99-9C87-4744-9BBA-2A88A131AB9A}" presName="FiveConn_4-5" presStyleLbl="fgAccFollowNode1" presStyleIdx="3" presStyleCnt="4">
        <dgm:presLayoutVars>
          <dgm:bulletEnabled val="1"/>
        </dgm:presLayoutVars>
      </dgm:prSet>
      <dgm:spPr/>
    </dgm:pt>
    <dgm:pt modelId="{FC421533-2808-44DA-A83F-577EEB1B839B}" type="pres">
      <dgm:prSet presAssocID="{724B0A99-9C87-4744-9BBA-2A88A131AB9A}" presName="FiveNodes_1_text" presStyleLbl="node1" presStyleIdx="4" presStyleCnt="5">
        <dgm:presLayoutVars>
          <dgm:bulletEnabled val="1"/>
        </dgm:presLayoutVars>
      </dgm:prSet>
      <dgm:spPr/>
    </dgm:pt>
    <dgm:pt modelId="{3B545F1F-17AB-4DE2-A086-276ED163A762}" type="pres">
      <dgm:prSet presAssocID="{724B0A99-9C87-4744-9BBA-2A88A131AB9A}" presName="FiveNodes_2_text" presStyleLbl="node1" presStyleIdx="4" presStyleCnt="5">
        <dgm:presLayoutVars>
          <dgm:bulletEnabled val="1"/>
        </dgm:presLayoutVars>
      </dgm:prSet>
      <dgm:spPr/>
    </dgm:pt>
    <dgm:pt modelId="{93027FF8-3E67-42FA-86EF-F441076F7172}" type="pres">
      <dgm:prSet presAssocID="{724B0A99-9C87-4744-9BBA-2A88A131AB9A}" presName="FiveNodes_3_text" presStyleLbl="node1" presStyleIdx="4" presStyleCnt="5">
        <dgm:presLayoutVars>
          <dgm:bulletEnabled val="1"/>
        </dgm:presLayoutVars>
      </dgm:prSet>
      <dgm:spPr/>
    </dgm:pt>
    <dgm:pt modelId="{4A7EC480-81EA-4920-B758-3C928D1B711E}" type="pres">
      <dgm:prSet presAssocID="{724B0A99-9C87-4744-9BBA-2A88A131AB9A}" presName="FiveNodes_4_text" presStyleLbl="node1" presStyleIdx="4" presStyleCnt="5">
        <dgm:presLayoutVars>
          <dgm:bulletEnabled val="1"/>
        </dgm:presLayoutVars>
      </dgm:prSet>
      <dgm:spPr/>
    </dgm:pt>
    <dgm:pt modelId="{874672A5-E6EE-4764-9C18-34CB33ED9B13}" type="pres">
      <dgm:prSet presAssocID="{724B0A99-9C87-4744-9BBA-2A88A131AB9A}" presName="FiveNodes_5_text" presStyleLbl="node1" presStyleIdx="4" presStyleCnt="5">
        <dgm:presLayoutVars>
          <dgm:bulletEnabled val="1"/>
        </dgm:presLayoutVars>
      </dgm:prSet>
      <dgm:spPr/>
    </dgm:pt>
  </dgm:ptLst>
  <dgm:cxnLst>
    <dgm:cxn modelId="{A4518012-05C5-464E-8BD4-730489FBC3E2}" type="presOf" srcId="{F499A97A-516F-4CAD-AB0F-980602F27C0A}" destId="{70364AEE-89AA-446F-8B1D-7A1877A10EE4}" srcOrd="0" destOrd="0" presId="urn:microsoft.com/office/officeart/2005/8/layout/vProcess5"/>
    <dgm:cxn modelId="{F0E74E25-9144-45F0-95D8-2AEA4466E5DF}" type="presOf" srcId="{818E6475-C115-4861-ABBB-3C4C3C5BB9D1}" destId="{4A7EC480-81EA-4920-B758-3C928D1B711E}" srcOrd="1" destOrd="0" presId="urn:microsoft.com/office/officeart/2005/8/layout/vProcess5"/>
    <dgm:cxn modelId="{D49ACB36-55F5-4D9F-97E1-DBD320281D74}" srcId="{724B0A99-9C87-4744-9BBA-2A88A131AB9A}" destId="{29C0443B-81CC-4622-B11B-04F9EA69CE72}" srcOrd="4" destOrd="0" parTransId="{FABCA1D0-6651-480C-9480-6A3C0569D0E8}" sibTransId="{14EAB972-0012-403E-8F52-7C395239D121}"/>
    <dgm:cxn modelId="{F835DA3F-E3A4-49F0-B575-32543D99A533}" srcId="{724B0A99-9C87-4744-9BBA-2A88A131AB9A}" destId="{818E6475-C115-4861-ABBB-3C4C3C5BB9D1}" srcOrd="3" destOrd="0" parTransId="{FBAF18A3-5E42-444F-A792-7881FCFF7D14}" sibTransId="{F499A97A-516F-4CAD-AB0F-980602F27C0A}"/>
    <dgm:cxn modelId="{D1D4EE61-FDA5-4A6C-B61E-8B6C11EEA598}" type="presOf" srcId="{719BA771-158D-4EAE-B9E3-267DC07A7802}" destId="{AE54138D-7F1F-4228-BD4C-F31792FB62AC}" srcOrd="0" destOrd="0" presId="urn:microsoft.com/office/officeart/2005/8/layout/vProcess5"/>
    <dgm:cxn modelId="{E6472068-2145-4FED-B9A5-69E21D3EBAAE}" type="presOf" srcId="{29C0443B-81CC-4622-B11B-04F9EA69CE72}" destId="{874672A5-E6EE-4764-9C18-34CB33ED9B13}" srcOrd="1" destOrd="0" presId="urn:microsoft.com/office/officeart/2005/8/layout/vProcess5"/>
    <dgm:cxn modelId="{098D694C-CFE8-4AEF-A999-328AF09ADD09}" type="presOf" srcId="{724B0A99-9C87-4744-9BBA-2A88A131AB9A}" destId="{E33A5398-11CC-462A-84BC-1C1A107B81EB}" srcOrd="0" destOrd="0" presId="urn:microsoft.com/office/officeart/2005/8/layout/vProcess5"/>
    <dgm:cxn modelId="{B904D67B-3D86-431D-9E41-21998BF3AFAE}" type="presOf" srcId="{29C0443B-81CC-4622-B11B-04F9EA69CE72}" destId="{0360D206-86C9-4064-964C-B2B0712DFE1B}" srcOrd="0" destOrd="0" presId="urn:microsoft.com/office/officeart/2005/8/layout/vProcess5"/>
    <dgm:cxn modelId="{16FDA17E-5D39-4927-8A11-91F495B69C44}" srcId="{724B0A99-9C87-4744-9BBA-2A88A131AB9A}" destId="{D603E8D9-ACFB-45BF-B554-1F5ABD40EF01}" srcOrd="2" destOrd="0" parTransId="{0118913F-D518-418B-AE4A-36BD5E2257A0}" sibTransId="{00D8DDBF-A142-484D-BF3F-412FFE29C789}"/>
    <dgm:cxn modelId="{5715D187-A150-46E0-BF7B-85A03B97C639}" type="presOf" srcId="{E5460A7C-2A39-43A5-924D-B4C349609308}" destId="{6F2E5B0E-D6D3-40CC-90FD-0E73AAC87768}" srcOrd="0" destOrd="0" presId="urn:microsoft.com/office/officeart/2005/8/layout/vProcess5"/>
    <dgm:cxn modelId="{DC24FA9B-1131-4454-891D-718D7ADCD302}" type="presOf" srcId="{00D8DDBF-A142-484D-BF3F-412FFE29C789}" destId="{EBCE3152-966D-4993-BFC6-5E9AEC694671}" srcOrd="0" destOrd="0" presId="urn:microsoft.com/office/officeart/2005/8/layout/vProcess5"/>
    <dgm:cxn modelId="{441618A4-186A-4440-B785-22D4F9B984DD}" type="presOf" srcId="{719BA771-158D-4EAE-B9E3-267DC07A7802}" destId="{3B545F1F-17AB-4DE2-A086-276ED163A762}" srcOrd="1" destOrd="0" presId="urn:microsoft.com/office/officeart/2005/8/layout/vProcess5"/>
    <dgm:cxn modelId="{729168B4-6D46-43B4-91EF-61248722AC59}" type="presOf" srcId="{8792C46B-B97C-4E94-827F-3CD4EC12ABF2}" destId="{FC421533-2808-44DA-A83F-577EEB1B839B}" srcOrd="1" destOrd="0" presId="urn:microsoft.com/office/officeart/2005/8/layout/vProcess5"/>
    <dgm:cxn modelId="{A86380B4-E4A9-4C42-BF50-DEA1A6412CFF}" type="presOf" srcId="{818E6475-C115-4861-ABBB-3C4C3C5BB9D1}" destId="{5432E390-FAF8-453E-90EA-DD3321DAE4A5}" srcOrd="0" destOrd="0" presId="urn:microsoft.com/office/officeart/2005/8/layout/vProcess5"/>
    <dgm:cxn modelId="{FB18F0C5-6974-4AFC-A3E0-998DD3FC5AD5}" type="presOf" srcId="{D603E8D9-ACFB-45BF-B554-1F5ABD40EF01}" destId="{93027FF8-3E67-42FA-86EF-F441076F7172}" srcOrd="1" destOrd="0" presId="urn:microsoft.com/office/officeart/2005/8/layout/vProcess5"/>
    <dgm:cxn modelId="{BA2257CE-5653-485B-84B3-EA54DD4AA87C}" type="presOf" srcId="{152ED992-9605-478B-AFCC-9EAE570EE974}" destId="{847F92EF-70E1-455C-A19A-8B555D3AA423}" srcOrd="0" destOrd="0" presId="urn:microsoft.com/office/officeart/2005/8/layout/vProcess5"/>
    <dgm:cxn modelId="{81B76ACF-5168-4C2C-876A-FF1465FE1CF9}" type="presOf" srcId="{D603E8D9-ACFB-45BF-B554-1F5ABD40EF01}" destId="{34F77B13-B231-4A5F-902C-066D166C6F4C}" srcOrd="0" destOrd="0" presId="urn:microsoft.com/office/officeart/2005/8/layout/vProcess5"/>
    <dgm:cxn modelId="{D6BC7DD9-8FE2-4FA7-9532-D9493313B88C}" type="presOf" srcId="{8792C46B-B97C-4E94-827F-3CD4EC12ABF2}" destId="{02327623-4786-4A57-82BD-8C6EAAD068B8}" srcOrd="0" destOrd="0" presId="urn:microsoft.com/office/officeart/2005/8/layout/vProcess5"/>
    <dgm:cxn modelId="{2C85CEEA-AE7D-4135-8BCC-F145866549E5}" srcId="{724B0A99-9C87-4744-9BBA-2A88A131AB9A}" destId="{8792C46B-B97C-4E94-827F-3CD4EC12ABF2}" srcOrd="0" destOrd="0" parTransId="{B8F46BC7-5CB7-447C-A7C4-85CB2C8F6274}" sibTransId="{E5460A7C-2A39-43A5-924D-B4C349609308}"/>
    <dgm:cxn modelId="{6E94D2FA-14C8-446E-8044-C9D21589327C}" srcId="{724B0A99-9C87-4744-9BBA-2A88A131AB9A}" destId="{719BA771-158D-4EAE-B9E3-267DC07A7802}" srcOrd="1" destOrd="0" parTransId="{EB532EE7-B93E-4E4E-B871-6089D2E5ABD4}" sibTransId="{152ED992-9605-478B-AFCC-9EAE570EE974}"/>
    <dgm:cxn modelId="{F5727B1C-E22A-4255-8C67-54130870922F}" type="presParOf" srcId="{E33A5398-11CC-462A-84BC-1C1A107B81EB}" destId="{CFBCDD97-9C05-4C81-A19A-42E1E189D7DA}" srcOrd="0" destOrd="0" presId="urn:microsoft.com/office/officeart/2005/8/layout/vProcess5"/>
    <dgm:cxn modelId="{E3EC23B3-E871-4C45-863F-9C4288FE6F8C}" type="presParOf" srcId="{E33A5398-11CC-462A-84BC-1C1A107B81EB}" destId="{02327623-4786-4A57-82BD-8C6EAAD068B8}" srcOrd="1" destOrd="0" presId="urn:microsoft.com/office/officeart/2005/8/layout/vProcess5"/>
    <dgm:cxn modelId="{06A301B5-6ECB-4AC2-AEA2-7AA6F6E5BEB0}" type="presParOf" srcId="{E33A5398-11CC-462A-84BC-1C1A107B81EB}" destId="{AE54138D-7F1F-4228-BD4C-F31792FB62AC}" srcOrd="2" destOrd="0" presId="urn:microsoft.com/office/officeart/2005/8/layout/vProcess5"/>
    <dgm:cxn modelId="{BF36A6B5-8A14-468A-8A43-5B0872804048}" type="presParOf" srcId="{E33A5398-11CC-462A-84BC-1C1A107B81EB}" destId="{34F77B13-B231-4A5F-902C-066D166C6F4C}" srcOrd="3" destOrd="0" presId="urn:microsoft.com/office/officeart/2005/8/layout/vProcess5"/>
    <dgm:cxn modelId="{A8A5E6CA-359F-4C14-8209-42879B0EA919}" type="presParOf" srcId="{E33A5398-11CC-462A-84BC-1C1A107B81EB}" destId="{5432E390-FAF8-453E-90EA-DD3321DAE4A5}" srcOrd="4" destOrd="0" presId="urn:microsoft.com/office/officeart/2005/8/layout/vProcess5"/>
    <dgm:cxn modelId="{04A41A8D-04E1-4ED7-8A86-42732C6CD517}" type="presParOf" srcId="{E33A5398-11CC-462A-84BC-1C1A107B81EB}" destId="{0360D206-86C9-4064-964C-B2B0712DFE1B}" srcOrd="5" destOrd="0" presId="urn:microsoft.com/office/officeart/2005/8/layout/vProcess5"/>
    <dgm:cxn modelId="{31FCB56D-C479-464B-8AAA-6DE155F44777}" type="presParOf" srcId="{E33A5398-11CC-462A-84BC-1C1A107B81EB}" destId="{6F2E5B0E-D6D3-40CC-90FD-0E73AAC87768}" srcOrd="6" destOrd="0" presId="urn:microsoft.com/office/officeart/2005/8/layout/vProcess5"/>
    <dgm:cxn modelId="{1CA71DA8-8E03-4102-A0BF-9169275DAF9D}" type="presParOf" srcId="{E33A5398-11CC-462A-84BC-1C1A107B81EB}" destId="{847F92EF-70E1-455C-A19A-8B555D3AA423}" srcOrd="7" destOrd="0" presId="urn:microsoft.com/office/officeart/2005/8/layout/vProcess5"/>
    <dgm:cxn modelId="{70C6D40A-0E7A-415D-8572-872BC46C9EAD}" type="presParOf" srcId="{E33A5398-11CC-462A-84BC-1C1A107B81EB}" destId="{EBCE3152-966D-4993-BFC6-5E9AEC694671}" srcOrd="8" destOrd="0" presId="urn:microsoft.com/office/officeart/2005/8/layout/vProcess5"/>
    <dgm:cxn modelId="{8F4E4D99-260B-472E-BD1F-18E8B6BE3043}" type="presParOf" srcId="{E33A5398-11CC-462A-84BC-1C1A107B81EB}" destId="{70364AEE-89AA-446F-8B1D-7A1877A10EE4}" srcOrd="9" destOrd="0" presId="urn:microsoft.com/office/officeart/2005/8/layout/vProcess5"/>
    <dgm:cxn modelId="{8DC30D81-7BE3-48E6-9902-D3D3986956F1}" type="presParOf" srcId="{E33A5398-11CC-462A-84BC-1C1A107B81EB}" destId="{FC421533-2808-44DA-A83F-577EEB1B839B}" srcOrd="10" destOrd="0" presId="urn:microsoft.com/office/officeart/2005/8/layout/vProcess5"/>
    <dgm:cxn modelId="{334EB05E-3551-4ADB-B632-E92A41238B08}" type="presParOf" srcId="{E33A5398-11CC-462A-84BC-1C1A107B81EB}" destId="{3B545F1F-17AB-4DE2-A086-276ED163A762}" srcOrd="11" destOrd="0" presId="urn:microsoft.com/office/officeart/2005/8/layout/vProcess5"/>
    <dgm:cxn modelId="{FE0842F9-6249-4B1F-B706-FDD8986F6C67}" type="presParOf" srcId="{E33A5398-11CC-462A-84BC-1C1A107B81EB}" destId="{93027FF8-3E67-42FA-86EF-F441076F7172}" srcOrd="12" destOrd="0" presId="urn:microsoft.com/office/officeart/2005/8/layout/vProcess5"/>
    <dgm:cxn modelId="{1CF62575-978E-4985-B599-5126C4A9EE0E}" type="presParOf" srcId="{E33A5398-11CC-462A-84BC-1C1A107B81EB}" destId="{4A7EC480-81EA-4920-B758-3C928D1B711E}" srcOrd="13" destOrd="0" presId="urn:microsoft.com/office/officeart/2005/8/layout/vProcess5"/>
    <dgm:cxn modelId="{73A0EDA9-C9FA-4E58-8BB4-DBA4E5FA3942}" type="presParOf" srcId="{E33A5398-11CC-462A-84BC-1C1A107B81EB}" destId="{874672A5-E6EE-4764-9C18-34CB33ED9B13}"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67C363-F10B-477A-A792-007DB8B48629}"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n-US"/>
        </a:p>
      </dgm:t>
    </dgm:pt>
    <dgm:pt modelId="{17F33CFF-5E64-4536-AD0A-386E1BFA15F3}">
      <dgm:prSet phldrT="[Text]" custT="1"/>
      <dgm:spPr/>
      <dgm:t>
        <a:bodyPr/>
        <a:lstStyle/>
        <a:p>
          <a:pPr>
            <a:buClr>
              <a:srgbClr val="00AAC2"/>
            </a:buClr>
            <a:buSzPts val="1000"/>
            <a:buFont typeface="Symbol" panose="05050102010706020507" pitchFamily="18" charset="2"/>
            <a:buChar char=""/>
          </a:pPr>
          <a:r>
            <a:rPr lang="en-GB" sz="1600" b="1" dirty="0"/>
            <a:t>Adoption Hurdles</a:t>
          </a:r>
          <a:endParaRPr lang="en-US" sz="1600" dirty="0"/>
        </a:p>
      </dgm:t>
    </dgm:pt>
    <dgm:pt modelId="{E3B1EC74-BC72-4582-B811-CBB5853B0E2D}" type="parTrans" cxnId="{EA1F4582-419E-4649-BDD6-5BE44F0DDE67}">
      <dgm:prSet/>
      <dgm:spPr/>
      <dgm:t>
        <a:bodyPr/>
        <a:lstStyle/>
        <a:p>
          <a:endParaRPr lang="en-US"/>
        </a:p>
      </dgm:t>
    </dgm:pt>
    <dgm:pt modelId="{DBBF38BC-8CEF-44BE-BBFC-3C84890D0B6D}" type="sibTrans" cxnId="{EA1F4582-419E-4649-BDD6-5BE44F0DDE67}">
      <dgm:prSet/>
      <dgm:spPr/>
      <dgm:t>
        <a:bodyPr/>
        <a:lstStyle/>
        <a:p>
          <a:endParaRPr lang="en-US"/>
        </a:p>
      </dgm:t>
    </dgm:pt>
    <dgm:pt modelId="{5C2A5389-A336-46DB-9FE8-97A96322238B}">
      <dgm:prSet custT="1"/>
      <dgm:spPr/>
      <dgm:t>
        <a:bodyPr/>
        <a:lstStyle/>
        <a:p>
          <a:pPr>
            <a:buClr>
              <a:srgbClr val="00AAC2"/>
            </a:buClr>
            <a:buSzPts val="1000"/>
            <a:buFont typeface="Symbol" panose="05050102010706020507" pitchFamily="18" charset="2"/>
            <a:buChar char=""/>
          </a:pPr>
          <a:r>
            <a:rPr lang="en-GB" sz="1600" b="1" dirty="0"/>
            <a:t>Suitability</a:t>
          </a:r>
          <a:endParaRPr lang="en-US" sz="1600" dirty="0"/>
        </a:p>
      </dgm:t>
    </dgm:pt>
    <dgm:pt modelId="{40B90297-AE18-44FE-A74E-4A7A6A517A91}" type="parTrans" cxnId="{AA9B8906-DEC6-4E4D-BB30-E2FA4C77DCA9}">
      <dgm:prSet/>
      <dgm:spPr/>
      <dgm:t>
        <a:bodyPr/>
        <a:lstStyle/>
        <a:p>
          <a:endParaRPr lang="en-US"/>
        </a:p>
      </dgm:t>
    </dgm:pt>
    <dgm:pt modelId="{2241D6DC-117F-4F4B-811E-55870DB09041}" type="sibTrans" cxnId="{AA9B8906-DEC6-4E4D-BB30-E2FA4C77DCA9}">
      <dgm:prSet/>
      <dgm:spPr/>
      <dgm:t>
        <a:bodyPr/>
        <a:lstStyle/>
        <a:p>
          <a:endParaRPr lang="en-US"/>
        </a:p>
      </dgm:t>
    </dgm:pt>
    <dgm:pt modelId="{6B7021B7-96E2-47D3-99F6-92AD1E79DA57}">
      <dgm:prSet custT="1"/>
      <dgm:spPr/>
      <dgm:t>
        <a:bodyPr/>
        <a:lstStyle/>
        <a:p>
          <a:pPr>
            <a:buClr>
              <a:srgbClr val="00AAC2"/>
            </a:buClr>
            <a:buSzPts val="1000"/>
            <a:buFont typeface="Symbol" panose="05050102010706020507" pitchFamily="18" charset="2"/>
            <a:buChar char=""/>
          </a:pPr>
          <a:r>
            <a:rPr lang="en-GB" sz="1600" b="1" dirty="0"/>
            <a:t>Competition</a:t>
          </a:r>
          <a:endParaRPr lang="en-US" sz="1600" dirty="0"/>
        </a:p>
      </dgm:t>
    </dgm:pt>
    <dgm:pt modelId="{DF1A5EBD-845F-49B6-A0B1-860D3ECEAB97}" type="parTrans" cxnId="{284B1E14-7D2C-4038-B1E0-E0622D9B0692}">
      <dgm:prSet/>
      <dgm:spPr/>
      <dgm:t>
        <a:bodyPr/>
        <a:lstStyle/>
        <a:p>
          <a:endParaRPr lang="en-US"/>
        </a:p>
      </dgm:t>
    </dgm:pt>
    <dgm:pt modelId="{1122EEFA-C158-45C7-B90E-4F84F603B0C9}" type="sibTrans" cxnId="{284B1E14-7D2C-4038-B1E0-E0622D9B0692}">
      <dgm:prSet/>
      <dgm:spPr/>
      <dgm:t>
        <a:bodyPr/>
        <a:lstStyle/>
        <a:p>
          <a:endParaRPr lang="en-US"/>
        </a:p>
      </dgm:t>
    </dgm:pt>
    <dgm:pt modelId="{774D523C-FF08-4D5F-BFAB-665C91E82DF3}">
      <dgm:prSet custT="1"/>
      <dgm:spPr/>
      <dgm:t>
        <a:bodyPr/>
        <a:lstStyle/>
        <a:p>
          <a:pPr>
            <a:buClr>
              <a:srgbClr val="00AAC2"/>
            </a:buClr>
            <a:buSzPts val="1000"/>
            <a:buFont typeface="Symbol" panose="05050102010706020507" pitchFamily="18" charset="2"/>
            <a:buChar char=""/>
          </a:pPr>
          <a:r>
            <a:rPr lang="en-GB" sz="1600" b="1" dirty="0"/>
            <a:t>Opposition</a:t>
          </a:r>
          <a:endParaRPr lang="en-US" sz="1600" dirty="0"/>
        </a:p>
      </dgm:t>
    </dgm:pt>
    <dgm:pt modelId="{E022EA7E-A9E2-4F3F-92F3-68E19267D42E}" type="parTrans" cxnId="{04D0FA79-B751-417E-A8AB-6037431BE681}">
      <dgm:prSet/>
      <dgm:spPr/>
      <dgm:t>
        <a:bodyPr/>
        <a:lstStyle/>
        <a:p>
          <a:endParaRPr lang="en-US"/>
        </a:p>
      </dgm:t>
    </dgm:pt>
    <dgm:pt modelId="{C64559A0-47A5-4532-9C51-CBAC1D0C85F8}" type="sibTrans" cxnId="{04D0FA79-B751-417E-A8AB-6037431BE681}">
      <dgm:prSet/>
      <dgm:spPr/>
      <dgm:t>
        <a:bodyPr/>
        <a:lstStyle/>
        <a:p>
          <a:endParaRPr lang="en-US"/>
        </a:p>
      </dgm:t>
    </dgm:pt>
    <dgm:pt modelId="{0FCF5208-45CC-4B8F-BFDF-3D579A0BAA58}">
      <dgm:prSet phldrT="[Text]" custT="1"/>
      <dgm:spPr/>
      <dgm:t>
        <a:bodyPr/>
        <a:lstStyle/>
        <a:p>
          <a:pPr>
            <a:buClr>
              <a:srgbClr val="00AAC2"/>
            </a:buClr>
            <a:buSzPts val="1000"/>
            <a:buFont typeface="Symbol" panose="05050102010706020507" pitchFamily="18" charset="2"/>
            <a:buChar char=""/>
          </a:pPr>
          <a:r>
            <a:rPr lang="en-GB" sz="1200" dirty="0"/>
            <a:t>Includes process and technology challenges, high startup and operating costs, underdeveloped domestic markets for recycled products, and limited incentives for recycling innovation and investment though this may be changing.</a:t>
          </a:r>
          <a:endParaRPr lang="en-US" sz="1200" dirty="0"/>
        </a:p>
      </dgm:t>
    </dgm:pt>
    <dgm:pt modelId="{AEFCC036-D3D1-481D-BFE4-2C18D2414B04}" type="parTrans" cxnId="{3D888DC5-2368-46BC-B420-CE187FE7F491}">
      <dgm:prSet/>
      <dgm:spPr/>
      <dgm:t>
        <a:bodyPr/>
        <a:lstStyle/>
        <a:p>
          <a:endParaRPr lang="en-US"/>
        </a:p>
      </dgm:t>
    </dgm:pt>
    <dgm:pt modelId="{208C1D35-C294-4522-9A02-D7144935486F}" type="sibTrans" cxnId="{3D888DC5-2368-46BC-B420-CE187FE7F491}">
      <dgm:prSet/>
      <dgm:spPr/>
      <dgm:t>
        <a:bodyPr/>
        <a:lstStyle/>
        <a:p>
          <a:endParaRPr lang="en-US"/>
        </a:p>
      </dgm:t>
    </dgm:pt>
    <dgm:pt modelId="{E3C22423-8E2C-4E99-8D68-CCB21D47B5EC}">
      <dgm:prSet custT="1"/>
      <dgm:spPr/>
      <dgm:t>
        <a:bodyPr/>
        <a:lstStyle/>
        <a:p>
          <a:pPr>
            <a:buClr>
              <a:srgbClr val="00AAC2"/>
            </a:buClr>
            <a:buSzPts val="1000"/>
            <a:buFont typeface="Symbol" panose="05050102010706020507" pitchFamily="18" charset="2"/>
            <a:buChar char=""/>
          </a:pPr>
          <a:r>
            <a:rPr lang="en-GB" sz="1200" dirty="0"/>
            <a:t>Chemical recycling may not be suitable for all types of plastic, particularly when polymer chains are irreversibly bonded together.</a:t>
          </a:r>
          <a:endParaRPr lang="en-US" sz="1200" dirty="0"/>
        </a:p>
      </dgm:t>
    </dgm:pt>
    <dgm:pt modelId="{05BFDED8-697D-4CD9-9BF6-4597C9A47A4A}" type="parTrans" cxnId="{1CEE6E5A-53BF-46C0-BFEE-D73645AF93FA}">
      <dgm:prSet/>
      <dgm:spPr/>
      <dgm:t>
        <a:bodyPr/>
        <a:lstStyle/>
        <a:p>
          <a:endParaRPr lang="en-US"/>
        </a:p>
      </dgm:t>
    </dgm:pt>
    <dgm:pt modelId="{ACDFD1C5-643A-4AFC-8B0C-7EA518FAAFB6}" type="sibTrans" cxnId="{1CEE6E5A-53BF-46C0-BFEE-D73645AF93FA}">
      <dgm:prSet/>
      <dgm:spPr/>
      <dgm:t>
        <a:bodyPr/>
        <a:lstStyle/>
        <a:p>
          <a:endParaRPr lang="en-US"/>
        </a:p>
      </dgm:t>
    </dgm:pt>
    <dgm:pt modelId="{D6E8113D-92A0-43E1-B370-38602E6DB518}">
      <dgm:prSet custT="1"/>
      <dgm:spPr/>
      <dgm:t>
        <a:bodyPr/>
        <a:lstStyle/>
        <a:p>
          <a:pPr>
            <a:buClr>
              <a:srgbClr val="00AAC2"/>
            </a:buClr>
            <a:buSzPts val="1000"/>
            <a:buFont typeface="Symbol" panose="05050102010706020507" pitchFamily="18" charset="2"/>
            <a:buChar char=""/>
          </a:pPr>
          <a:r>
            <a:rPr lang="en-GB" sz="1200" dirty="0"/>
            <a:t>Virgin plastics are typically cheaper to produce than recycled plastics, in part due to transportation costs and limited recycling infrastructure, making it hard for recycling processes to compete.</a:t>
          </a:r>
          <a:endParaRPr lang="en-US" sz="1200" dirty="0"/>
        </a:p>
      </dgm:t>
    </dgm:pt>
    <dgm:pt modelId="{AB647F89-E771-4FB8-A379-1C8EAA6CAF41}" type="parTrans" cxnId="{FBBF41D9-31EC-469C-B089-E4887307D3A1}">
      <dgm:prSet/>
      <dgm:spPr/>
      <dgm:t>
        <a:bodyPr/>
        <a:lstStyle/>
        <a:p>
          <a:endParaRPr lang="en-US"/>
        </a:p>
      </dgm:t>
    </dgm:pt>
    <dgm:pt modelId="{D7BE58A1-5551-4F07-BFBE-D95C114D5407}" type="sibTrans" cxnId="{FBBF41D9-31EC-469C-B089-E4887307D3A1}">
      <dgm:prSet/>
      <dgm:spPr/>
      <dgm:t>
        <a:bodyPr/>
        <a:lstStyle/>
        <a:p>
          <a:endParaRPr lang="en-US"/>
        </a:p>
      </dgm:t>
    </dgm:pt>
    <dgm:pt modelId="{3A54D111-65B5-4937-9F40-32B879D7D650}">
      <dgm:prSet custT="1"/>
      <dgm:spPr/>
      <dgm:t>
        <a:bodyPr/>
        <a:lstStyle/>
        <a:p>
          <a:pPr>
            <a:buClr>
              <a:srgbClr val="00AAC2"/>
            </a:buClr>
            <a:buSzPts val="1000"/>
            <a:buFont typeface="Symbol" panose="05050102010706020507" pitchFamily="18" charset="2"/>
            <a:buChar char=""/>
          </a:pPr>
          <a:r>
            <a:rPr lang="en-GB" sz="1200" dirty="0"/>
            <a:t>Some environmental groups oppose advanced recycling on the grounds that it does not truly reduce GHG emissions and actually increases air pollution, harming vulnerable communities.</a:t>
          </a:r>
          <a:endParaRPr lang="en-US" sz="1200" dirty="0"/>
        </a:p>
      </dgm:t>
    </dgm:pt>
    <dgm:pt modelId="{69753397-F688-4118-AD0C-09BB0CFC7AC7}" type="parTrans" cxnId="{2BEBF3A2-34B7-4267-AAED-5059F412389C}">
      <dgm:prSet/>
      <dgm:spPr/>
      <dgm:t>
        <a:bodyPr/>
        <a:lstStyle/>
        <a:p>
          <a:endParaRPr lang="en-US"/>
        </a:p>
      </dgm:t>
    </dgm:pt>
    <dgm:pt modelId="{851178C7-C7B6-4F36-8C23-E7BC7A323A2F}" type="sibTrans" cxnId="{2BEBF3A2-34B7-4267-AAED-5059F412389C}">
      <dgm:prSet/>
      <dgm:spPr/>
      <dgm:t>
        <a:bodyPr/>
        <a:lstStyle/>
        <a:p>
          <a:endParaRPr lang="en-US"/>
        </a:p>
      </dgm:t>
    </dgm:pt>
    <dgm:pt modelId="{6FB44042-085B-4B59-BA66-10AACE7A47D5}">
      <dgm:prSet custT="1"/>
      <dgm:spPr/>
      <dgm:t>
        <a:bodyPr/>
        <a:lstStyle/>
        <a:p>
          <a:pPr>
            <a:buClr>
              <a:srgbClr val="00AAC2"/>
            </a:buClr>
            <a:buSzPts val="1000"/>
            <a:buFont typeface="Symbol" panose="05050102010706020507" pitchFamily="18" charset="2"/>
            <a:buChar char=""/>
          </a:pPr>
          <a:r>
            <a:rPr lang="en-US" sz="1600" b="1" dirty="0">
              <a:latin typeface="+mn-lt"/>
              <a:ea typeface="Roboto Black" panose="02000000000000000000" pitchFamily="2" charset="0"/>
              <a:cs typeface="Roboto Black" panose="02000000000000000000" pitchFamily="2" charset="0"/>
            </a:rPr>
            <a:t>Lifecycle Analysis</a:t>
          </a:r>
        </a:p>
      </dgm:t>
    </dgm:pt>
    <dgm:pt modelId="{891D6E78-5095-4B4F-9F1E-101D8B41A028}" type="parTrans" cxnId="{943A75F3-F7DF-42A9-A326-A9C7D3473AB7}">
      <dgm:prSet/>
      <dgm:spPr/>
      <dgm:t>
        <a:bodyPr/>
        <a:lstStyle/>
        <a:p>
          <a:endParaRPr lang="en-US"/>
        </a:p>
      </dgm:t>
    </dgm:pt>
    <dgm:pt modelId="{3DD69E22-6968-46D9-9270-320A07241F3A}" type="sibTrans" cxnId="{943A75F3-F7DF-42A9-A326-A9C7D3473AB7}">
      <dgm:prSet/>
      <dgm:spPr/>
      <dgm:t>
        <a:bodyPr/>
        <a:lstStyle/>
        <a:p>
          <a:endParaRPr lang="en-US"/>
        </a:p>
      </dgm:t>
    </dgm:pt>
    <dgm:pt modelId="{5A2596EC-B235-4364-BBDA-E58164E2E5AB}">
      <dgm:prSet custT="1"/>
      <dgm:spPr/>
      <dgm:t>
        <a:bodyPr/>
        <a:lstStyle/>
        <a:p>
          <a:pPr>
            <a:buClr>
              <a:srgbClr val="00AAC2"/>
            </a:buClr>
            <a:buSzPts val="1000"/>
            <a:buFont typeface="Symbol" panose="05050102010706020507" pitchFamily="18" charset="2"/>
            <a:buChar char=""/>
          </a:pPr>
          <a:r>
            <a:rPr lang="en-US" sz="1200" i="0" dirty="0"/>
            <a:t>LCA is not settled: A recent study found of LCAs found that GHG emissions can be reduced up to 185% or can be increased up to 267% with the implementation of AR technologies</a:t>
          </a:r>
          <a:r>
            <a:rPr lang="en-US" sz="1200" i="1" dirty="0"/>
            <a:t>.</a:t>
          </a:r>
          <a:endParaRPr lang="en-US" sz="1200" dirty="0"/>
        </a:p>
      </dgm:t>
    </dgm:pt>
    <dgm:pt modelId="{6912A598-861B-4CB4-BBD7-F53AEAC5443F}" type="parTrans" cxnId="{46F5110F-10CC-499B-B6D3-5664883760D1}">
      <dgm:prSet/>
      <dgm:spPr/>
      <dgm:t>
        <a:bodyPr/>
        <a:lstStyle/>
        <a:p>
          <a:endParaRPr lang="en-US"/>
        </a:p>
      </dgm:t>
    </dgm:pt>
    <dgm:pt modelId="{C5EE3E61-5FB8-43CA-B660-8F71716CE1E1}" type="sibTrans" cxnId="{46F5110F-10CC-499B-B6D3-5664883760D1}">
      <dgm:prSet/>
      <dgm:spPr/>
      <dgm:t>
        <a:bodyPr/>
        <a:lstStyle/>
        <a:p>
          <a:endParaRPr lang="en-US"/>
        </a:p>
      </dgm:t>
    </dgm:pt>
    <dgm:pt modelId="{DF16AA94-721B-4ADD-B301-29C94BD5D674}" type="pres">
      <dgm:prSet presAssocID="{8967C363-F10B-477A-A792-007DB8B48629}" presName="theList" presStyleCnt="0">
        <dgm:presLayoutVars>
          <dgm:dir/>
          <dgm:animLvl val="lvl"/>
          <dgm:resizeHandles val="exact"/>
        </dgm:presLayoutVars>
      </dgm:prSet>
      <dgm:spPr/>
    </dgm:pt>
    <dgm:pt modelId="{6BB01641-C64E-49F2-8F16-22AAB9F4C2B3}" type="pres">
      <dgm:prSet presAssocID="{17F33CFF-5E64-4536-AD0A-386E1BFA15F3}" presName="compNode" presStyleCnt="0"/>
      <dgm:spPr/>
    </dgm:pt>
    <dgm:pt modelId="{1B620AD0-7BD2-4D91-9D08-AFBF1C86F1FB}" type="pres">
      <dgm:prSet presAssocID="{17F33CFF-5E64-4536-AD0A-386E1BFA15F3}" presName="aNode" presStyleLbl="bgShp" presStyleIdx="0" presStyleCnt="5"/>
      <dgm:spPr/>
    </dgm:pt>
    <dgm:pt modelId="{27243D75-7B31-47CB-AEDF-C6DA6DDFBF2E}" type="pres">
      <dgm:prSet presAssocID="{17F33CFF-5E64-4536-AD0A-386E1BFA15F3}" presName="textNode" presStyleLbl="bgShp" presStyleIdx="0" presStyleCnt="5"/>
      <dgm:spPr/>
    </dgm:pt>
    <dgm:pt modelId="{48CE1D67-63F3-4BE4-A488-F08E4D74773C}" type="pres">
      <dgm:prSet presAssocID="{17F33CFF-5E64-4536-AD0A-386E1BFA15F3}" presName="compChildNode" presStyleCnt="0"/>
      <dgm:spPr/>
    </dgm:pt>
    <dgm:pt modelId="{DECF4E29-ADDB-40C9-A806-50A1FDE3E6B5}" type="pres">
      <dgm:prSet presAssocID="{17F33CFF-5E64-4536-AD0A-386E1BFA15F3}" presName="theInnerList" presStyleCnt="0"/>
      <dgm:spPr/>
    </dgm:pt>
    <dgm:pt modelId="{D5619F7D-46CD-4CD6-9D5E-4EFFD43BF120}" type="pres">
      <dgm:prSet presAssocID="{0FCF5208-45CC-4B8F-BFDF-3D579A0BAA58}" presName="childNode" presStyleLbl="node1" presStyleIdx="0" presStyleCnt="5" custScaleY="153997">
        <dgm:presLayoutVars>
          <dgm:bulletEnabled val="1"/>
        </dgm:presLayoutVars>
      </dgm:prSet>
      <dgm:spPr/>
    </dgm:pt>
    <dgm:pt modelId="{EED72EAD-30DD-4E74-8CCF-CBAE1F41FDBA}" type="pres">
      <dgm:prSet presAssocID="{17F33CFF-5E64-4536-AD0A-386E1BFA15F3}" presName="aSpace" presStyleCnt="0"/>
      <dgm:spPr/>
    </dgm:pt>
    <dgm:pt modelId="{969E0F83-D926-4BD3-9A5A-87B7856FCE08}" type="pres">
      <dgm:prSet presAssocID="{5C2A5389-A336-46DB-9FE8-97A96322238B}" presName="compNode" presStyleCnt="0"/>
      <dgm:spPr/>
    </dgm:pt>
    <dgm:pt modelId="{24C3249C-86ED-4CA7-8231-8ADA1EC978AD}" type="pres">
      <dgm:prSet presAssocID="{5C2A5389-A336-46DB-9FE8-97A96322238B}" presName="aNode" presStyleLbl="bgShp" presStyleIdx="1" presStyleCnt="5"/>
      <dgm:spPr/>
    </dgm:pt>
    <dgm:pt modelId="{23B99517-1C72-47B8-9AF5-BDE8D6C95998}" type="pres">
      <dgm:prSet presAssocID="{5C2A5389-A336-46DB-9FE8-97A96322238B}" presName="textNode" presStyleLbl="bgShp" presStyleIdx="1" presStyleCnt="5"/>
      <dgm:spPr/>
    </dgm:pt>
    <dgm:pt modelId="{A8F9C5B9-BD27-4EEE-B26B-A2B5D69949CA}" type="pres">
      <dgm:prSet presAssocID="{5C2A5389-A336-46DB-9FE8-97A96322238B}" presName="compChildNode" presStyleCnt="0"/>
      <dgm:spPr/>
    </dgm:pt>
    <dgm:pt modelId="{F1ED9E4A-BD67-48A4-863E-EC0076DBD99A}" type="pres">
      <dgm:prSet presAssocID="{5C2A5389-A336-46DB-9FE8-97A96322238B}" presName="theInnerList" presStyleCnt="0"/>
      <dgm:spPr/>
    </dgm:pt>
    <dgm:pt modelId="{39E4E2F4-874F-49F2-BAB1-B37DF783545B}" type="pres">
      <dgm:prSet presAssocID="{E3C22423-8E2C-4E99-8D68-CCB21D47B5EC}" presName="childNode" presStyleLbl="node1" presStyleIdx="1" presStyleCnt="5" custScaleY="153997">
        <dgm:presLayoutVars>
          <dgm:bulletEnabled val="1"/>
        </dgm:presLayoutVars>
      </dgm:prSet>
      <dgm:spPr/>
    </dgm:pt>
    <dgm:pt modelId="{2EB0F776-E751-4365-B710-300EA6B07214}" type="pres">
      <dgm:prSet presAssocID="{5C2A5389-A336-46DB-9FE8-97A96322238B}" presName="aSpace" presStyleCnt="0"/>
      <dgm:spPr/>
    </dgm:pt>
    <dgm:pt modelId="{AA9314BF-B59F-4729-A6FA-CF111C22D7B3}" type="pres">
      <dgm:prSet presAssocID="{6B7021B7-96E2-47D3-99F6-92AD1E79DA57}" presName="compNode" presStyleCnt="0"/>
      <dgm:spPr/>
    </dgm:pt>
    <dgm:pt modelId="{3096FED5-8AAE-459E-891A-A81A170A8C5C}" type="pres">
      <dgm:prSet presAssocID="{6B7021B7-96E2-47D3-99F6-92AD1E79DA57}" presName="aNode" presStyleLbl="bgShp" presStyleIdx="2" presStyleCnt="5"/>
      <dgm:spPr/>
    </dgm:pt>
    <dgm:pt modelId="{B5D73B9A-5E58-4649-A279-6BE1DE79281B}" type="pres">
      <dgm:prSet presAssocID="{6B7021B7-96E2-47D3-99F6-92AD1E79DA57}" presName="textNode" presStyleLbl="bgShp" presStyleIdx="2" presStyleCnt="5"/>
      <dgm:spPr/>
    </dgm:pt>
    <dgm:pt modelId="{152E01A0-22A7-43D6-A472-C7EEA12D8EA2}" type="pres">
      <dgm:prSet presAssocID="{6B7021B7-96E2-47D3-99F6-92AD1E79DA57}" presName="compChildNode" presStyleCnt="0"/>
      <dgm:spPr/>
    </dgm:pt>
    <dgm:pt modelId="{4C505316-A938-4891-A475-0141A250B4E7}" type="pres">
      <dgm:prSet presAssocID="{6B7021B7-96E2-47D3-99F6-92AD1E79DA57}" presName="theInnerList" presStyleCnt="0"/>
      <dgm:spPr/>
    </dgm:pt>
    <dgm:pt modelId="{AFE2A0C2-E8B1-403E-92C8-49C830ABA0BF}" type="pres">
      <dgm:prSet presAssocID="{D6E8113D-92A0-43E1-B370-38602E6DB518}" presName="childNode" presStyleLbl="node1" presStyleIdx="2" presStyleCnt="5" custScaleY="153997">
        <dgm:presLayoutVars>
          <dgm:bulletEnabled val="1"/>
        </dgm:presLayoutVars>
      </dgm:prSet>
      <dgm:spPr/>
    </dgm:pt>
    <dgm:pt modelId="{241E8EED-8C11-4C86-A847-A8C75B01BB97}" type="pres">
      <dgm:prSet presAssocID="{6B7021B7-96E2-47D3-99F6-92AD1E79DA57}" presName="aSpace" presStyleCnt="0"/>
      <dgm:spPr/>
    </dgm:pt>
    <dgm:pt modelId="{AC37935C-A531-4F54-BF70-921B775B9732}" type="pres">
      <dgm:prSet presAssocID="{774D523C-FF08-4D5F-BFAB-665C91E82DF3}" presName="compNode" presStyleCnt="0"/>
      <dgm:spPr/>
    </dgm:pt>
    <dgm:pt modelId="{F771DB6E-4C98-47A0-91DA-ACF24C49A8D2}" type="pres">
      <dgm:prSet presAssocID="{774D523C-FF08-4D5F-BFAB-665C91E82DF3}" presName="aNode" presStyleLbl="bgShp" presStyleIdx="3" presStyleCnt="5"/>
      <dgm:spPr/>
    </dgm:pt>
    <dgm:pt modelId="{70B6116F-CAEA-46F9-84DE-67FF3387AC64}" type="pres">
      <dgm:prSet presAssocID="{774D523C-FF08-4D5F-BFAB-665C91E82DF3}" presName="textNode" presStyleLbl="bgShp" presStyleIdx="3" presStyleCnt="5"/>
      <dgm:spPr/>
    </dgm:pt>
    <dgm:pt modelId="{BD2D51DC-E7D0-49AF-89BB-EC41A7D55A6B}" type="pres">
      <dgm:prSet presAssocID="{774D523C-FF08-4D5F-BFAB-665C91E82DF3}" presName="compChildNode" presStyleCnt="0"/>
      <dgm:spPr/>
    </dgm:pt>
    <dgm:pt modelId="{4E7B0B5B-709B-414D-9E31-E0E0D751CFC4}" type="pres">
      <dgm:prSet presAssocID="{774D523C-FF08-4D5F-BFAB-665C91E82DF3}" presName="theInnerList" presStyleCnt="0"/>
      <dgm:spPr/>
    </dgm:pt>
    <dgm:pt modelId="{C35D22D6-1235-4FCA-AF34-49F7B07AB479}" type="pres">
      <dgm:prSet presAssocID="{3A54D111-65B5-4937-9F40-32B879D7D650}" presName="childNode" presStyleLbl="node1" presStyleIdx="3" presStyleCnt="5" custScaleY="153997">
        <dgm:presLayoutVars>
          <dgm:bulletEnabled val="1"/>
        </dgm:presLayoutVars>
      </dgm:prSet>
      <dgm:spPr/>
    </dgm:pt>
    <dgm:pt modelId="{6CBF78F4-C00D-4077-8B90-1342205D1E30}" type="pres">
      <dgm:prSet presAssocID="{774D523C-FF08-4D5F-BFAB-665C91E82DF3}" presName="aSpace" presStyleCnt="0"/>
      <dgm:spPr/>
    </dgm:pt>
    <dgm:pt modelId="{57CFDB38-602E-416F-A64C-B1B4F05CFE8A}" type="pres">
      <dgm:prSet presAssocID="{6FB44042-085B-4B59-BA66-10AACE7A47D5}" presName="compNode" presStyleCnt="0"/>
      <dgm:spPr/>
    </dgm:pt>
    <dgm:pt modelId="{27DBF703-3D0E-4068-8FE4-48E12B4A68FA}" type="pres">
      <dgm:prSet presAssocID="{6FB44042-085B-4B59-BA66-10AACE7A47D5}" presName="aNode" presStyleLbl="bgShp" presStyleIdx="4" presStyleCnt="5"/>
      <dgm:spPr/>
    </dgm:pt>
    <dgm:pt modelId="{E7CE30C8-556B-4511-AFB5-AD660F11D7C5}" type="pres">
      <dgm:prSet presAssocID="{6FB44042-085B-4B59-BA66-10AACE7A47D5}" presName="textNode" presStyleLbl="bgShp" presStyleIdx="4" presStyleCnt="5"/>
      <dgm:spPr/>
    </dgm:pt>
    <dgm:pt modelId="{9B411CE7-C1FC-4CFD-9011-384C473C296C}" type="pres">
      <dgm:prSet presAssocID="{6FB44042-085B-4B59-BA66-10AACE7A47D5}" presName="compChildNode" presStyleCnt="0"/>
      <dgm:spPr/>
    </dgm:pt>
    <dgm:pt modelId="{28AB3A22-896E-4D96-958B-DA88859FDD8A}" type="pres">
      <dgm:prSet presAssocID="{6FB44042-085B-4B59-BA66-10AACE7A47D5}" presName="theInnerList" presStyleCnt="0"/>
      <dgm:spPr/>
    </dgm:pt>
    <dgm:pt modelId="{FD9AD625-BC49-4957-8593-D0B02CD7C371}" type="pres">
      <dgm:prSet presAssocID="{5A2596EC-B235-4364-BBDA-E58164E2E5AB}" presName="childNode" presStyleLbl="node1" presStyleIdx="4" presStyleCnt="5">
        <dgm:presLayoutVars>
          <dgm:bulletEnabled val="1"/>
        </dgm:presLayoutVars>
      </dgm:prSet>
      <dgm:spPr/>
    </dgm:pt>
  </dgm:ptLst>
  <dgm:cxnLst>
    <dgm:cxn modelId="{AA9B8906-DEC6-4E4D-BB30-E2FA4C77DCA9}" srcId="{8967C363-F10B-477A-A792-007DB8B48629}" destId="{5C2A5389-A336-46DB-9FE8-97A96322238B}" srcOrd="1" destOrd="0" parTransId="{40B90297-AE18-44FE-A74E-4A7A6A517A91}" sibTransId="{2241D6DC-117F-4F4B-811E-55870DB09041}"/>
    <dgm:cxn modelId="{A7150709-C8AD-44A4-967D-3E912202CEF7}" type="presOf" srcId="{6FB44042-085B-4B59-BA66-10AACE7A47D5}" destId="{E7CE30C8-556B-4511-AFB5-AD660F11D7C5}" srcOrd="1" destOrd="0" presId="urn:microsoft.com/office/officeart/2005/8/layout/lProcess2"/>
    <dgm:cxn modelId="{46F5110F-10CC-499B-B6D3-5664883760D1}" srcId="{6FB44042-085B-4B59-BA66-10AACE7A47D5}" destId="{5A2596EC-B235-4364-BBDA-E58164E2E5AB}" srcOrd="0" destOrd="0" parTransId="{6912A598-861B-4CB4-BBD7-F53AEAC5443F}" sibTransId="{C5EE3E61-5FB8-43CA-B660-8F71716CE1E1}"/>
    <dgm:cxn modelId="{284B1E14-7D2C-4038-B1E0-E0622D9B0692}" srcId="{8967C363-F10B-477A-A792-007DB8B48629}" destId="{6B7021B7-96E2-47D3-99F6-92AD1E79DA57}" srcOrd="2" destOrd="0" parTransId="{DF1A5EBD-845F-49B6-A0B1-860D3ECEAB97}" sibTransId="{1122EEFA-C158-45C7-B90E-4F84F603B0C9}"/>
    <dgm:cxn modelId="{C4E3581B-A2FE-4829-B49D-61D9F617CDD9}" type="presOf" srcId="{17F33CFF-5E64-4536-AD0A-386E1BFA15F3}" destId="{1B620AD0-7BD2-4D91-9D08-AFBF1C86F1FB}" srcOrd="0" destOrd="0" presId="urn:microsoft.com/office/officeart/2005/8/layout/lProcess2"/>
    <dgm:cxn modelId="{17528B1E-43CF-4C6D-974B-BF8F5DFC348F}" type="presOf" srcId="{8967C363-F10B-477A-A792-007DB8B48629}" destId="{DF16AA94-721B-4ADD-B301-29C94BD5D674}" srcOrd="0" destOrd="0" presId="urn:microsoft.com/office/officeart/2005/8/layout/lProcess2"/>
    <dgm:cxn modelId="{9C074E41-AC44-4DC8-9071-D2ABF2B1F3A4}" type="presOf" srcId="{6FB44042-085B-4B59-BA66-10AACE7A47D5}" destId="{27DBF703-3D0E-4068-8FE4-48E12B4A68FA}" srcOrd="0" destOrd="0" presId="urn:microsoft.com/office/officeart/2005/8/layout/lProcess2"/>
    <dgm:cxn modelId="{0124FA48-D693-455D-9AF0-CAAE3E6063D0}" type="presOf" srcId="{5C2A5389-A336-46DB-9FE8-97A96322238B}" destId="{24C3249C-86ED-4CA7-8231-8ADA1EC978AD}" srcOrd="0" destOrd="0" presId="urn:microsoft.com/office/officeart/2005/8/layout/lProcess2"/>
    <dgm:cxn modelId="{6BA1B04C-D306-4A7C-84DF-CA925DE2A663}" type="presOf" srcId="{D6E8113D-92A0-43E1-B370-38602E6DB518}" destId="{AFE2A0C2-E8B1-403E-92C8-49C830ABA0BF}" srcOrd="0" destOrd="0" presId="urn:microsoft.com/office/officeart/2005/8/layout/lProcess2"/>
    <dgm:cxn modelId="{E60EFA77-C0B2-4232-B110-0191A46FE2A8}" type="presOf" srcId="{6B7021B7-96E2-47D3-99F6-92AD1E79DA57}" destId="{B5D73B9A-5E58-4649-A279-6BE1DE79281B}" srcOrd="1" destOrd="0" presId="urn:microsoft.com/office/officeart/2005/8/layout/lProcess2"/>
    <dgm:cxn modelId="{41910D59-D7BA-4851-89DF-B066955E819E}" type="presOf" srcId="{17F33CFF-5E64-4536-AD0A-386E1BFA15F3}" destId="{27243D75-7B31-47CB-AEDF-C6DA6DDFBF2E}" srcOrd="1" destOrd="0" presId="urn:microsoft.com/office/officeart/2005/8/layout/lProcess2"/>
    <dgm:cxn modelId="{31638D59-9B6B-4F4B-92F3-77BBD139E22E}" type="presOf" srcId="{3A54D111-65B5-4937-9F40-32B879D7D650}" destId="{C35D22D6-1235-4FCA-AF34-49F7B07AB479}" srcOrd="0" destOrd="0" presId="urn:microsoft.com/office/officeart/2005/8/layout/lProcess2"/>
    <dgm:cxn modelId="{04D0FA79-B751-417E-A8AB-6037431BE681}" srcId="{8967C363-F10B-477A-A792-007DB8B48629}" destId="{774D523C-FF08-4D5F-BFAB-665C91E82DF3}" srcOrd="3" destOrd="0" parTransId="{E022EA7E-A9E2-4F3F-92F3-68E19267D42E}" sibTransId="{C64559A0-47A5-4532-9C51-CBAC1D0C85F8}"/>
    <dgm:cxn modelId="{1CEE6E5A-53BF-46C0-BFEE-D73645AF93FA}" srcId="{5C2A5389-A336-46DB-9FE8-97A96322238B}" destId="{E3C22423-8E2C-4E99-8D68-CCB21D47B5EC}" srcOrd="0" destOrd="0" parTransId="{05BFDED8-697D-4CD9-9BF6-4597C9A47A4A}" sibTransId="{ACDFD1C5-643A-4AFC-8B0C-7EA518FAAFB6}"/>
    <dgm:cxn modelId="{64CD9080-B594-42FE-9854-311AA1A22902}" type="presOf" srcId="{5A2596EC-B235-4364-BBDA-E58164E2E5AB}" destId="{FD9AD625-BC49-4957-8593-D0B02CD7C371}" srcOrd="0" destOrd="0" presId="urn:microsoft.com/office/officeart/2005/8/layout/lProcess2"/>
    <dgm:cxn modelId="{EA1F4582-419E-4649-BDD6-5BE44F0DDE67}" srcId="{8967C363-F10B-477A-A792-007DB8B48629}" destId="{17F33CFF-5E64-4536-AD0A-386E1BFA15F3}" srcOrd="0" destOrd="0" parTransId="{E3B1EC74-BC72-4582-B811-CBB5853B0E2D}" sibTransId="{DBBF38BC-8CEF-44BE-BBFC-3C84890D0B6D}"/>
    <dgm:cxn modelId="{1702F39C-CCB2-450A-97D1-914CC15813C6}" type="presOf" srcId="{774D523C-FF08-4D5F-BFAB-665C91E82DF3}" destId="{70B6116F-CAEA-46F9-84DE-67FF3387AC64}" srcOrd="1" destOrd="0" presId="urn:microsoft.com/office/officeart/2005/8/layout/lProcess2"/>
    <dgm:cxn modelId="{2BEBF3A2-34B7-4267-AAED-5059F412389C}" srcId="{774D523C-FF08-4D5F-BFAB-665C91E82DF3}" destId="{3A54D111-65B5-4937-9F40-32B879D7D650}" srcOrd="0" destOrd="0" parTransId="{69753397-F688-4118-AD0C-09BB0CFC7AC7}" sibTransId="{851178C7-C7B6-4F36-8C23-E7BC7A323A2F}"/>
    <dgm:cxn modelId="{3D888DC5-2368-46BC-B420-CE187FE7F491}" srcId="{17F33CFF-5E64-4536-AD0A-386E1BFA15F3}" destId="{0FCF5208-45CC-4B8F-BFDF-3D579A0BAA58}" srcOrd="0" destOrd="0" parTransId="{AEFCC036-D3D1-481D-BFE4-2C18D2414B04}" sibTransId="{208C1D35-C294-4522-9A02-D7144935486F}"/>
    <dgm:cxn modelId="{C863A3C5-59BF-4BC4-BA0F-45BD23AF4156}" type="presOf" srcId="{E3C22423-8E2C-4E99-8D68-CCB21D47B5EC}" destId="{39E4E2F4-874F-49F2-BAB1-B37DF783545B}" srcOrd="0" destOrd="0" presId="urn:microsoft.com/office/officeart/2005/8/layout/lProcess2"/>
    <dgm:cxn modelId="{468AD4CC-DAC8-4884-BE83-181596F764B8}" type="presOf" srcId="{6B7021B7-96E2-47D3-99F6-92AD1E79DA57}" destId="{3096FED5-8AAE-459E-891A-A81A170A8C5C}" srcOrd="0" destOrd="0" presId="urn:microsoft.com/office/officeart/2005/8/layout/lProcess2"/>
    <dgm:cxn modelId="{8D062BD9-2EDE-4487-8156-D3D1E30E9A7B}" type="presOf" srcId="{5C2A5389-A336-46DB-9FE8-97A96322238B}" destId="{23B99517-1C72-47B8-9AF5-BDE8D6C95998}" srcOrd="1" destOrd="0" presId="urn:microsoft.com/office/officeart/2005/8/layout/lProcess2"/>
    <dgm:cxn modelId="{FBBF41D9-31EC-469C-B089-E4887307D3A1}" srcId="{6B7021B7-96E2-47D3-99F6-92AD1E79DA57}" destId="{D6E8113D-92A0-43E1-B370-38602E6DB518}" srcOrd="0" destOrd="0" parTransId="{AB647F89-E771-4FB8-A379-1C8EAA6CAF41}" sibTransId="{D7BE58A1-5551-4F07-BFBE-D95C114D5407}"/>
    <dgm:cxn modelId="{3BDDD6E6-B613-41E3-B423-258E131F4E45}" type="presOf" srcId="{774D523C-FF08-4D5F-BFAB-665C91E82DF3}" destId="{F771DB6E-4C98-47A0-91DA-ACF24C49A8D2}" srcOrd="0" destOrd="0" presId="urn:microsoft.com/office/officeart/2005/8/layout/lProcess2"/>
    <dgm:cxn modelId="{943A75F3-F7DF-42A9-A326-A9C7D3473AB7}" srcId="{8967C363-F10B-477A-A792-007DB8B48629}" destId="{6FB44042-085B-4B59-BA66-10AACE7A47D5}" srcOrd="4" destOrd="0" parTransId="{891D6E78-5095-4B4F-9F1E-101D8B41A028}" sibTransId="{3DD69E22-6968-46D9-9270-320A07241F3A}"/>
    <dgm:cxn modelId="{2AA577FB-DC19-4DF3-AB50-EDE574C1C04B}" type="presOf" srcId="{0FCF5208-45CC-4B8F-BFDF-3D579A0BAA58}" destId="{D5619F7D-46CD-4CD6-9D5E-4EFFD43BF120}" srcOrd="0" destOrd="0" presId="urn:microsoft.com/office/officeart/2005/8/layout/lProcess2"/>
    <dgm:cxn modelId="{3C8D87A6-D062-4D60-94C7-DD544A223AD3}" type="presParOf" srcId="{DF16AA94-721B-4ADD-B301-29C94BD5D674}" destId="{6BB01641-C64E-49F2-8F16-22AAB9F4C2B3}" srcOrd="0" destOrd="0" presId="urn:microsoft.com/office/officeart/2005/8/layout/lProcess2"/>
    <dgm:cxn modelId="{5A7D684A-9C29-44C3-B213-B507E3F0FCD1}" type="presParOf" srcId="{6BB01641-C64E-49F2-8F16-22AAB9F4C2B3}" destId="{1B620AD0-7BD2-4D91-9D08-AFBF1C86F1FB}" srcOrd="0" destOrd="0" presId="urn:microsoft.com/office/officeart/2005/8/layout/lProcess2"/>
    <dgm:cxn modelId="{B2D38F27-29E2-45D5-8B38-32723BBF5660}" type="presParOf" srcId="{6BB01641-C64E-49F2-8F16-22AAB9F4C2B3}" destId="{27243D75-7B31-47CB-AEDF-C6DA6DDFBF2E}" srcOrd="1" destOrd="0" presId="urn:microsoft.com/office/officeart/2005/8/layout/lProcess2"/>
    <dgm:cxn modelId="{DF9A4EFA-4D4A-46A7-8141-DFF6A23FCA3E}" type="presParOf" srcId="{6BB01641-C64E-49F2-8F16-22AAB9F4C2B3}" destId="{48CE1D67-63F3-4BE4-A488-F08E4D74773C}" srcOrd="2" destOrd="0" presId="urn:microsoft.com/office/officeart/2005/8/layout/lProcess2"/>
    <dgm:cxn modelId="{AF737F75-FC5E-4716-9107-B2D4003387DC}" type="presParOf" srcId="{48CE1D67-63F3-4BE4-A488-F08E4D74773C}" destId="{DECF4E29-ADDB-40C9-A806-50A1FDE3E6B5}" srcOrd="0" destOrd="0" presId="urn:microsoft.com/office/officeart/2005/8/layout/lProcess2"/>
    <dgm:cxn modelId="{E54577A3-DA28-42BA-B9AD-E0E5F0EF3B0D}" type="presParOf" srcId="{DECF4E29-ADDB-40C9-A806-50A1FDE3E6B5}" destId="{D5619F7D-46CD-4CD6-9D5E-4EFFD43BF120}" srcOrd="0" destOrd="0" presId="urn:microsoft.com/office/officeart/2005/8/layout/lProcess2"/>
    <dgm:cxn modelId="{97FA4494-7E28-4DBC-A5BA-78F2B0738160}" type="presParOf" srcId="{DF16AA94-721B-4ADD-B301-29C94BD5D674}" destId="{EED72EAD-30DD-4E74-8CCF-CBAE1F41FDBA}" srcOrd="1" destOrd="0" presId="urn:microsoft.com/office/officeart/2005/8/layout/lProcess2"/>
    <dgm:cxn modelId="{1CE680FC-AD19-4899-878D-E02DA66A7B4A}" type="presParOf" srcId="{DF16AA94-721B-4ADD-B301-29C94BD5D674}" destId="{969E0F83-D926-4BD3-9A5A-87B7856FCE08}" srcOrd="2" destOrd="0" presId="urn:microsoft.com/office/officeart/2005/8/layout/lProcess2"/>
    <dgm:cxn modelId="{4737911F-25D2-4338-B73B-57F1AC33A5BF}" type="presParOf" srcId="{969E0F83-D926-4BD3-9A5A-87B7856FCE08}" destId="{24C3249C-86ED-4CA7-8231-8ADA1EC978AD}" srcOrd="0" destOrd="0" presId="urn:microsoft.com/office/officeart/2005/8/layout/lProcess2"/>
    <dgm:cxn modelId="{88670C61-DCAB-428A-BC45-CA4BB0F2887C}" type="presParOf" srcId="{969E0F83-D926-4BD3-9A5A-87B7856FCE08}" destId="{23B99517-1C72-47B8-9AF5-BDE8D6C95998}" srcOrd="1" destOrd="0" presId="urn:microsoft.com/office/officeart/2005/8/layout/lProcess2"/>
    <dgm:cxn modelId="{BCE52BDD-E6F3-401F-9F08-8225D92C8161}" type="presParOf" srcId="{969E0F83-D926-4BD3-9A5A-87B7856FCE08}" destId="{A8F9C5B9-BD27-4EEE-B26B-A2B5D69949CA}" srcOrd="2" destOrd="0" presId="urn:microsoft.com/office/officeart/2005/8/layout/lProcess2"/>
    <dgm:cxn modelId="{EAD7C550-A11C-45B7-95C7-8C16A86A60C6}" type="presParOf" srcId="{A8F9C5B9-BD27-4EEE-B26B-A2B5D69949CA}" destId="{F1ED9E4A-BD67-48A4-863E-EC0076DBD99A}" srcOrd="0" destOrd="0" presId="urn:microsoft.com/office/officeart/2005/8/layout/lProcess2"/>
    <dgm:cxn modelId="{C16F8321-534C-46DE-9F96-CAB37D42A481}" type="presParOf" srcId="{F1ED9E4A-BD67-48A4-863E-EC0076DBD99A}" destId="{39E4E2F4-874F-49F2-BAB1-B37DF783545B}" srcOrd="0" destOrd="0" presId="urn:microsoft.com/office/officeart/2005/8/layout/lProcess2"/>
    <dgm:cxn modelId="{434F62A5-D98D-46C4-96C7-4E398585D6BC}" type="presParOf" srcId="{DF16AA94-721B-4ADD-B301-29C94BD5D674}" destId="{2EB0F776-E751-4365-B710-300EA6B07214}" srcOrd="3" destOrd="0" presId="urn:microsoft.com/office/officeart/2005/8/layout/lProcess2"/>
    <dgm:cxn modelId="{07E769D9-CDDD-4C97-B88E-FE7BC18CFFD3}" type="presParOf" srcId="{DF16AA94-721B-4ADD-B301-29C94BD5D674}" destId="{AA9314BF-B59F-4729-A6FA-CF111C22D7B3}" srcOrd="4" destOrd="0" presId="urn:microsoft.com/office/officeart/2005/8/layout/lProcess2"/>
    <dgm:cxn modelId="{1ABEE191-38C3-466C-A40E-37414ECF89F2}" type="presParOf" srcId="{AA9314BF-B59F-4729-A6FA-CF111C22D7B3}" destId="{3096FED5-8AAE-459E-891A-A81A170A8C5C}" srcOrd="0" destOrd="0" presId="urn:microsoft.com/office/officeart/2005/8/layout/lProcess2"/>
    <dgm:cxn modelId="{2A1AFBFB-AECF-44DC-A622-565BE9129F92}" type="presParOf" srcId="{AA9314BF-B59F-4729-A6FA-CF111C22D7B3}" destId="{B5D73B9A-5E58-4649-A279-6BE1DE79281B}" srcOrd="1" destOrd="0" presId="urn:microsoft.com/office/officeart/2005/8/layout/lProcess2"/>
    <dgm:cxn modelId="{9E765D92-AEAE-4543-A26C-E92DADE87BCF}" type="presParOf" srcId="{AA9314BF-B59F-4729-A6FA-CF111C22D7B3}" destId="{152E01A0-22A7-43D6-A472-C7EEA12D8EA2}" srcOrd="2" destOrd="0" presId="urn:microsoft.com/office/officeart/2005/8/layout/lProcess2"/>
    <dgm:cxn modelId="{5423EADC-FA82-4874-A162-2A65BD83239E}" type="presParOf" srcId="{152E01A0-22A7-43D6-A472-C7EEA12D8EA2}" destId="{4C505316-A938-4891-A475-0141A250B4E7}" srcOrd="0" destOrd="0" presId="urn:microsoft.com/office/officeart/2005/8/layout/lProcess2"/>
    <dgm:cxn modelId="{E84DE91E-D1B0-4571-AD85-C7FEF60A10FD}" type="presParOf" srcId="{4C505316-A938-4891-A475-0141A250B4E7}" destId="{AFE2A0C2-E8B1-403E-92C8-49C830ABA0BF}" srcOrd="0" destOrd="0" presId="urn:microsoft.com/office/officeart/2005/8/layout/lProcess2"/>
    <dgm:cxn modelId="{7519BBC4-E11D-4401-96AF-D46BFD23A96D}" type="presParOf" srcId="{DF16AA94-721B-4ADD-B301-29C94BD5D674}" destId="{241E8EED-8C11-4C86-A847-A8C75B01BB97}" srcOrd="5" destOrd="0" presId="urn:microsoft.com/office/officeart/2005/8/layout/lProcess2"/>
    <dgm:cxn modelId="{CF509D9F-76BB-4E44-B0D2-B0B54177E2A9}" type="presParOf" srcId="{DF16AA94-721B-4ADD-B301-29C94BD5D674}" destId="{AC37935C-A531-4F54-BF70-921B775B9732}" srcOrd="6" destOrd="0" presId="urn:microsoft.com/office/officeart/2005/8/layout/lProcess2"/>
    <dgm:cxn modelId="{09C0BC99-1157-4F9A-9717-F85AA23F3EAB}" type="presParOf" srcId="{AC37935C-A531-4F54-BF70-921B775B9732}" destId="{F771DB6E-4C98-47A0-91DA-ACF24C49A8D2}" srcOrd="0" destOrd="0" presId="urn:microsoft.com/office/officeart/2005/8/layout/lProcess2"/>
    <dgm:cxn modelId="{1314F005-4478-4775-A67D-07C7752F641F}" type="presParOf" srcId="{AC37935C-A531-4F54-BF70-921B775B9732}" destId="{70B6116F-CAEA-46F9-84DE-67FF3387AC64}" srcOrd="1" destOrd="0" presId="urn:microsoft.com/office/officeart/2005/8/layout/lProcess2"/>
    <dgm:cxn modelId="{B1DF47E4-3E63-45C7-88AA-1BB0EBCE5ED0}" type="presParOf" srcId="{AC37935C-A531-4F54-BF70-921B775B9732}" destId="{BD2D51DC-E7D0-49AF-89BB-EC41A7D55A6B}" srcOrd="2" destOrd="0" presId="urn:microsoft.com/office/officeart/2005/8/layout/lProcess2"/>
    <dgm:cxn modelId="{55E77022-9E2F-40BA-AC94-078FE564FC0A}" type="presParOf" srcId="{BD2D51DC-E7D0-49AF-89BB-EC41A7D55A6B}" destId="{4E7B0B5B-709B-414D-9E31-E0E0D751CFC4}" srcOrd="0" destOrd="0" presId="urn:microsoft.com/office/officeart/2005/8/layout/lProcess2"/>
    <dgm:cxn modelId="{6932A626-34BF-4BB5-B076-F686BE3AD78F}" type="presParOf" srcId="{4E7B0B5B-709B-414D-9E31-E0E0D751CFC4}" destId="{C35D22D6-1235-4FCA-AF34-49F7B07AB479}" srcOrd="0" destOrd="0" presId="urn:microsoft.com/office/officeart/2005/8/layout/lProcess2"/>
    <dgm:cxn modelId="{DE106090-8444-4D6C-B481-7EFD8E773203}" type="presParOf" srcId="{DF16AA94-721B-4ADD-B301-29C94BD5D674}" destId="{6CBF78F4-C00D-4077-8B90-1342205D1E30}" srcOrd="7" destOrd="0" presId="urn:microsoft.com/office/officeart/2005/8/layout/lProcess2"/>
    <dgm:cxn modelId="{1996EF78-F6DA-420F-B78A-8D8BAF57CD87}" type="presParOf" srcId="{DF16AA94-721B-4ADD-B301-29C94BD5D674}" destId="{57CFDB38-602E-416F-A64C-B1B4F05CFE8A}" srcOrd="8" destOrd="0" presId="urn:microsoft.com/office/officeart/2005/8/layout/lProcess2"/>
    <dgm:cxn modelId="{8D96377F-6F95-452B-B765-655A77BC4FC7}" type="presParOf" srcId="{57CFDB38-602E-416F-A64C-B1B4F05CFE8A}" destId="{27DBF703-3D0E-4068-8FE4-48E12B4A68FA}" srcOrd="0" destOrd="0" presId="urn:microsoft.com/office/officeart/2005/8/layout/lProcess2"/>
    <dgm:cxn modelId="{EA622B42-FC86-4E06-BF37-95E9F54F6546}" type="presParOf" srcId="{57CFDB38-602E-416F-A64C-B1B4F05CFE8A}" destId="{E7CE30C8-556B-4511-AFB5-AD660F11D7C5}" srcOrd="1" destOrd="0" presId="urn:microsoft.com/office/officeart/2005/8/layout/lProcess2"/>
    <dgm:cxn modelId="{09E59F26-41C1-4DAF-922A-F5FB75BE4070}" type="presParOf" srcId="{57CFDB38-602E-416F-A64C-B1B4F05CFE8A}" destId="{9B411CE7-C1FC-4CFD-9011-384C473C296C}" srcOrd="2" destOrd="0" presId="urn:microsoft.com/office/officeart/2005/8/layout/lProcess2"/>
    <dgm:cxn modelId="{B86D147A-B2AE-49DF-9875-E9E2C5811BEA}" type="presParOf" srcId="{9B411CE7-C1FC-4CFD-9011-384C473C296C}" destId="{28AB3A22-896E-4D96-958B-DA88859FDD8A}" srcOrd="0" destOrd="0" presId="urn:microsoft.com/office/officeart/2005/8/layout/lProcess2"/>
    <dgm:cxn modelId="{515457BD-72E6-45A7-A54C-44F820138485}" type="presParOf" srcId="{28AB3A22-896E-4D96-958B-DA88859FDD8A}" destId="{FD9AD625-BC49-4957-8593-D0B02CD7C371}"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A41305-433F-465F-9151-BB0EB8FBD434}" type="doc">
      <dgm:prSet loTypeId="urn:microsoft.com/office/officeart/2005/8/layout/vList2" loCatId="list" qsTypeId="urn:microsoft.com/office/officeart/2005/8/quickstyle/simple1" qsCatId="simple" csTypeId="urn:microsoft.com/office/officeart/2005/8/colors/colorful1" csCatId="colorful" phldr="1"/>
      <dgm:spPr/>
    </dgm:pt>
    <dgm:pt modelId="{414FED42-4DCB-4C7F-BC31-8559980DF06C}">
      <dgm:prSet phldrT="[Text]"/>
      <dgm:spPr/>
      <dgm:t>
        <a:bodyPr/>
        <a:lstStyle/>
        <a:p>
          <a:r>
            <a:rPr lang="en-US" dirty="0">
              <a:effectLst/>
              <a:latin typeface="Roboto" panose="02000000000000000000" pitchFamily="2" charset="0"/>
              <a:ea typeface="Times New Roman" panose="02020603050405020304" pitchFamily="18" charset="0"/>
              <a:cs typeface="Times New Roman" panose="02020603050405020304" pitchFamily="18" charset="0"/>
            </a:rPr>
            <a:t>T</a:t>
          </a:r>
          <a:r>
            <a:rPr lang="en-US" dirty="0">
              <a:effectLst/>
              <a:latin typeface="Roboto" panose="02000000000000000000" pitchFamily="2" charset="0"/>
              <a:ea typeface="Times New Roman" panose="02020603050405020304" pitchFamily="18" charset="0"/>
              <a:cs typeface="Roboto" panose="02000000000000000000" pitchFamily="2" charset="0"/>
            </a:rPr>
            <a:t>he top 5 plastic producers by market capitalization today are ExxonMobil, INEOS, BASF, ENI, and SABIC.</a:t>
          </a:r>
          <a:endParaRPr lang="en-US" dirty="0"/>
        </a:p>
      </dgm:t>
    </dgm:pt>
    <dgm:pt modelId="{E38B03B3-18A1-42F6-B1D9-4C16C96A56BD}" type="parTrans" cxnId="{2137FCB1-DE21-45C8-B383-592581D33D3D}">
      <dgm:prSet/>
      <dgm:spPr/>
      <dgm:t>
        <a:bodyPr/>
        <a:lstStyle/>
        <a:p>
          <a:endParaRPr lang="en-US"/>
        </a:p>
      </dgm:t>
    </dgm:pt>
    <dgm:pt modelId="{E7EFEDFC-C799-44D8-9341-58C298BF1FBC}" type="sibTrans" cxnId="{2137FCB1-DE21-45C8-B383-592581D33D3D}">
      <dgm:prSet/>
      <dgm:spPr/>
      <dgm:t>
        <a:bodyPr/>
        <a:lstStyle/>
        <a:p>
          <a:endParaRPr lang="en-US"/>
        </a:p>
      </dgm:t>
    </dgm:pt>
    <dgm:pt modelId="{FB65CE78-901A-4CA0-8A6A-170656FDC32A}">
      <dgm:prSet/>
      <dgm:spPr/>
      <dgm:t>
        <a:bodyPr/>
        <a:lstStyle/>
        <a:p>
          <a:r>
            <a:rPr lang="en-US" dirty="0">
              <a:effectLst/>
              <a:latin typeface="Roboto" panose="02000000000000000000" pitchFamily="2" charset="0"/>
              <a:ea typeface="Times New Roman" panose="02020603050405020304" pitchFamily="18" charset="0"/>
              <a:cs typeface="Times New Roman" panose="02020603050405020304" pitchFamily="18" charset="0"/>
            </a:rPr>
            <a:t>An analysis by the Minderoo Foundation, an Australia-based philanthropic organization focused on the environment, found that 1.5 million tons of advanced recycling capacity globally will be dedicated to fuels production.</a:t>
          </a:r>
        </a:p>
      </dgm:t>
    </dgm:pt>
    <dgm:pt modelId="{266C8012-709B-4D12-862D-0476E42D6A1F}" type="parTrans" cxnId="{91C66B42-7938-4843-AB2E-6AC076C8D0E1}">
      <dgm:prSet/>
      <dgm:spPr/>
      <dgm:t>
        <a:bodyPr/>
        <a:lstStyle/>
        <a:p>
          <a:endParaRPr lang="en-US"/>
        </a:p>
      </dgm:t>
    </dgm:pt>
    <dgm:pt modelId="{92BB084A-9B1B-49DF-A05C-C96ED75F3E75}" type="sibTrans" cxnId="{91C66B42-7938-4843-AB2E-6AC076C8D0E1}">
      <dgm:prSet/>
      <dgm:spPr/>
      <dgm:t>
        <a:bodyPr/>
        <a:lstStyle/>
        <a:p>
          <a:endParaRPr lang="en-US"/>
        </a:p>
      </dgm:t>
    </dgm:pt>
    <dgm:pt modelId="{AF69EA32-5266-4D1F-B9A2-6E90D111020A}">
      <dgm:prSet/>
      <dgm:spPr/>
      <dgm:t>
        <a:bodyPr/>
        <a:lstStyle/>
        <a:p>
          <a:r>
            <a:rPr lang="en-US" dirty="0">
              <a:effectLst/>
              <a:latin typeface="Roboto" panose="02000000000000000000" pitchFamily="2" charset="0"/>
              <a:ea typeface="Times New Roman" panose="02020603050405020304" pitchFamily="18" charset="0"/>
              <a:cs typeface="Roboto" panose="02000000000000000000" pitchFamily="2" charset="0"/>
            </a:rPr>
            <a:t>Another estimate projects that the market for advanced recycling technologies (which would include fuels) is </a:t>
          </a:r>
          <a:r>
            <a:rPr lang="en-US" dirty="0">
              <a:effectLst/>
              <a:latin typeface="Roboto" panose="02000000000000000000" pitchFamily="2" charset="0"/>
              <a:ea typeface="Times New Roman" panose="02020603050405020304" pitchFamily="18" charset="0"/>
              <a:cs typeface="Times New Roman" panose="02020603050405020304" pitchFamily="18" charset="0"/>
            </a:rPr>
            <a:t>projected to exceed $9 billion by 2031, up from $270 million in 2022. </a:t>
          </a:r>
        </a:p>
      </dgm:t>
    </dgm:pt>
    <dgm:pt modelId="{DC0B4D2F-F834-4AB1-BF87-BAF03689319B}" type="parTrans" cxnId="{F85B5960-61EC-43FC-BCE4-016A561E2B38}">
      <dgm:prSet/>
      <dgm:spPr/>
      <dgm:t>
        <a:bodyPr/>
        <a:lstStyle/>
        <a:p>
          <a:endParaRPr lang="en-US"/>
        </a:p>
      </dgm:t>
    </dgm:pt>
    <dgm:pt modelId="{11EA3C3E-2C8B-4ADF-B103-34524F25456D}" type="sibTrans" cxnId="{F85B5960-61EC-43FC-BCE4-016A561E2B38}">
      <dgm:prSet/>
      <dgm:spPr/>
      <dgm:t>
        <a:bodyPr/>
        <a:lstStyle/>
        <a:p>
          <a:endParaRPr lang="en-US"/>
        </a:p>
      </dgm:t>
    </dgm:pt>
    <dgm:pt modelId="{F558375A-D4C3-45F5-BDB0-123A122D77F3}">
      <dgm:prSet/>
      <dgm:spPr/>
      <dgm:t>
        <a:bodyPr/>
        <a:lstStyle/>
        <a:p>
          <a:r>
            <a:rPr lang="en-US" dirty="0">
              <a:latin typeface="Roboto" panose="02000000000000000000" pitchFamily="2" charset="0"/>
              <a:ea typeface="Times New Roman" panose="02020603050405020304" pitchFamily="18" charset="0"/>
              <a:cs typeface="Times New Roman" panose="02020603050405020304" pitchFamily="18" charset="0"/>
            </a:rPr>
            <a:t>A</a:t>
          </a:r>
          <a:r>
            <a:rPr lang="en-US" dirty="0">
              <a:effectLst/>
              <a:latin typeface="Roboto" panose="02000000000000000000" pitchFamily="2" charset="0"/>
              <a:ea typeface="Times New Roman" panose="02020603050405020304" pitchFamily="18" charset="0"/>
              <a:cs typeface="Times New Roman" panose="02020603050405020304" pitchFamily="18" charset="0"/>
            </a:rPr>
            <a:t>ccording to McKinsey, advanced recycling could satisfy 4 to 8 percent of total polymer demand by 2030 and would require the deployment of more than $40 billion in capital investment over the next decade. </a:t>
          </a:r>
        </a:p>
      </dgm:t>
    </dgm:pt>
    <dgm:pt modelId="{51B637DB-C8EC-48B7-A925-E9214BE0267A}" type="parTrans" cxnId="{4A3AF329-7B0D-4091-8A8D-E00521C3B2B1}">
      <dgm:prSet/>
      <dgm:spPr/>
      <dgm:t>
        <a:bodyPr/>
        <a:lstStyle/>
        <a:p>
          <a:endParaRPr lang="en-US"/>
        </a:p>
      </dgm:t>
    </dgm:pt>
    <dgm:pt modelId="{23568FCF-8733-4369-8BD5-BC76D73E1F71}" type="sibTrans" cxnId="{4A3AF329-7B0D-4091-8A8D-E00521C3B2B1}">
      <dgm:prSet/>
      <dgm:spPr/>
      <dgm:t>
        <a:bodyPr/>
        <a:lstStyle/>
        <a:p>
          <a:endParaRPr lang="en-US"/>
        </a:p>
      </dgm:t>
    </dgm:pt>
    <dgm:pt modelId="{02DF12F8-6999-4B76-A3A3-1D2A343389E7}">
      <dgm:prSet/>
      <dgm:spPr/>
      <dgm:t>
        <a:bodyPr/>
        <a:lstStyle/>
        <a:p>
          <a:r>
            <a:rPr lang="en-US" dirty="0">
              <a:latin typeface="Roboto" panose="02000000000000000000" pitchFamily="2" charset="0"/>
              <a:ea typeface="Times New Roman" panose="02020603050405020304" pitchFamily="18" charset="0"/>
              <a:cs typeface="Times New Roman" panose="02020603050405020304" pitchFamily="18" charset="0"/>
            </a:rPr>
            <a:t>It also found </a:t>
          </a:r>
          <a:r>
            <a:rPr lang="en-US" dirty="0">
              <a:effectLst/>
              <a:latin typeface="Roboto" panose="02000000000000000000" pitchFamily="2" charset="0"/>
              <a:ea typeface="Times New Roman" panose="02020603050405020304" pitchFamily="18" charset="0"/>
              <a:cs typeface="Times New Roman" panose="02020603050405020304" pitchFamily="18" charset="0"/>
            </a:rPr>
            <a:t>the technology has the potential for more than 20 percent year-over-year growth through 2030.</a:t>
          </a:r>
          <a:endParaRPr lang="en-US" dirty="0"/>
        </a:p>
      </dgm:t>
    </dgm:pt>
    <dgm:pt modelId="{6D4EA330-4135-40E7-A7AA-8C36595847B2}" type="parTrans" cxnId="{58447B44-5796-4CBC-AC69-140E875778E9}">
      <dgm:prSet/>
      <dgm:spPr/>
      <dgm:t>
        <a:bodyPr/>
        <a:lstStyle/>
        <a:p>
          <a:endParaRPr lang="en-US"/>
        </a:p>
      </dgm:t>
    </dgm:pt>
    <dgm:pt modelId="{F491BC04-E000-4727-A09B-79F4957FB04B}" type="sibTrans" cxnId="{58447B44-5796-4CBC-AC69-140E875778E9}">
      <dgm:prSet/>
      <dgm:spPr/>
      <dgm:t>
        <a:bodyPr/>
        <a:lstStyle/>
        <a:p>
          <a:endParaRPr lang="en-US"/>
        </a:p>
      </dgm:t>
    </dgm:pt>
    <dgm:pt modelId="{FBF5AE6A-8A73-4F65-AFCB-03B37BC53F24}" type="pres">
      <dgm:prSet presAssocID="{35A41305-433F-465F-9151-BB0EB8FBD434}" presName="linear" presStyleCnt="0">
        <dgm:presLayoutVars>
          <dgm:animLvl val="lvl"/>
          <dgm:resizeHandles val="exact"/>
        </dgm:presLayoutVars>
      </dgm:prSet>
      <dgm:spPr/>
    </dgm:pt>
    <dgm:pt modelId="{E2818164-1286-456B-AE3B-CA98566C7A34}" type="pres">
      <dgm:prSet presAssocID="{414FED42-4DCB-4C7F-BC31-8559980DF06C}" presName="parentText" presStyleLbl="node1" presStyleIdx="0" presStyleCnt="5">
        <dgm:presLayoutVars>
          <dgm:chMax val="0"/>
          <dgm:bulletEnabled val="1"/>
        </dgm:presLayoutVars>
      </dgm:prSet>
      <dgm:spPr/>
    </dgm:pt>
    <dgm:pt modelId="{CE52D101-5542-4482-AE0A-9F517ACEA01C}" type="pres">
      <dgm:prSet presAssocID="{E7EFEDFC-C799-44D8-9341-58C298BF1FBC}" presName="spacer" presStyleCnt="0"/>
      <dgm:spPr/>
    </dgm:pt>
    <dgm:pt modelId="{A7912F95-946A-4BB7-919E-358A87034E29}" type="pres">
      <dgm:prSet presAssocID="{FB65CE78-901A-4CA0-8A6A-170656FDC32A}" presName="parentText" presStyleLbl="node1" presStyleIdx="1" presStyleCnt="5">
        <dgm:presLayoutVars>
          <dgm:chMax val="0"/>
          <dgm:bulletEnabled val="1"/>
        </dgm:presLayoutVars>
      </dgm:prSet>
      <dgm:spPr/>
    </dgm:pt>
    <dgm:pt modelId="{F544C622-FF03-405F-9AB9-F30DFCDCFB20}" type="pres">
      <dgm:prSet presAssocID="{92BB084A-9B1B-49DF-A05C-C96ED75F3E75}" presName="spacer" presStyleCnt="0"/>
      <dgm:spPr/>
    </dgm:pt>
    <dgm:pt modelId="{9E25D8B5-E64F-4D40-B8B4-0CBC7CEEF715}" type="pres">
      <dgm:prSet presAssocID="{AF69EA32-5266-4D1F-B9A2-6E90D111020A}" presName="parentText" presStyleLbl="node1" presStyleIdx="2" presStyleCnt="5">
        <dgm:presLayoutVars>
          <dgm:chMax val="0"/>
          <dgm:bulletEnabled val="1"/>
        </dgm:presLayoutVars>
      </dgm:prSet>
      <dgm:spPr/>
    </dgm:pt>
    <dgm:pt modelId="{31BDFF75-5D97-4D74-8AE4-AABB71D279C1}" type="pres">
      <dgm:prSet presAssocID="{11EA3C3E-2C8B-4ADF-B103-34524F25456D}" presName="spacer" presStyleCnt="0"/>
      <dgm:spPr/>
    </dgm:pt>
    <dgm:pt modelId="{787694B6-6FFC-4C39-8D98-9B61472E755C}" type="pres">
      <dgm:prSet presAssocID="{F558375A-D4C3-45F5-BDB0-123A122D77F3}" presName="parentText" presStyleLbl="node1" presStyleIdx="3" presStyleCnt="5">
        <dgm:presLayoutVars>
          <dgm:chMax val="0"/>
          <dgm:bulletEnabled val="1"/>
        </dgm:presLayoutVars>
      </dgm:prSet>
      <dgm:spPr/>
    </dgm:pt>
    <dgm:pt modelId="{D73DBE96-62C1-419E-BFE5-DD8D661881F3}" type="pres">
      <dgm:prSet presAssocID="{23568FCF-8733-4369-8BD5-BC76D73E1F71}" presName="spacer" presStyleCnt="0"/>
      <dgm:spPr/>
    </dgm:pt>
    <dgm:pt modelId="{9EFD764E-2D63-4B3A-9E91-5FDC8AF98778}" type="pres">
      <dgm:prSet presAssocID="{02DF12F8-6999-4B76-A3A3-1D2A343389E7}" presName="parentText" presStyleLbl="node1" presStyleIdx="4" presStyleCnt="5">
        <dgm:presLayoutVars>
          <dgm:chMax val="0"/>
          <dgm:bulletEnabled val="1"/>
        </dgm:presLayoutVars>
      </dgm:prSet>
      <dgm:spPr/>
    </dgm:pt>
  </dgm:ptLst>
  <dgm:cxnLst>
    <dgm:cxn modelId="{5520C204-C102-4E04-B3A3-4F8760AF5189}" type="presOf" srcId="{02DF12F8-6999-4B76-A3A3-1D2A343389E7}" destId="{9EFD764E-2D63-4B3A-9E91-5FDC8AF98778}" srcOrd="0" destOrd="0" presId="urn:microsoft.com/office/officeart/2005/8/layout/vList2"/>
    <dgm:cxn modelId="{645E141F-FF71-4FAF-A023-9CC32C88A4D2}" type="presOf" srcId="{AF69EA32-5266-4D1F-B9A2-6E90D111020A}" destId="{9E25D8B5-E64F-4D40-B8B4-0CBC7CEEF715}" srcOrd="0" destOrd="0" presId="urn:microsoft.com/office/officeart/2005/8/layout/vList2"/>
    <dgm:cxn modelId="{0B2D4A1F-2BDE-4E2D-893F-6E1BF3066E42}" type="presOf" srcId="{35A41305-433F-465F-9151-BB0EB8FBD434}" destId="{FBF5AE6A-8A73-4F65-AFCB-03B37BC53F24}" srcOrd="0" destOrd="0" presId="urn:microsoft.com/office/officeart/2005/8/layout/vList2"/>
    <dgm:cxn modelId="{4A3AF329-7B0D-4091-8A8D-E00521C3B2B1}" srcId="{35A41305-433F-465F-9151-BB0EB8FBD434}" destId="{F558375A-D4C3-45F5-BDB0-123A122D77F3}" srcOrd="3" destOrd="0" parTransId="{51B637DB-C8EC-48B7-A925-E9214BE0267A}" sibTransId="{23568FCF-8733-4369-8BD5-BC76D73E1F71}"/>
    <dgm:cxn modelId="{F85B5960-61EC-43FC-BCE4-016A561E2B38}" srcId="{35A41305-433F-465F-9151-BB0EB8FBD434}" destId="{AF69EA32-5266-4D1F-B9A2-6E90D111020A}" srcOrd="2" destOrd="0" parTransId="{DC0B4D2F-F834-4AB1-BF87-BAF03689319B}" sibTransId="{11EA3C3E-2C8B-4ADF-B103-34524F25456D}"/>
    <dgm:cxn modelId="{91C66B42-7938-4843-AB2E-6AC076C8D0E1}" srcId="{35A41305-433F-465F-9151-BB0EB8FBD434}" destId="{FB65CE78-901A-4CA0-8A6A-170656FDC32A}" srcOrd="1" destOrd="0" parTransId="{266C8012-709B-4D12-862D-0476E42D6A1F}" sibTransId="{92BB084A-9B1B-49DF-A05C-C96ED75F3E75}"/>
    <dgm:cxn modelId="{58447B44-5796-4CBC-AC69-140E875778E9}" srcId="{35A41305-433F-465F-9151-BB0EB8FBD434}" destId="{02DF12F8-6999-4B76-A3A3-1D2A343389E7}" srcOrd="4" destOrd="0" parTransId="{6D4EA330-4135-40E7-A7AA-8C36595847B2}" sibTransId="{F491BC04-E000-4727-A09B-79F4957FB04B}"/>
    <dgm:cxn modelId="{6459E14D-3E72-4440-8A44-735CFEEFF105}" type="presOf" srcId="{F558375A-D4C3-45F5-BDB0-123A122D77F3}" destId="{787694B6-6FFC-4C39-8D98-9B61472E755C}" srcOrd="0" destOrd="0" presId="urn:microsoft.com/office/officeart/2005/8/layout/vList2"/>
    <dgm:cxn modelId="{2137FCB1-DE21-45C8-B383-592581D33D3D}" srcId="{35A41305-433F-465F-9151-BB0EB8FBD434}" destId="{414FED42-4DCB-4C7F-BC31-8559980DF06C}" srcOrd="0" destOrd="0" parTransId="{E38B03B3-18A1-42F6-B1D9-4C16C96A56BD}" sibTransId="{E7EFEDFC-C799-44D8-9341-58C298BF1FBC}"/>
    <dgm:cxn modelId="{A8802BF5-D8D2-4290-A888-0BA1F84EF505}" type="presOf" srcId="{414FED42-4DCB-4C7F-BC31-8559980DF06C}" destId="{E2818164-1286-456B-AE3B-CA98566C7A34}" srcOrd="0" destOrd="0" presId="urn:microsoft.com/office/officeart/2005/8/layout/vList2"/>
    <dgm:cxn modelId="{3301F3FA-D192-4D91-9BA4-4DD8F34203A8}" type="presOf" srcId="{FB65CE78-901A-4CA0-8A6A-170656FDC32A}" destId="{A7912F95-946A-4BB7-919E-358A87034E29}" srcOrd="0" destOrd="0" presId="urn:microsoft.com/office/officeart/2005/8/layout/vList2"/>
    <dgm:cxn modelId="{78230E74-9A52-493E-A808-6F9C28EE77B9}" type="presParOf" srcId="{FBF5AE6A-8A73-4F65-AFCB-03B37BC53F24}" destId="{E2818164-1286-456B-AE3B-CA98566C7A34}" srcOrd="0" destOrd="0" presId="urn:microsoft.com/office/officeart/2005/8/layout/vList2"/>
    <dgm:cxn modelId="{D03D5F23-F244-4EDF-9B46-F3CD3BDE9004}" type="presParOf" srcId="{FBF5AE6A-8A73-4F65-AFCB-03B37BC53F24}" destId="{CE52D101-5542-4482-AE0A-9F517ACEA01C}" srcOrd="1" destOrd="0" presId="urn:microsoft.com/office/officeart/2005/8/layout/vList2"/>
    <dgm:cxn modelId="{76F77F74-EE85-4CF0-900A-CEC154460A91}" type="presParOf" srcId="{FBF5AE6A-8A73-4F65-AFCB-03B37BC53F24}" destId="{A7912F95-946A-4BB7-919E-358A87034E29}" srcOrd="2" destOrd="0" presId="urn:microsoft.com/office/officeart/2005/8/layout/vList2"/>
    <dgm:cxn modelId="{4C13C3ED-B86E-48B5-88BC-BE926DED5DBB}" type="presParOf" srcId="{FBF5AE6A-8A73-4F65-AFCB-03B37BC53F24}" destId="{F544C622-FF03-405F-9AB9-F30DFCDCFB20}" srcOrd="3" destOrd="0" presId="urn:microsoft.com/office/officeart/2005/8/layout/vList2"/>
    <dgm:cxn modelId="{2D103A67-85A0-43AE-A555-E972F9E0C3D0}" type="presParOf" srcId="{FBF5AE6A-8A73-4F65-AFCB-03B37BC53F24}" destId="{9E25D8B5-E64F-4D40-B8B4-0CBC7CEEF715}" srcOrd="4" destOrd="0" presId="urn:microsoft.com/office/officeart/2005/8/layout/vList2"/>
    <dgm:cxn modelId="{0E26CF07-AE09-48B0-9EDE-D32F5D5344DA}" type="presParOf" srcId="{FBF5AE6A-8A73-4F65-AFCB-03B37BC53F24}" destId="{31BDFF75-5D97-4D74-8AE4-AABB71D279C1}" srcOrd="5" destOrd="0" presId="urn:microsoft.com/office/officeart/2005/8/layout/vList2"/>
    <dgm:cxn modelId="{90DCD979-E2AA-46D6-A264-CE497C616394}" type="presParOf" srcId="{FBF5AE6A-8A73-4F65-AFCB-03B37BC53F24}" destId="{787694B6-6FFC-4C39-8D98-9B61472E755C}" srcOrd="6" destOrd="0" presId="urn:microsoft.com/office/officeart/2005/8/layout/vList2"/>
    <dgm:cxn modelId="{9BE21ADC-1792-4E7B-BF6D-DDBC390031A6}" type="presParOf" srcId="{FBF5AE6A-8A73-4F65-AFCB-03B37BC53F24}" destId="{D73DBE96-62C1-419E-BFE5-DD8D661881F3}" srcOrd="7" destOrd="0" presId="urn:microsoft.com/office/officeart/2005/8/layout/vList2"/>
    <dgm:cxn modelId="{5E306FB7-0D23-47E6-AA35-3B1EC03F460A}" type="presParOf" srcId="{FBF5AE6A-8A73-4F65-AFCB-03B37BC53F24}" destId="{9EFD764E-2D63-4B3A-9E91-5FDC8AF9877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9C18DA-D125-4A70-AE74-1C346099D252}"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US"/>
        </a:p>
      </dgm:t>
    </dgm:pt>
    <dgm:pt modelId="{36DA924A-C7D6-47CB-997B-2315F0C866E4}">
      <dgm:prSet phldrT="[Text]"/>
      <dgm:spPr>
        <a:ln>
          <a:solidFill>
            <a:srgbClr val="C00000"/>
          </a:solidFill>
        </a:ln>
      </dgm:spPr>
      <dgm:t>
        <a:bodyPr/>
        <a:lstStyle/>
        <a:p>
          <a:r>
            <a:rPr lang="en-US" dirty="0"/>
            <a:t>Hydrogen</a:t>
          </a:r>
        </a:p>
      </dgm:t>
    </dgm:pt>
    <dgm:pt modelId="{664467C9-FF4F-4E86-B9A6-4A149D43FDB6}" type="parTrans" cxnId="{311B946D-C3AF-4458-98C3-BCCB8813F5C1}">
      <dgm:prSet/>
      <dgm:spPr/>
      <dgm:t>
        <a:bodyPr/>
        <a:lstStyle/>
        <a:p>
          <a:endParaRPr lang="en-US"/>
        </a:p>
      </dgm:t>
    </dgm:pt>
    <dgm:pt modelId="{5D95910C-F5F0-4A40-AC37-8DCAE9CF76D2}" type="sibTrans" cxnId="{311B946D-C3AF-4458-98C3-BCCB8813F5C1}">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2000" r="-72000"/>
          </a:stretch>
        </a:blipFill>
      </dgm:spPr>
      <dgm:t>
        <a:bodyPr/>
        <a:lstStyle/>
        <a:p>
          <a:endParaRPr lang="en-US"/>
        </a:p>
      </dgm:t>
    </dgm:pt>
    <dgm:pt modelId="{CFC86FDA-45FC-47C3-8154-A0F04A005E34}">
      <dgm:prSet phldrT="[Text]"/>
      <dgm:spPr>
        <a:ln>
          <a:solidFill>
            <a:srgbClr val="C00000"/>
          </a:solidFill>
        </a:ln>
      </dgm:spPr>
      <dgm:t>
        <a:bodyPr/>
        <a:lstStyle/>
        <a:p>
          <a:r>
            <a:rPr lang="en-US" dirty="0"/>
            <a:t>CCUS</a:t>
          </a:r>
        </a:p>
      </dgm:t>
    </dgm:pt>
    <dgm:pt modelId="{FDF332FB-D43F-4B28-BE0B-EEE50D67A009}" type="parTrans" cxnId="{D686DA0E-D5EC-4E25-B0B4-3B86954C89E1}">
      <dgm:prSet/>
      <dgm:spPr/>
      <dgm:t>
        <a:bodyPr/>
        <a:lstStyle/>
        <a:p>
          <a:endParaRPr lang="en-US"/>
        </a:p>
      </dgm:t>
    </dgm:pt>
    <dgm:pt modelId="{20CB5F5B-727E-4EDD-8C99-80E25E601E7D}" type="sibTrans" cxnId="{D686DA0E-D5EC-4E25-B0B4-3B86954C89E1}">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5000" r="-15000"/>
          </a:stretch>
        </a:blipFill>
      </dgm:spPr>
      <dgm:t>
        <a:bodyPr/>
        <a:lstStyle/>
        <a:p>
          <a:endParaRPr lang="en-US"/>
        </a:p>
      </dgm:t>
    </dgm:pt>
    <dgm:pt modelId="{3D156FA1-0A3B-424D-9673-76DEA2B72523}">
      <dgm:prSet phldrT="[Text]"/>
      <dgm:spPr>
        <a:ln>
          <a:solidFill>
            <a:srgbClr val="C00000"/>
          </a:solidFill>
        </a:ln>
      </dgm:spPr>
      <dgm:t>
        <a:bodyPr/>
        <a:lstStyle/>
        <a:p>
          <a:r>
            <a:rPr lang="en-US" dirty="0"/>
            <a:t>Renewable Electricity</a:t>
          </a:r>
        </a:p>
      </dgm:t>
    </dgm:pt>
    <dgm:pt modelId="{7E3FDF7E-A5E9-4F4F-8FC1-3C4849B3AA4D}" type="parTrans" cxnId="{9EE28F14-D1EE-43ED-8B59-4E35F451F9CB}">
      <dgm:prSet/>
      <dgm:spPr/>
      <dgm:t>
        <a:bodyPr/>
        <a:lstStyle/>
        <a:p>
          <a:endParaRPr lang="en-US"/>
        </a:p>
      </dgm:t>
    </dgm:pt>
    <dgm:pt modelId="{98DB42AD-6BDE-407C-A844-B75209368026}" type="sibTrans" cxnId="{9EE28F14-D1EE-43ED-8B59-4E35F451F9CB}">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8000" r="-28000"/>
          </a:stretch>
        </a:blipFill>
      </dgm:spPr>
      <dgm:t>
        <a:bodyPr/>
        <a:lstStyle/>
        <a:p>
          <a:endParaRPr lang="en-US"/>
        </a:p>
      </dgm:t>
    </dgm:pt>
    <dgm:pt modelId="{9BADB640-8762-4DFA-B06E-D55F7CE7CCBD}">
      <dgm:prSet phldrT="[Text]"/>
      <dgm:spPr>
        <a:ln>
          <a:solidFill>
            <a:srgbClr val="C00000"/>
          </a:solidFill>
        </a:ln>
      </dgm:spPr>
      <dgm:t>
        <a:bodyPr/>
        <a:lstStyle/>
        <a:p>
          <a:r>
            <a:rPr lang="en-US" dirty="0"/>
            <a:t>Clean Fuel Production</a:t>
          </a:r>
        </a:p>
      </dgm:t>
    </dgm:pt>
    <dgm:pt modelId="{DE6699D9-8720-461B-8893-B859F18BBC47}" type="parTrans" cxnId="{CF4D060D-3B91-4EA4-8831-349D665B864B}">
      <dgm:prSet/>
      <dgm:spPr/>
      <dgm:t>
        <a:bodyPr/>
        <a:lstStyle/>
        <a:p>
          <a:endParaRPr lang="en-US"/>
        </a:p>
      </dgm:t>
    </dgm:pt>
    <dgm:pt modelId="{3283F11C-8141-403B-8046-86B59B6FEA00}" type="sibTrans" cxnId="{CF4D060D-3B91-4EA4-8831-349D665B864B}">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5000" r="-15000"/>
          </a:stretch>
        </a:blipFill>
      </dgm:spPr>
      <dgm:t>
        <a:bodyPr/>
        <a:lstStyle/>
        <a:p>
          <a:endParaRPr lang="en-US"/>
        </a:p>
      </dgm:t>
    </dgm:pt>
    <dgm:pt modelId="{287A261E-1985-4DD9-ADF5-0FD21E607172}">
      <dgm:prSet phldrT="[Text]"/>
      <dgm:spPr>
        <a:ln>
          <a:solidFill>
            <a:srgbClr val="C00000"/>
          </a:solidFill>
        </a:ln>
      </dgm:spPr>
      <dgm:t>
        <a:bodyPr/>
        <a:lstStyle/>
        <a:p>
          <a:r>
            <a:rPr lang="en-US" dirty="0"/>
            <a:t>SAF</a:t>
          </a:r>
        </a:p>
      </dgm:t>
    </dgm:pt>
    <dgm:pt modelId="{A392A6A1-36D0-4A96-9ACA-23385F1EC112}" type="parTrans" cxnId="{A02E1283-8CA0-4820-B684-1D042EFA93E0}">
      <dgm:prSet/>
      <dgm:spPr/>
      <dgm:t>
        <a:bodyPr/>
        <a:lstStyle/>
        <a:p>
          <a:endParaRPr lang="en-US"/>
        </a:p>
      </dgm:t>
    </dgm:pt>
    <dgm:pt modelId="{7BC72C49-D876-427C-A2B1-2ABA831E34A1}" type="sibTrans" cxnId="{A02E1283-8CA0-4820-B684-1D042EFA93E0}">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5000" r="-15000"/>
          </a:stretch>
        </a:blipFill>
      </dgm:spPr>
      <dgm:t>
        <a:bodyPr/>
        <a:lstStyle/>
        <a:p>
          <a:endParaRPr lang="en-US"/>
        </a:p>
      </dgm:t>
    </dgm:pt>
    <dgm:pt modelId="{DA1D7919-6EA6-403F-8C5E-A2A1D6C75E6C}">
      <dgm:prSet phldrT="[Text]"/>
      <dgm:spPr/>
      <dgm:t>
        <a:bodyPr/>
        <a:lstStyle/>
        <a:p>
          <a:r>
            <a:rPr lang="en-US" dirty="0"/>
            <a:t>EVs</a:t>
          </a:r>
        </a:p>
      </dgm:t>
    </dgm:pt>
    <dgm:pt modelId="{134D06DE-6BAA-4EC1-90C0-55BD1FBB7F04}" type="parTrans" cxnId="{72C82C76-FC6B-450E-8AEC-BCA7F9B763AE}">
      <dgm:prSet/>
      <dgm:spPr/>
      <dgm:t>
        <a:bodyPr/>
        <a:lstStyle/>
        <a:p>
          <a:endParaRPr lang="en-US"/>
        </a:p>
      </dgm:t>
    </dgm:pt>
    <dgm:pt modelId="{A659FC38-9E0A-4FB7-B0BD-B4A944F89101}" type="sibTrans" cxnId="{72C82C76-FC6B-450E-8AEC-BCA7F9B763AE}">
      <dgm:prSet/>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7A875C43-2E4C-4287-A56B-AC6BF8D03DF0}" type="pres">
      <dgm:prSet presAssocID="{299C18DA-D125-4A70-AE74-1C346099D252}" presName="Name0" presStyleCnt="0">
        <dgm:presLayoutVars>
          <dgm:chMax val="21"/>
          <dgm:chPref val="21"/>
        </dgm:presLayoutVars>
      </dgm:prSet>
      <dgm:spPr/>
    </dgm:pt>
    <dgm:pt modelId="{B2C5713E-6D25-448A-B022-5747B94FF799}" type="pres">
      <dgm:prSet presAssocID="{36DA924A-C7D6-47CB-997B-2315F0C866E4}" presName="text1" presStyleCnt="0"/>
      <dgm:spPr/>
    </dgm:pt>
    <dgm:pt modelId="{3A3A0206-5EBF-4CD7-814B-42EA7F2C5A20}" type="pres">
      <dgm:prSet presAssocID="{36DA924A-C7D6-47CB-997B-2315F0C866E4}" presName="textRepeatNode" presStyleLbl="alignNode1" presStyleIdx="0" presStyleCnt="6">
        <dgm:presLayoutVars>
          <dgm:chMax val="0"/>
          <dgm:chPref val="0"/>
          <dgm:bulletEnabled val="1"/>
        </dgm:presLayoutVars>
      </dgm:prSet>
      <dgm:spPr/>
    </dgm:pt>
    <dgm:pt modelId="{93BC8A5C-433E-4024-BF90-7FE63BE9FF60}" type="pres">
      <dgm:prSet presAssocID="{36DA924A-C7D6-47CB-997B-2315F0C866E4}" presName="textaccent1" presStyleCnt="0"/>
      <dgm:spPr/>
    </dgm:pt>
    <dgm:pt modelId="{8ED840A7-AC6D-4F6E-B05C-C282D95C49CF}" type="pres">
      <dgm:prSet presAssocID="{36DA924A-C7D6-47CB-997B-2315F0C866E4}" presName="accentRepeatNode" presStyleLbl="solidAlignAcc1" presStyleIdx="0" presStyleCnt="12"/>
      <dgm:spPr/>
    </dgm:pt>
    <dgm:pt modelId="{CD7A12EF-7B08-47B0-A7FD-2CE8872A0E03}" type="pres">
      <dgm:prSet presAssocID="{5D95910C-F5F0-4A40-AC37-8DCAE9CF76D2}" presName="image1" presStyleCnt="0"/>
      <dgm:spPr/>
    </dgm:pt>
    <dgm:pt modelId="{E4A6C982-9514-4BE1-9EE1-31355FC81E2E}" type="pres">
      <dgm:prSet presAssocID="{5D95910C-F5F0-4A40-AC37-8DCAE9CF76D2}" presName="imageRepeatNode" presStyleLbl="alignAcc1" presStyleIdx="0" presStyleCnt="6"/>
      <dgm:spPr/>
    </dgm:pt>
    <dgm:pt modelId="{98B27D3E-2974-4F5A-870F-2EDE5C292CA0}" type="pres">
      <dgm:prSet presAssocID="{5D95910C-F5F0-4A40-AC37-8DCAE9CF76D2}" presName="imageaccent1" presStyleCnt="0"/>
      <dgm:spPr/>
    </dgm:pt>
    <dgm:pt modelId="{558D88A8-EFF2-49E4-98E5-27315072B970}" type="pres">
      <dgm:prSet presAssocID="{5D95910C-F5F0-4A40-AC37-8DCAE9CF76D2}" presName="accentRepeatNode" presStyleLbl="solidAlignAcc1" presStyleIdx="1" presStyleCnt="12"/>
      <dgm:spPr/>
    </dgm:pt>
    <dgm:pt modelId="{5292A57A-0206-4275-BBE0-A675B00C1142}" type="pres">
      <dgm:prSet presAssocID="{CFC86FDA-45FC-47C3-8154-A0F04A005E34}" presName="text2" presStyleCnt="0"/>
      <dgm:spPr/>
    </dgm:pt>
    <dgm:pt modelId="{DE092AC8-4F2D-493A-A7C3-CA0685C6A6E1}" type="pres">
      <dgm:prSet presAssocID="{CFC86FDA-45FC-47C3-8154-A0F04A005E34}" presName="textRepeatNode" presStyleLbl="alignNode1" presStyleIdx="1" presStyleCnt="6">
        <dgm:presLayoutVars>
          <dgm:chMax val="0"/>
          <dgm:chPref val="0"/>
          <dgm:bulletEnabled val="1"/>
        </dgm:presLayoutVars>
      </dgm:prSet>
      <dgm:spPr/>
    </dgm:pt>
    <dgm:pt modelId="{60984976-E6B9-496D-AC39-3CCF8F4CB230}" type="pres">
      <dgm:prSet presAssocID="{CFC86FDA-45FC-47C3-8154-A0F04A005E34}" presName="textaccent2" presStyleCnt="0"/>
      <dgm:spPr/>
    </dgm:pt>
    <dgm:pt modelId="{EA12C6D1-EC2F-4E1F-B671-090C0699EA94}" type="pres">
      <dgm:prSet presAssocID="{CFC86FDA-45FC-47C3-8154-A0F04A005E34}" presName="accentRepeatNode" presStyleLbl="solidAlignAcc1" presStyleIdx="2" presStyleCnt="12"/>
      <dgm:spPr/>
    </dgm:pt>
    <dgm:pt modelId="{02AD6E64-77F3-40FC-8CD9-CD76B09CEEE1}" type="pres">
      <dgm:prSet presAssocID="{20CB5F5B-727E-4EDD-8C99-80E25E601E7D}" presName="image2" presStyleCnt="0"/>
      <dgm:spPr/>
    </dgm:pt>
    <dgm:pt modelId="{7AEFB6A6-6769-4CEA-8E3B-8322B36736AC}" type="pres">
      <dgm:prSet presAssocID="{20CB5F5B-727E-4EDD-8C99-80E25E601E7D}" presName="imageRepeatNode" presStyleLbl="alignAcc1" presStyleIdx="1" presStyleCnt="6"/>
      <dgm:spPr/>
    </dgm:pt>
    <dgm:pt modelId="{7675F35A-78EB-4CD8-BFFE-17CC09ADE83C}" type="pres">
      <dgm:prSet presAssocID="{20CB5F5B-727E-4EDD-8C99-80E25E601E7D}" presName="imageaccent2" presStyleCnt="0"/>
      <dgm:spPr/>
    </dgm:pt>
    <dgm:pt modelId="{B78917D1-8926-4870-99FB-6AB4B9C1092C}" type="pres">
      <dgm:prSet presAssocID="{20CB5F5B-727E-4EDD-8C99-80E25E601E7D}" presName="accentRepeatNode" presStyleLbl="solidAlignAcc1" presStyleIdx="3" presStyleCnt="12"/>
      <dgm:spPr/>
    </dgm:pt>
    <dgm:pt modelId="{B2CCE930-08A6-453E-86B8-8E6CEF1170BA}" type="pres">
      <dgm:prSet presAssocID="{3D156FA1-0A3B-424D-9673-76DEA2B72523}" presName="text3" presStyleCnt="0"/>
      <dgm:spPr/>
    </dgm:pt>
    <dgm:pt modelId="{199BB122-3A05-4901-BB3E-9E999384297D}" type="pres">
      <dgm:prSet presAssocID="{3D156FA1-0A3B-424D-9673-76DEA2B72523}" presName="textRepeatNode" presStyleLbl="alignNode1" presStyleIdx="2" presStyleCnt="6">
        <dgm:presLayoutVars>
          <dgm:chMax val="0"/>
          <dgm:chPref val="0"/>
          <dgm:bulletEnabled val="1"/>
        </dgm:presLayoutVars>
      </dgm:prSet>
      <dgm:spPr/>
    </dgm:pt>
    <dgm:pt modelId="{D75019FD-9324-4C5A-A338-698BB05836CC}" type="pres">
      <dgm:prSet presAssocID="{3D156FA1-0A3B-424D-9673-76DEA2B72523}" presName="textaccent3" presStyleCnt="0"/>
      <dgm:spPr/>
    </dgm:pt>
    <dgm:pt modelId="{B097DD31-4005-4DF5-9992-279DBF3C0EA1}" type="pres">
      <dgm:prSet presAssocID="{3D156FA1-0A3B-424D-9673-76DEA2B72523}" presName="accentRepeatNode" presStyleLbl="solidAlignAcc1" presStyleIdx="4" presStyleCnt="12"/>
      <dgm:spPr/>
    </dgm:pt>
    <dgm:pt modelId="{4990424F-B871-4EEE-BD7F-2DED2E4D57E0}" type="pres">
      <dgm:prSet presAssocID="{98DB42AD-6BDE-407C-A844-B75209368026}" presName="image3" presStyleCnt="0"/>
      <dgm:spPr/>
    </dgm:pt>
    <dgm:pt modelId="{9147413C-5634-4F60-9C5E-6E3689EB2F55}" type="pres">
      <dgm:prSet presAssocID="{98DB42AD-6BDE-407C-A844-B75209368026}" presName="imageRepeatNode" presStyleLbl="alignAcc1" presStyleIdx="2" presStyleCnt="6"/>
      <dgm:spPr/>
    </dgm:pt>
    <dgm:pt modelId="{C5EC0A69-70CF-4978-A778-D84D1A4F49E2}" type="pres">
      <dgm:prSet presAssocID="{98DB42AD-6BDE-407C-A844-B75209368026}" presName="imageaccent3" presStyleCnt="0"/>
      <dgm:spPr/>
    </dgm:pt>
    <dgm:pt modelId="{6AFF073A-688E-41CE-8B3E-3622DD1FF5A2}" type="pres">
      <dgm:prSet presAssocID="{98DB42AD-6BDE-407C-A844-B75209368026}" presName="accentRepeatNode" presStyleLbl="solidAlignAcc1" presStyleIdx="5" presStyleCnt="12"/>
      <dgm:spPr/>
    </dgm:pt>
    <dgm:pt modelId="{F75C9275-14DA-480B-A443-98ED682CA4F9}" type="pres">
      <dgm:prSet presAssocID="{9BADB640-8762-4DFA-B06E-D55F7CE7CCBD}" presName="text4" presStyleCnt="0"/>
      <dgm:spPr/>
    </dgm:pt>
    <dgm:pt modelId="{AC1B6808-C6F9-4D68-8F16-495CD4A2D35B}" type="pres">
      <dgm:prSet presAssocID="{9BADB640-8762-4DFA-B06E-D55F7CE7CCBD}" presName="textRepeatNode" presStyleLbl="alignNode1" presStyleIdx="3" presStyleCnt="6">
        <dgm:presLayoutVars>
          <dgm:chMax val="0"/>
          <dgm:chPref val="0"/>
          <dgm:bulletEnabled val="1"/>
        </dgm:presLayoutVars>
      </dgm:prSet>
      <dgm:spPr/>
    </dgm:pt>
    <dgm:pt modelId="{4BBF61DE-5672-48B8-86ED-960215107DDB}" type="pres">
      <dgm:prSet presAssocID="{9BADB640-8762-4DFA-B06E-D55F7CE7CCBD}" presName="textaccent4" presStyleCnt="0"/>
      <dgm:spPr/>
    </dgm:pt>
    <dgm:pt modelId="{B924A0C9-1A38-4E37-8D06-916D836E94FE}" type="pres">
      <dgm:prSet presAssocID="{9BADB640-8762-4DFA-B06E-D55F7CE7CCBD}" presName="accentRepeatNode" presStyleLbl="solidAlignAcc1" presStyleIdx="6" presStyleCnt="12"/>
      <dgm:spPr/>
    </dgm:pt>
    <dgm:pt modelId="{DA99EA9A-CC0F-45BC-B4E4-522CF130B026}" type="pres">
      <dgm:prSet presAssocID="{3283F11C-8141-403B-8046-86B59B6FEA00}" presName="image4" presStyleCnt="0"/>
      <dgm:spPr/>
    </dgm:pt>
    <dgm:pt modelId="{8E19191A-3C5E-4D0D-91D3-7FE1F94107C5}" type="pres">
      <dgm:prSet presAssocID="{3283F11C-8141-403B-8046-86B59B6FEA00}" presName="imageRepeatNode" presStyleLbl="alignAcc1" presStyleIdx="3" presStyleCnt="6"/>
      <dgm:spPr/>
    </dgm:pt>
    <dgm:pt modelId="{586B7D75-6E64-4950-8CD7-F7B5518A8530}" type="pres">
      <dgm:prSet presAssocID="{3283F11C-8141-403B-8046-86B59B6FEA00}" presName="imageaccent4" presStyleCnt="0"/>
      <dgm:spPr/>
    </dgm:pt>
    <dgm:pt modelId="{D1CBEE5F-F356-432A-B8C1-7A586B769BB3}" type="pres">
      <dgm:prSet presAssocID="{3283F11C-8141-403B-8046-86B59B6FEA00}" presName="accentRepeatNode" presStyleLbl="solidAlignAcc1" presStyleIdx="7" presStyleCnt="12"/>
      <dgm:spPr/>
    </dgm:pt>
    <dgm:pt modelId="{EAA13AD7-001C-4A37-BA64-B4141A89731F}" type="pres">
      <dgm:prSet presAssocID="{287A261E-1985-4DD9-ADF5-0FD21E607172}" presName="text5" presStyleCnt="0"/>
      <dgm:spPr/>
    </dgm:pt>
    <dgm:pt modelId="{B6D41EA1-6FC3-415A-98D7-D8F8FD98A15E}" type="pres">
      <dgm:prSet presAssocID="{287A261E-1985-4DD9-ADF5-0FD21E607172}" presName="textRepeatNode" presStyleLbl="alignNode1" presStyleIdx="4" presStyleCnt="6">
        <dgm:presLayoutVars>
          <dgm:chMax val="0"/>
          <dgm:chPref val="0"/>
          <dgm:bulletEnabled val="1"/>
        </dgm:presLayoutVars>
      </dgm:prSet>
      <dgm:spPr/>
    </dgm:pt>
    <dgm:pt modelId="{68D1F7D7-AC34-46F8-B360-AB5CFD6FD943}" type="pres">
      <dgm:prSet presAssocID="{287A261E-1985-4DD9-ADF5-0FD21E607172}" presName="textaccent5" presStyleCnt="0"/>
      <dgm:spPr/>
    </dgm:pt>
    <dgm:pt modelId="{5BC64C12-FF57-4EC9-990E-B1A0F556F8C1}" type="pres">
      <dgm:prSet presAssocID="{287A261E-1985-4DD9-ADF5-0FD21E607172}" presName="accentRepeatNode" presStyleLbl="solidAlignAcc1" presStyleIdx="8" presStyleCnt="12"/>
      <dgm:spPr/>
    </dgm:pt>
    <dgm:pt modelId="{68D756A3-36D6-4E5C-92B8-03ED9947F2EE}" type="pres">
      <dgm:prSet presAssocID="{7BC72C49-D876-427C-A2B1-2ABA831E34A1}" presName="image5" presStyleCnt="0"/>
      <dgm:spPr/>
    </dgm:pt>
    <dgm:pt modelId="{6D79BAFA-FA42-4DBB-A086-6BE2E72733EC}" type="pres">
      <dgm:prSet presAssocID="{7BC72C49-D876-427C-A2B1-2ABA831E34A1}" presName="imageRepeatNode" presStyleLbl="alignAcc1" presStyleIdx="4" presStyleCnt="6"/>
      <dgm:spPr/>
    </dgm:pt>
    <dgm:pt modelId="{88581239-FE8A-44CF-B0D8-675D9B8EB027}" type="pres">
      <dgm:prSet presAssocID="{7BC72C49-D876-427C-A2B1-2ABA831E34A1}" presName="imageaccent5" presStyleCnt="0"/>
      <dgm:spPr/>
    </dgm:pt>
    <dgm:pt modelId="{9D689AC8-B157-463B-B495-55BFFC8C9F58}" type="pres">
      <dgm:prSet presAssocID="{7BC72C49-D876-427C-A2B1-2ABA831E34A1}" presName="accentRepeatNode" presStyleLbl="solidAlignAcc1" presStyleIdx="9" presStyleCnt="12"/>
      <dgm:spPr/>
    </dgm:pt>
    <dgm:pt modelId="{06A027C8-DAF8-4AD2-8095-C615569498D9}" type="pres">
      <dgm:prSet presAssocID="{DA1D7919-6EA6-403F-8C5E-A2A1D6C75E6C}" presName="text6" presStyleCnt="0"/>
      <dgm:spPr/>
    </dgm:pt>
    <dgm:pt modelId="{7584359E-6418-4AEC-9C6D-7D27679060C5}" type="pres">
      <dgm:prSet presAssocID="{DA1D7919-6EA6-403F-8C5E-A2A1D6C75E6C}" presName="textRepeatNode" presStyleLbl="alignNode1" presStyleIdx="5" presStyleCnt="6">
        <dgm:presLayoutVars>
          <dgm:chMax val="0"/>
          <dgm:chPref val="0"/>
          <dgm:bulletEnabled val="1"/>
        </dgm:presLayoutVars>
      </dgm:prSet>
      <dgm:spPr/>
    </dgm:pt>
    <dgm:pt modelId="{E61B1269-30E9-4A59-A465-F309350566A6}" type="pres">
      <dgm:prSet presAssocID="{DA1D7919-6EA6-403F-8C5E-A2A1D6C75E6C}" presName="textaccent6" presStyleCnt="0"/>
      <dgm:spPr/>
    </dgm:pt>
    <dgm:pt modelId="{6D204A82-40EC-4F1B-B435-FC82CDFE406A}" type="pres">
      <dgm:prSet presAssocID="{DA1D7919-6EA6-403F-8C5E-A2A1D6C75E6C}" presName="accentRepeatNode" presStyleLbl="solidAlignAcc1" presStyleIdx="10" presStyleCnt="12"/>
      <dgm:spPr/>
    </dgm:pt>
    <dgm:pt modelId="{78DF7900-628D-48CE-A8A1-EB2827C3BBF6}" type="pres">
      <dgm:prSet presAssocID="{A659FC38-9E0A-4FB7-B0BD-B4A944F89101}" presName="image6" presStyleCnt="0"/>
      <dgm:spPr/>
    </dgm:pt>
    <dgm:pt modelId="{77E6296A-C671-41DB-BB59-970823606CF1}" type="pres">
      <dgm:prSet presAssocID="{A659FC38-9E0A-4FB7-B0BD-B4A944F89101}" presName="imageRepeatNode" presStyleLbl="alignAcc1" presStyleIdx="5" presStyleCnt="6"/>
      <dgm:spPr/>
    </dgm:pt>
    <dgm:pt modelId="{D5B7A789-A255-4F39-9845-32F76EBDA7AD}" type="pres">
      <dgm:prSet presAssocID="{A659FC38-9E0A-4FB7-B0BD-B4A944F89101}" presName="imageaccent6" presStyleCnt="0"/>
      <dgm:spPr/>
    </dgm:pt>
    <dgm:pt modelId="{EF4207CE-C56B-45EF-9076-958DEBCE38D2}" type="pres">
      <dgm:prSet presAssocID="{A659FC38-9E0A-4FB7-B0BD-B4A944F89101}" presName="accentRepeatNode" presStyleLbl="solidAlignAcc1" presStyleIdx="11" presStyleCnt="12"/>
      <dgm:spPr/>
    </dgm:pt>
  </dgm:ptLst>
  <dgm:cxnLst>
    <dgm:cxn modelId="{E4C0720A-9F9F-40F7-BC88-12A95B924521}" type="presOf" srcId="{20CB5F5B-727E-4EDD-8C99-80E25E601E7D}" destId="{7AEFB6A6-6769-4CEA-8E3B-8322B36736AC}" srcOrd="0" destOrd="0" presId="urn:microsoft.com/office/officeart/2008/layout/HexagonCluster"/>
    <dgm:cxn modelId="{CF4D060D-3B91-4EA4-8831-349D665B864B}" srcId="{299C18DA-D125-4A70-AE74-1C346099D252}" destId="{9BADB640-8762-4DFA-B06E-D55F7CE7CCBD}" srcOrd="3" destOrd="0" parTransId="{DE6699D9-8720-461B-8893-B859F18BBC47}" sibTransId="{3283F11C-8141-403B-8046-86B59B6FEA00}"/>
    <dgm:cxn modelId="{D686DA0E-D5EC-4E25-B0B4-3B86954C89E1}" srcId="{299C18DA-D125-4A70-AE74-1C346099D252}" destId="{CFC86FDA-45FC-47C3-8154-A0F04A005E34}" srcOrd="1" destOrd="0" parTransId="{FDF332FB-D43F-4B28-BE0B-EEE50D67A009}" sibTransId="{20CB5F5B-727E-4EDD-8C99-80E25E601E7D}"/>
    <dgm:cxn modelId="{165A8C12-B08B-44B5-AC6D-DEAAE29011D1}" type="presOf" srcId="{287A261E-1985-4DD9-ADF5-0FD21E607172}" destId="{B6D41EA1-6FC3-415A-98D7-D8F8FD98A15E}" srcOrd="0" destOrd="0" presId="urn:microsoft.com/office/officeart/2008/layout/HexagonCluster"/>
    <dgm:cxn modelId="{9EE28F14-D1EE-43ED-8B59-4E35F451F9CB}" srcId="{299C18DA-D125-4A70-AE74-1C346099D252}" destId="{3D156FA1-0A3B-424D-9673-76DEA2B72523}" srcOrd="2" destOrd="0" parTransId="{7E3FDF7E-A5E9-4F4F-8FC1-3C4849B3AA4D}" sibTransId="{98DB42AD-6BDE-407C-A844-B75209368026}"/>
    <dgm:cxn modelId="{563CC62F-A0E3-49C4-B9C8-4B554018B99B}" type="presOf" srcId="{5D95910C-F5F0-4A40-AC37-8DCAE9CF76D2}" destId="{E4A6C982-9514-4BE1-9EE1-31355FC81E2E}" srcOrd="0" destOrd="0" presId="urn:microsoft.com/office/officeart/2008/layout/HexagonCluster"/>
    <dgm:cxn modelId="{72377161-8CF3-499E-82DB-E4C92019DC2F}" type="presOf" srcId="{299C18DA-D125-4A70-AE74-1C346099D252}" destId="{7A875C43-2E4C-4287-A56B-AC6BF8D03DF0}" srcOrd="0" destOrd="0" presId="urn:microsoft.com/office/officeart/2008/layout/HexagonCluster"/>
    <dgm:cxn modelId="{06038566-66D8-4282-8D08-38CFC0300753}" type="presOf" srcId="{CFC86FDA-45FC-47C3-8154-A0F04A005E34}" destId="{DE092AC8-4F2D-493A-A7C3-CA0685C6A6E1}" srcOrd="0" destOrd="0" presId="urn:microsoft.com/office/officeart/2008/layout/HexagonCluster"/>
    <dgm:cxn modelId="{D8A89048-244B-45AC-9288-E4021E5EF6B5}" type="presOf" srcId="{98DB42AD-6BDE-407C-A844-B75209368026}" destId="{9147413C-5634-4F60-9C5E-6E3689EB2F55}" srcOrd="0" destOrd="0" presId="urn:microsoft.com/office/officeart/2008/layout/HexagonCluster"/>
    <dgm:cxn modelId="{311B946D-C3AF-4458-98C3-BCCB8813F5C1}" srcId="{299C18DA-D125-4A70-AE74-1C346099D252}" destId="{36DA924A-C7D6-47CB-997B-2315F0C866E4}" srcOrd="0" destOrd="0" parTransId="{664467C9-FF4F-4E86-B9A6-4A149D43FDB6}" sibTransId="{5D95910C-F5F0-4A40-AC37-8DCAE9CF76D2}"/>
    <dgm:cxn modelId="{9748D271-F01A-4EB6-954B-7195150B8CAC}" type="presOf" srcId="{36DA924A-C7D6-47CB-997B-2315F0C866E4}" destId="{3A3A0206-5EBF-4CD7-814B-42EA7F2C5A20}" srcOrd="0" destOrd="0" presId="urn:microsoft.com/office/officeart/2008/layout/HexagonCluster"/>
    <dgm:cxn modelId="{72C82C76-FC6B-450E-8AEC-BCA7F9B763AE}" srcId="{299C18DA-D125-4A70-AE74-1C346099D252}" destId="{DA1D7919-6EA6-403F-8C5E-A2A1D6C75E6C}" srcOrd="5" destOrd="0" parTransId="{134D06DE-6BAA-4EC1-90C0-55BD1FBB7F04}" sibTransId="{A659FC38-9E0A-4FB7-B0BD-B4A944F89101}"/>
    <dgm:cxn modelId="{A02E1283-8CA0-4820-B684-1D042EFA93E0}" srcId="{299C18DA-D125-4A70-AE74-1C346099D252}" destId="{287A261E-1985-4DD9-ADF5-0FD21E607172}" srcOrd="4" destOrd="0" parTransId="{A392A6A1-36D0-4A96-9ACA-23385F1EC112}" sibTransId="{7BC72C49-D876-427C-A2B1-2ABA831E34A1}"/>
    <dgm:cxn modelId="{FDC4648F-817F-4248-9AC4-9229ED2FFBB4}" type="presOf" srcId="{3283F11C-8141-403B-8046-86B59B6FEA00}" destId="{8E19191A-3C5E-4D0D-91D3-7FE1F94107C5}" srcOrd="0" destOrd="0" presId="urn:microsoft.com/office/officeart/2008/layout/HexagonCluster"/>
    <dgm:cxn modelId="{76FAFCA4-3B3F-41C4-A719-16DFD1799B40}" type="presOf" srcId="{DA1D7919-6EA6-403F-8C5E-A2A1D6C75E6C}" destId="{7584359E-6418-4AEC-9C6D-7D27679060C5}" srcOrd="0" destOrd="0" presId="urn:microsoft.com/office/officeart/2008/layout/HexagonCluster"/>
    <dgm:cxn modelId="{F6B3BABD-A55A-4146-BD76-37478BAB5885}" type="presOf" srcId="{9BADB640-8762-4DFA-B06E-D55F7CE7CCBD}" destId="{AC1B6808-C6F9-4D68-8F16-495CD4A2D35B}" srcOrd="0" destOrd="0" presId="urn:microsoft.com/office/officeart/2008/layout/HexagonCluster"/>
    <dgm:cxn modelId="{F31C72CE-58C1-4959-92CE-3076736BEDC3}" type="presOf" srcId="{3D156FA1-0A3B-424D-9673-76DEA2B72523}" destId="{199BB122-3A05-4901-BB3E-9E999384297D}" srcOrd="0" destOrd="0" presId="urn:microsoft.com/office/officeart/2008/layout/HexagonCluster"/>
    <dgm:cxn modelId="{DE98FFF3-45A2-4469-B731-01A51EB5CB40}" type="presOf" srcId="{A659FC38-9E0A-4FB7-B0BD-B4A944F89101}" destId="{77E6296A-C671-41DB-BB59-970823606CF1}" srcOrd="0" destOrd="0" presId="urn:microsoft.com/office/officeart/2008/layout/HexagonCluster"/>
    <dgm:cxn modelId="{70A5BBFE-418D-4372-9200-561F406F4923}" type="presOf" srcId="{7BC72C49-D876-427C-A2B1-2ABA831E34A1}" destId="{6D79BAFA-FA42-4DBB-A086-6BE2E72733EC}" srcOrd="0" destOrd="0" presId="urn:microsoft.com/office/officeart/2008/layout/HexagonCluster"/>
    <dgm:cxn modelId="{2DAE84EA-E8D4-48DB-B7A1-73BB2785EB73}" type="presParOf" srcId="{7A875C43-2E4C-4287-A56B-AC6BF8D03DF0}" destId="{B2C5713E-6D25-448A-B022-5747B94FF799}" srcOrd="0" destOrd="0" presId="urn:microsoft.com/office/officeart/2008/layout/HexagonCluster"/>
    <dgm:cxn modelId="{B24ADF0F-BEAB-4F21-B3B4-AB7CD8E851B3}" type="presParOf" srcId="{B2C5713E-6D25-448A-B022-5747B94FF799}" destId="{3A3A0206-5EBF-4CD7-814B-42EA7F2C5A20}" srcOrd="0" destOrd="0" presId="urn:microsoft.com/office/officeart/2008/layout/HexagonCluster"/>
    <dgm:cxn modelId="{049D078B-80AA-4AB6-9C00-630A60A8986C}" type="presParOf" srcId="{7A875C43-2E4C-4287-A56B-AC6BF8D03DF0}" destId="{93BC8A5C-433E-4024-BF90-7FE63BE9FF60}" srcOrd="1" destOrd="0" presId="urn:microsoft.com/office/officeart/2008/layout/HexagonCluster"/>
    <dgm:cxn modelId="{F2812DA9-A6F9-41F9-B9C7-668DE2BAE050}" type="presParOf" srcId="{93BC8A5C-433E-4024-BF90-7FE63BE9FF60}" destId="{8ED840A7-AC6D-4F6E-B05C-C282D95C49CF}" srcOrd="0" destOrd="0" presId="urn:microsoft.com/office/officeart/2008/layout/HexagonCluster"/>
    <dgm:cxn modelId="{BC672BAF-E0A2-46D5-9254-50FA433A33E6}" type="presParOf" srcId="{7A875C43-2E4C-4287-A56B-AC6BF8D03DF0}" destId="{CD7A12EF-7B08-47B0-A7FD-2CE8872A0E03}" srcOrd="2" destOrd="0" presId="urn:microsoft.com/office/officeart/2008/layout/HexagonCluster"/>
    <dgm:cxn modelId="{2E51AC9B-1098-4A29-84A3-27DDAE95FBF2}" type="presParOf" srcId="{CD7A12EF-7B08-47B0-A7FD-2CE8872A0E03}" destId="{E4A6C982-9514-4BE1-9EE1-31355FC81E2E}" srcOrd="0" destOrd="0" presId="urn:microsoft.com/office/officeart/2008/layout/HexagonCluster"/>
    <dgm:cxn modelId="{E3A439E9-6A7C-4AD8-9670-DA57370F5674}" type="presParOf" srcId="{7A875C43-2E4C-4287-A56B-AC6BF8D03DF0}" destId="{98B27D3E-2974-4F5A-870F-2EDE5C292CA0}" srcOrd="3" destOrd="0" presId="urn:microsoft.com/office/officeart/2008/layout/HexagonCluster"/>
    <dgm:cxn modelId="{36E9F3D9-CF06-4F87-A052-0BDBBA59C5AF}" type="presParOf" srcId="{98B27D3E-2974-4F5A-870F-2EDE5C292CA0}" destId="{558D88A8-EFF2-49E4-98E5-27315072B970}" srcOrd="0" destOrd="0" presId="urn:microsoft.com/office/officeart/2008/layout/HexagonCluster"/>
    <dgm:cxn modelId="{BDCD36B2-2DE4-4443-9F58-8A8A2B93DC23}" type="presParOf" srcId="{7A875C43-2E4C-4287-A56B-AC6BF8D03DF0}" destId="{5292A57A-0206-4275-BBE0-A675B00C1142}" srcOrd="4" destOrd="0" presId="urn:microsoft.com/office/officeart/2008/layout/HexagonCluster"/>
    <dgm:cxn modelId="{089B1A1E-C671-47F3-B710-90BA871778A5}" type="presParOf" srcId="{5292A57A-0206-4275-BBE0-A675B00C1142}" destId="{DE092AC8-4F2D-493A-A7C3-CA0685C6A6E1}" srcOrd="0" destOrd="0" presId="urn:microsoft.com/office/officeart/2008/layout/HexagonCluster"/>
    <dgm:cxn modelId="{54DF1B10-E4AF-425F-8AC1-A78F2775560B}" type="presParOf" srcId="{7A875C43-2E4C-4287-A56B-AC6BF8D03DF0}" destId="{60984976-E6B9-496D-AC39-3CCF8F4CB230}" srcOrd="5" destOrd="0" presId="urn:microsoft.com/office/officeart/2008/layout/HexagonCluster"/>
    <dgm:cxn modelId="{3BEFC8ED-2481-4FA6-99CD-C1D0BC245647}" type="presParOf" srcId="{60984976-E6B9-496D-AC39-3CCF8F4CB230}" destId="{EA12C6D1-EC2F-4E1F-B671-090C0699EA94}" srcOrd="0" destOrd="0" presId="urn:microsoft.com/office/officeart/2008/layout/HexagonCluster"/>
    <dgm:cxn modelId="{922F7C26-B220-4C1A-AEB6-FCC5B5C09A80}" type="presParOf" srcId="{7A875C43-2E4C-4287-A56B-AC6BF8D03DF0}" destId="{02AD6E64-77F3-40FC-8CD9-CD76B09CEEE1}" srcOrd="6" destOrd="0" presId="urn:microsoft.com/office/officeart/2008/layout/HexagonCluster"/>
    <dgm:cxn modelId="{7B35CB88-AE93-4230-8B26-D9A48996FAB3}" type="presParOf" srcId="{02AD6E64-77F3-40FC-8CD9-CD76B09CEEE1}" destId="{7AEFB6A6-6769-4CEA-8E3B-8322B36736AC}" srcOrd="0" destOrd="0" presId="urn:microsoft.com/office/officeart/2008/layout/HexagonCluster"/>
    <dgm:cxn modelId="{89D46B7B-3846-4FF2-9931-26D5B750E0E4}" type="presParOf" srcId="{7A875C43-2E4C-4287-A56B-AC6BF8D03DF0}" destId="{7675F35A-78EB-4CD8-BFFE-17CC09ADE83C}" srcOrd="7" destOrd="0" presId="urn:microsoft.com/office/officeart/2008/layout/HexagonCluster"/>
    <dgm:cxn modelId="{AB23BD0C-A8E5-49B8-AD7E-8C85F350CEB4}" type="presParOf" srcId="{7675F35A-78EB-4CD8-BFFE-17CC09ADE83C}" destId="{B78917D1-8926-4870-99FB-6AB4B9C1092C}" srcOrd="0" destOrd="0" presId="urn:microsoft.com/office/officeart/2008/layout/HexagonCluster"/>
    <dgm:cxn modelId="{FE7DCEF5-A87C-464E-9CD7-E74C32764B16}" type="presParOf" srcId="{7A875C43-2E4C-4287-A56B-AC6BF8D03DF0}" destId="{B2CCE930-08A6-453E-86B8-8E6CEF1170BA}" srcOrd="8" destOrd="0" presId="urn:microsoft.com/office/officeart/2008/layout/HexagonCluster"/>
    <dgm:cxn modelId="{74A4941D-82A2-4EBB-BF3E-6A6CF5B94595}" type="presParOf" srcId="{B2CCE930-08A6-453E-86B8-8E6CEF1170BA}" destId="{199BB122-3A05-4901-BB3E-9E999384297D}" srcOrd="0" destOrd="0" presId="urn:microsoft.com/office/officeart/2008/layout/HexagonCluster"/>
    <dgm:cxn modelId="{8B5A877D-816B-4865-9153-CE6FE0D6E6F9}" type="presParOf" srcId="{7A875C43-2E4C-4287-A56B-AC6BF8D03DF0}" destId="{D75019FD-9324-4C5A-A338-698BB05836CC}" srcOrd="9" destOrd="0" presId="urn:microsoft.com/office/officeart/2008/layout/HexagonCluster"/>
    <dgm:cxn modelId="{B34A2E4D-AFD4-47CF-956D-5F5433FD5C7D}" type="presParOf" srcId="{D75019FD-9324-4C5A-A338-698BB05836CC}" destId="{B097DD31-4005-4DF5-9992-279DBF3C0EA1}" srcOrd="0" destOrd="0" presId="urn:microsoft.com/office/officeart/2008/layout/HexagonCluster"/>
    <dgm:cxn modelId="{A43A72E1-37C8-4D1F-9251-6760D9942212}" type="presParOf" srcId="{7A875C43-2E4C-4287-A56B-AC6BF8D03DF0}" destId="{4990424F-B871-4EEE-BD7F-2DED2E4D57E0}" srcOrd="10" destOrd="0" presId="urn:microsoft.com/office/officeart/2008/layout/HexagonCluster"/>
    <dgm:cxn modelId="{0C85D96B-93B3-4EF6-84BA-A3D2EA91BEB4}" type="presParOf" srcId="{4990424F-B871-4EEE-BD7F-2DED2E4D57E0}" destId="{9147413C-5634-4F60-9C5E-6E3689EB2F55}" srcOrd="0" destOrd="0" presId="urn:microsoft.com/office/officeart/2008/layout/HexagonCluster"/>
    <dgm:cxn modelId="{DEC4CF18-38A1-4E7A-A115-32DEF84A7166}" type="presParOf" srcId="{7A875C43-2E4C-4287-A56B-AC6BF8D03DF0}" destId="{C5EC0A69-70CF-4978-A778-D84D1A4F49E2}" srcOrd="11" destOrd="0" presId="urn:microsoft.com/office/officeart/2008/layout/HexagonCluster"/>
    <dgm:cxn modelId="{43659264-DA30-402B-9EAD-E32301A9CFC3}" type="presParOf" srcId="{C5EC0A69-70CF-4978-A778-D84D1A4F49E2}" destId="{6AFF073A-688E-41CE-8B3E-3622DD1FF5A2}" srcOrd="0" destOrd="0" presId="urn:microsoft.com/office/officeart/2008/layout/HexagonCluster"/>
    <dgm:cxn modelId="{FC24BC8D-E902-4768-824B-C270BB75FCF4}" type="presParOf" srcId="{7A875C43-2E4C-4287-A56B-AC6BF8D03DF0}" destId="{F75C9275-14DA-480B-A443-98ED682CA4F9}" srcOrd="12" destOrd="0" presId="urn:microsoft.com/office/officeart/2008/layout/HexagonCluster"/>
    <dgm:cxn modelId="{72B48D25-AA60-4866-996D-A3CF52A0D73D}" type="presParOf" srcId="{F75C9275-14DA-480B-A443-98ED682CA4F9}" destId="{AC1B6808-C6F9-4D68-8F16-495CD4A2D35B}" srcOrd="0" destOrd="0" presId="urn:microsoft.com/office/officeart/2008/layout/HexagonCluster"/>
    <dgm:cxn modelId="{E469DE34-82D0-4ACD-BEC7-CAABD6CF0890}" type="presParOf" srcId="{7A875C43-2E4C-4287-A56B-AC6BF8D03DF0}" destId="{4BBF61DE-5672-48B8-86ED-960215107DDB}" srcOrd="13" destOrd="0" presId="urn:microsoft.com/office/officeart/2008/layout/HexagonCluster"/>
    <dgm:cxn modelId="{5B8667C7-2A74-4803-804E-4032CBF1D061}" type="presParOf" srcId="{4BBF61DE-5672-48B8-86ED-960215107DDB}" destId="{B924A0C9-1A38-4E37-8D06-916D836E94FE}" srcOrd="0" destOrd="0" presId="urn:microsoft.com/office/officeart/2008/layout/HexagonCluster"/>
    <dgm:cxn modelId="{4AD404C2-10F5-462C-A65C-CC0FA446D5FB}" type="presParOf" srcId="{7A875C43-2E4C-4287-A56B-AC6BF8D03DF0}" destId="{DA99EA9A-CC0F-45BC-B4E4-522CF130B026}" srcOrd="14" destOrd="0" presId="urn:microsoft.com/office/officeart/2008/layout/HexagonCluster"/>
    <dgm:cxn modelId="{5EC84246-D0CE-44C5-A560-D171A9165013}" type="presParOf" srcId="{DA99EA9A-CC0F-45BC-B4E4-522CF130B026}" destId="{8E19191A-3C5E-4D0D-91D3-7FE1F94107C5}" srcOrd="0" destOrd="0" presId="urn:microsoft.com/office/officeart/2008/layout/HexagonCluster"/>
    <dgm:cxn modelId="{54C911AD-ADBF-48BA-BA4D-DE1B2265D9CA}" type="presParOf" srcId="{7A875C43-2E4C-4287-A56B-AC6BF8D03DF0}" destId="{586B7D75-6E64-4950-8CD7-F7B5518A8530}" srcOrd="15" destOrd="0" presId="urn:microsoft.com/office/officeart/2008/layout/HexagonCluster"/>
    <dgm:cxn modelId="{83E2179E-26FC-4A99-B423-8CF9E7390E0C}" type="presParOf" srcId="{586B7D75-6E64-4950-8CD7-F7B5518A8530}" destId="{D1CBEE5F-F356-432A-B8C1-7A586B769BB3}" srcOrd="0" destOrd="0" presId="urn:microsoft.com/office/officeart/2008/layout/HexagonCluster"/>
    <dgm:cxn modelId="{D0E0E14C-AF45-4AE3-A361-C615B0EA2612}" type="presParOf" srcId="{7A875C43-2E4C-4287-A56B-AC6BF8D03DF0}" destId="{EAA13AD7-001C-4A37-BA64-B4141A89731F}" srcOrd="16" destOrd="0" presId="urn:microsoft.com/office/officeart/2008/layout/HexagonCluster"/>
    <dgm:cxn modelId="{6420FB4A-D1FF-43B4-98C1-982AD4DBB65A}" type="presParOf" srcId="{EAA13AD7-001C-4A37-BA64-B4141A89731F}" destId="{B6D41EA1-6FC3-415A-98D7-D8F8FD98A15E}" srcOrd="0" destOrd="0" presId="urn:microsoft.com/office/officeart/2008/layout/HexagonCluster"/>
    <dgm:cxn modelId="{B8A75433-BF9D-4F40-9011-8CDE83616680}" type="presParOf" srcId="{7A875C43-2E4C-4287-A56B-AC6BF8D03DF0}" destId="{68D1F7D7-AC34-46F8-B360-AB5CFD6FD943}" srcOrd="17" destOrd="0" presId="urn:microsoft.com/office/officeart/2008/layout/HexagonCluster"/>
    <dgm:cxn modelId="{9FE4483C-F796-4C52-9D3A-2CCE57678EE1}" type="presParOf" srcId="{68D1F7D7-AC34-46F8-B360-AB5CFD6FD943}" destId="{5BC64C12-FF57-4EC9-990E-B1A0F556F8C1}" srcOrd="0" destOrd="0" presId="urn:microsoft.com/office/officeart/2008/layout/HexagonCluster"/>
    <dgm:cxn modelId="{2ABD15EE-345F-4E25-B110-701614CCD36E}" type="presParOf" srcId="{7A875C43-2E4C-4287-A56B-AC6BF8D03DF0}" destId="{68D756A3-36D6-4E5C-92B8-03ED9947F2EE}" srcOrd="18" destOrd="0" presId="urn:microsoft.com/office/officeart/2008/layout/HexagonCluster"/>
    <dgm:cxn modelId="{2F45F24D-FE65-47E5-BD45-8CB0E8EA01BE}" type="presParOf" srcId="{68D756A3-36D6-4E5C-92B8-03ED9947F2EE}" destId="{6D79BAFA-FA42-4DBB-A086-6BE2E72733EC}" srcOrd="0" destOrd="0" presId="urn:microsoft.com/office/officeart/2008/layout/HexagonCluster"/>
    <dgm:cxn modelId="{6F18B116-314D-46E9-B884-BF2E4EF8EB84}" type="presParOf" srcId="{7A875C43-2E4C-4287-A56B-AC6BF8D03DF0}" destId="{88581239-FE8A-44CF-B0D8-675D9B8EB027}" srcOrd="19" destOrd="0" presId="urn:microsoft.com/office/officeart/2008/layout/HexagonCluster"/>
    <dgm:cxn modelId="{09046873-7D6F-4016-BB66-A1102A80F73F}" type="presParOf" srcId="{88581239-FE8A-44CF-B0D8-675D9B8EB027}" destId="{9D689AC8-B157-463B-B495-55BFFC8C9F58}" srcOrd="0" destOrd="0" presId="urn:microsoft.com/office/officeart/2008/layout/HexagonCluster"/>
    <dgm:cxn modelId="{8587F89C-664E-44E9-BFB4-111647E6BE62}" type="presParOf" srcId="{7A875C43-2E4C-4287-A56B-AC6BF8D03DF0}" destId="{06A027C8-DAF8-4AD2-8095-C615569498D9}" srcOrd="20" destOrd="0" presId="urn:microsoft.com/office/officeart/2008/layout/HexagonCluster"/>
    <dgm:cxn modelId="{EBB07BF7-56E7-4167-8AF0-1893230169A3}" type="presParOf" srcId="{06A027C8-DAF8-4AD2-8095-C615569498D9}" destId="{7584359E-6418-4AEC-9C6D-7D27679060C5}" srcOrd="0" destOrd="0" presId="urn:microsoft.com/office/officeart/2008/layout/HexagonCluster"/>
    <dgm:cxn modelId="{DEDAF410-4C2E-4228-BE4A-4B96A7FEB763}" type="presParOf" srcId="{7A875C43-2E4C-4287-A56B-AC6BF8D03DF0}" destId="{E61B1269-30E9-4A59-A465-F309350566A6}" srcOrd="21" destOrd="0" presId="urn:microsoft.com/office/officeart/2008/layout/HexagonCluster"/>
    <dgm:cxn modelId="{4108850A-9EF2-4AAB-A312-A33F1993FD78}" type="presParOf" srcId="{E61B1269-30E9-4A59-A465-F309350566A6}" destId="{6D204A82-40EC-4F1B-B435-FC82CDFE406A}" srcOrd="0" destOrd="0" presId="urn:microsoft.com/office/officeart/2008/layout/HexagonCluster"/>
    <dgm:cxn modelId="{DCF7AC4B-0FC8-4020-9C92-F3B0B1401ED6}" type="presParOf" srcId="{7A875C43-2E4C-4287-A56B-AC6BF8D03DF0}" destId="{78DF7900-628D-48CE-A8A1-EB2827C3BBF6}" srcOrd="22" destOrd="0" presId="urn:microsoft.com/office/officeart/2008/layout/HexagonCluster"/>
    <dgm:cxn modelId="{19BF9F72-BE7D-460F-82A3-4A07AEF36847}" type="presParOf" srcId="{78DF7900-628D-48CE-A8A1-EB2827C3BBF6}" destId="{77E6296A-C671-41DB-BB59-970823606CF1}" srcOrd="0" destOrd="0" presId="urn:microsoft.com/office/officeart/2008/layout/HexagonCluster"/>
    <dgm:cxn modelId="{692611C3-F8D8-4700-A113-9C2C7A9D9FF2}" type="presParOf" srcId="{7A875C43-2E4C-4287-A56B-AC6BF8D03DF0}" destId="{D5B7A789-A255-4F39-9845-32F76EBDA7AD}" srcOrd="23" destOrd="0" presId="urn:microsoft.com/office/officeart/2008/layout/HexagonCluster"/>
    <dgm:cxn modelId="{5FFD1536-A641-4FD8-85C2-4D8A0D151148}" type="presParOf" srcId="{D5B7A789-A255-4F39-9845-32F76EBDA7AD}" destId="{EF4207CE-C56B-45EF-9076-958DEBCE38D2}"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57BE97-867E-492B-BEE4-900F712C8DBC}"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en-US"/>
        </a:p>
      </dgm:t>
    </dgm:pt>
    <dgm:pt modelId="{411EE884-A54A-496D-85E7-3655BBAB1868}">
      <dgm:prSet phldrT="[Text]" custT="1"/>
      <dgm:spPr/>
      <dgm:t>
        <a:bodyPr/>
        <a:lstStyle/>
        <a:p>
          <a:pPr>
            <a:buClr>
              <a:srgbClr val="00AAC2"/>
            </a:buClr>
            <a:buFont typeface="Symbol" panose="05050102010706020507" pitchFamily="18" charset="2"/>
            <a:buChar char=""/>
          </a:pPr>
          <a:r>
            <a:rPr lang="en-GB" sz="1800" b="1" dirty="0"/>
            <a:t>Prevailing Wage</a:t>
          </a:r>
          <a:endParaRPr lang="en-US" sz="1800" dirty="0"/>
        </a:p>
      </dgm:t>
    </dgm:pt>
    <dgm:pt modelId="{F45C7933-935A-4C7D-865B-1E06E2BAD77C}" type="parTrans" cxnId="{C597F533-A94B-4B62-80D6-4EF4800C84DB}">
      <dgm:prSet/>
      <dgm:spPr/>
      <dgm:t>
        <a:bodyPr/>
        <a:lstStyle/>
        <a:p>
          <a:endParaRPr lang="en-US"/>
        </a:p>
      </dgm:t>
    </dgm:pt>
    <dgm:pt modelId="{851A6DF5-9AB9-4F59-AB17-CF43D7786DE2}" type="sibTrans" cxnId="{C597F533-A94B-4B62-80D6-4EF4800C84DB}">
      <dgm:prSet/>
      <dgm:spPr/>
      <dgm:t>
        <a:bodyPr/>
        <a:lstStyle/>
        <a:p>
          <a:endParaRPr lang="en-US"/>
        </a:p>
      </dgm:t>
    </dgm:pt>
    <dgm:pt modelId="{0B12F646-0A52-4144-812A-016B8A3538B7}">
      <dgm:prSet custT="1"/>
      <dgm:spPr/>
      <dgm:t>
        <a:bodyPr/>
        <a:lstStyle/>
        <a:p>
          <a:r>
            <a:rPr lang="en-GB" sz="1800" b="1" dirty="0"/>
            <a:t>Apprenticeship</a:t>
          </a:r>
          <a:endParaRPr lang="en-US" sz="1800" dirty="0"/>
        </a:p>
      </dgm:t>
    </dgm:pt>
    <dgm:pt modelId="{4541008D-6440-426C-AAE8-D97A4F44C610}" type="parTrans" cxnId="{45552FA7-15AB-409C-BD79-88E7DDC5C1F3}">
      <dgm:prSet/>
      <dgm:spPr/>
      <dgm:t>
        <a:bodyPr/>
        <a:lstStyle/>
        <a:p>
          <a:endParaRPr lang="en-US"/>
        </a:p>
      </dgm:t>
    </dgm:pt>
    <dgm:pt modelId="{C5AA479D-4400-4AF9-9646-5C54912A3895}" type="sibTrans" cxnId="{45552FA7-15AB-409C-BD79-88E7DDC5C1F3}">
      <dgm:prSet/>
      <dgm:spPr/>
      <dgm:t>
        <a:bodyPr/>
        <a:lstStyle/>
        <a:p>
          <a:endParaRPr lang="en-US"/>
        </a:p>
      </dgm:t>
    </dgm:pt>
    <dgm:pt modelId="{BDEAE16D-A8CD-4B83-A73A-B67922934F1D}">
      <dgm:prSet phldrT="[Text]"/>
      <dgm:spPr/>
      <dgm:t>
        <a:bodyPr/>
        <a:lstStyle/>
        <a:p>
          <a:pPr>
            <a:buClr>
              <a:schemeClr val="accent4"/>
            </a:buClr>
            <a:buFont typeface="Wingdings" panose="05000000000000000000" pitchFamily="2" charset="2"/>
            <a:buChar char="§"/>
          </a:pPr>
          <a:r>
            <a:rPr lang="en-GB" dirty="0"/>
            <a:t>The taxpayer must ensure that any laborers and mechanics are paid prevailing wages during the construction of a project and, during the relevant credit period, for the alteration and repair of such project. </a:t>
          </a:r>
          <a:endParaRPr lang="en-US" dirty="0"/>
        </a:p>
      </dgm:t>
    </dgm:pt>
    <dgm:pt modelId="{BF738887-F999-4CC2-B97E-164D74FFD453}" type="parTrans" cxnId="{5F88312A-1CB5-47AE-ADE3-7EBB589C0360}">
      <dgm:prSet/>
      <dgm:spPr/>
      <dgm:t>
        <a:bodyPr/>
        <a:lstStyle/>
        <a:p>
          <a:endParaRPr lang="en-US"/>
        </a:p>
      </dgm:t>
    </dgm:pt>
    <dgm:pt modelId="{417FF54B-E78D-4B3E-978C-B1DAC9C71B12}" type="sibTrans" cxnId="{5F88312A-1CB5-47AE-ADE3-7EBB589C0360}">
      <dgm:prSet/>
      <dgm:spPr/>
      <dgm:t>
        <a:bodyPr/>
        <a:lstStyle/>
        <a:p>
          <a:endParaRPr lang="en-US"/>
        </a:p>
      </dgm:t>
    </dgm:pt>
    <dgm:pt modelId="{1D28517F-8915-4BC6-B1CE-E32D2154010B}">
      <dgm:prSet/>
      <dgm:spPr/>
      <dgm:t>
        <a:bodyPr/>
        <a:lstStyle/>
        <a:p>
          <a:pPr>
            <a:buClr>
              <a:schemeClr val="accent4"/>
            </a:buClr>
            <a:buFont typeface="Wingdings" panose="05000000000000000000" pitchFamily="2" charset="2"/>
            <a:buChar char="§"/>
          </a:pPr>
          <a:r>
            <a:rPr lang="en-GB" dirty="0"/>
            <a:t>A taxpayer must ensure that no less than the applicable percentage of total labor hours for the construction of a project are performed by qualified apprentices. </a:t>
          </a:r>
          <a:endParaRPr lang="en-US" dirty="0"/>
        </a:p>
      </dgm:t>
    </dgm:pt>
    <dgm:pt modelId="{E6B93735-0A24-4BD3-97EE-E492285E3400}" type="parTrans" cxnId="{E67E8604-64AB-481E-9DD5-76E4AB657894}">
      <dgm:prSet/>
      <dgm:spPr/>
      <dgm:t>
        <a:bodyPr/>
        <a:lstStyle/>
        <a:p>
          <a:endParaRPr lang="en-US"/>
        </a:p>
      </dgm:t>
    </dgm:pt>
    <dgm:pt modelId="{0B8C3438-AFB0-4F7D-B2DF-AD30F59BDA89}" type="sibTrans" cxnId="{E67E8604-64AB-481E-9DD5-76E4AB657894}">
      <dgm:prSet/>
      <dgm:spPr/>
      <dgm:t>
        <a:bodyPr/>
        <a:lstStyle/>
        <a:p>
          <a:endParaRPr lang="en-US"/>
        </a:p>
      </dgm:t>
    </dgm:pt>
    <dgm:pt modelId="{49877953-2761-4687-80F8-6CC569BBBAA0}">
      <dgm:prSet phldrT="[Text]"/>
      <dgm:spPr/>
      <dgm:t>
        <a:bodyPr/>
        <a:lstStyle/>
        <a:p>
          <a:pPr>
            <a:buClr>
              <a:schemeClr val="accent4"/>
            </a:buClr>
            <a:buFont typeface="Wingdings" panose="05000000000000000000" pitchFamily="2" charset="2"/>
            <a:buChar char="§"/>
          </a:pPr>
          <a:r>
            <a:rPr lang="en-GB" dirty="0"/>
            <a:t>If a taxpayer fails to satisfy this requirement during a particular year, the taxpayer may cure the failure by (a) paying each worker the difference between actual wages paid and the prevailing wage plus interest (increased to three times this amount in the case of intentional disregard) and (b) paying a $5,000 penalty ($10,000 in the case of intentional disregard) for each worker paid below the prevailing wage during the taxable year.</a:t>
          </a:r>
          <a:endParaRPr lang="en-US" dirty="0"/>
        </a:p>
      </dgm:t>
    </dgm:pt>
    <dgm:pt modelId="{18CA5CFF-8F72-43AF-B990-6C8DAE9BA552}" type="parTrans" cxnId="{B0AC68CE-6BBC-410B-BF02-530EA1BE13F2}">
      <dgm:prSet/>
      <dgm:spPr/>
      <dgm:t>
        <a:bodyPr/>
        <a:lstStyle/>
        <a:p>
          <a:endParaRPr lang="en-US"/>
        </a:p>
      </dgm:t>
    </dgm:pt>
    <dgm:pt modelId="{055EAA80-9E7C-414C-A397-C0DFD2B5E057}" type="sibTrans" cxnId="{B0AC68CE-6BBC-410B-BF02-530EA1BE13F2}">
      <dgm:prSet/>
      <dgm:spPr/>
      <dgm:t>
        <a:bodyPr/>
        <a:lstStyle/>
        <a:p>
          <a:endParaRPr lang="en-US"/>
        </a:p>
      </dgm:t>
    </dgm:pt>
    <dgm:pt modelId="{9EED610F-9953-4B98-B03B-9FE203A762A7}">
      <dgm:prSet/>
      <dgm:spPr/>
      <dgm:t>
        <a:bodyPr/>
        <a:lstStyle/>
        <a:p>
          <a:pPr>
            <a:buClr>
              <a:schemeClr val="accent4"/>
            </a:buClr>
            <a:buFont typeface="Wingdings" panose="05000000000000000000" pitchFamily="2" charset="2"/>
            <a:buChar char="§"/>
          </a:pPr>
          <a:r>
            <a:rPr lang="en-GB" dirty="0"/>
            <a:t>The applicable percentage is 10% for projects beginning construction before 2023, 12.5% for projects beginning construction during 2023 and 15% for projects beginning construction thereafter. </a:t>
          </a:r>
          <a:endParaRPr lang="en-US" dirty="0"/>
        </a:p>
      </dgm:t>
    </dgm:pt>
    <dgm:pt modelId="{14A3D113-2220-40C4-B12D-0ADF05F28F82}" type="parTrans" cxnId="{C68CC997-5CAC-4404-81AD-D3478DA0AAE9}">
      <dgm:prSet/>
      <dgm:spPr/>
      <dgm:t>
        <a:bodyPr/>
        <a:lstStyle/>
        <a:p>
          <a:endParaRPr lang="en-US"/>
        </a:p>
      </dgm:t>
    </dgm:pt>
    <dgm:pt modelId="{B26B96C9-D357-4F68-9F21-81E3A0A8B847}" type="sibTrans" cxnId="{C68CC997-5CAC-4404-81AD-D3478DA0AAE9}">
      <dgm:prSet/>
      <dgm:spPr/>
      <dgm:t>
        <a:bodyPr/>
        <a:lstStyle/>
        <a:p>
          <a:endParaRPr lang="en-US"/>
        </a:p>
      </dgm:t>
    </dgm:pt>
    <dgm:pt modelId="{60BCE9C9-5D9C-4879-9A65-554FFD03680E}">
      <dgm:prSet/>
      <dgm:spPr/>
      <dgm:t>
        <a:bodyPr/>
        <a:lstStyle/>
        <a:p>
          <a:pPr>
            <a:buClr>
              <a:schemeClr val="accent4"/>
            </a:buClr>
            <a:buFont typeface="Wingdings" panose="05000000000000000000" pitchFamily="2" charset="2"/>
            <a:buChar char="§"/>
          </a:pPr>
          <a:r>
            <a:rPr lang="en-GB" dirty="0"/>
            <a:t>Each contractor and subcontractor who employs four or more individuals to perform construction on an applicable project must employ at least one qualified apprentice. </a:t>
          </a:r>
          <a:endParaRPr lang="en-US" dirty="0"/>
        </a:p>
      </dgm:t>
    </dgm:pt>
    <dgm:pt modelId="{59F12DFD-4018-4B1B-93CC-4A0DFF11C18C}" type="parTrans" cxnId="{1F10979F-F775-43D7-BD41-5FA31F5B816C}">
      <dgm:prSet/>
      <dgm:spPr/>
      <dgm:t>
        <a:bodyPr/>
        <a:lstStyle/>
        <a:p>
          <a:endParaRPr lang="en-US"/>
        </a:p>
      </dgm:t>
    </dgm:pt>
    <dgm:pt modelId="{69ECAD22-FBBE-4947-AD3E-B26135032562}" type="sibTrans" cxnId="{1F10979F-F775-43D7-BD41-5FA31F5B816C}">
      <dgm:prSet/>
      <dgm:spPr/>
      <dgm:t>
        <a:bodyPr/>
        <a:lstStyle/>
        <a:p>
          <a:endParaRPr lang="en-US"/>
        </a:p>
      </dgm:t>
    </dgm:pt>
    <dgm:pt modelId="{7EB88298-E15B-44F3-8511-3DB7FD4AA1F5}">
      <dgm:prSet/>
      <dgm:spPr/>
      <dgm:t>
        <a:bodyPr/>
        <a:lstStyle/>
        <a:p>
          <a:pPr>
            <a:buClr>
              <a:schemeClr val="accent4"/>
            </a:buClr>
            <a:buFont typeface="Wingdings" panose="05000000000000000000" pitchFamily="2" charset="2"/>
            <a:buChar char="§"/>
          </a:pPr>
          <a:r>
            <a:rPr lang="en-GB" dirty="0"/>
            <a:t>If a taxpayer fails to satisfy this requirement, it can nonetheless qualify for the “bonus” rate if it pays a penalty to the IRS equal to $50 ($500 in the case of intentional disregard of the requirement) multiplied by the total labor hours for which the apprenticeship requirement was not satisfied.</a:t>
          </a:r>
          <a:endParaRPr lang="en-US" dirty="0"/>
        </a:p>
      </dgm:t>
    </dgm:pt>
    <dgm:pt modelId="{E4420168-97DE-45DF-B52A-0AA37C962BEF}" type="parTrans" cxnId="{7A605521-2548-4E38-9851-85504619E908}">
      <dgm:prSet/>
      <dgm:spPr/>
      <dgm:t>
        <a:bodyPr/>
        <a:lstStyle/>
        <a:p>
          <a:endParaRPr lang="en-US"/>
        </a:p>
      </dgm:t>
    </dgm:pt>
    <dgm:pt modelId="{4791B36B-4836-454F-B437-B69AAFA95958}" type="sibTrans" cxnId="{7A605521-2548-4E38-9851-85504619E908}">
      <dgm:prSet/>
      <dgm:spPr/>
      <dgm:t>
        <a:bodyPr/>
        <a:lstStyle/>
        <a:p>
          <a:endParaRPr lang="en-US"/>
        </a:p>
      </dgm:t>
    </dgm:pt>
    <dgm:pt modelId="{CBCE89CA-351B-47C4-A51E-5D81E3DE67BD}" type="pres">
      <dgm:prSet presAssocID="{F957BE97-867E-492B-BEE4-900F712C8DBC}" presName="linear" presStyleCnt="0">
        <dgm:presLayoutVars>
          <dgm:dir/>
          <dgm:animLvl val="lvl"/>
          <dgm:resizeHandles val="exact"/>
        </dgm:presLayoutVars>
      </dgm:prSet>
      <dgm:spPr/>
    </dgm:pt>
    <dgm:pt modelId="{CF4004B6-0F6C-4C08-A87A-DE8BF2E697C8}" type="pres">
      <dgm:prSet presAssocID="{411EE884-A54A-496D-85E7-3655BBAB1868}" presName="parentLin" presStyleCnt="0"/>
      <dgm:spPr/>
    </dgm:pt>
    <dgm:pt modelId="{B59BBFF8-BCAE-4779-BF83-53C9D2FF46B3}" type="pres">
      <dgm:prSet presAssocID="{411EE884-A54A-496D-85E7-3655BBAB1868}" presName="parentLeftMargin" presStyleLbl="node1" presStyleIdx="0" presStyleCnt="2"/>
      <dgm:spPr/>
    </dgm:pt>
    <dgm:pt modelId="{A4DB3B40-3225-410B-A78B-288FC94A1E12}" type="pres">
      <dgm:prSet presAssocID="{411EE884-A54A-496D-85E7-3655BBAB1868}" presName="parentText" presStyleLbl="node1" presStyleIdx="0" presStyleCnt="2">
        <dgm:presLayoutVars>
          <dgm:chMax val="0"/>
          <dgm:bulletEnabled val="1"/>
        </dgm:presLayoutVars>
      </dgm:prSet>
      <dgm:spPr/>
    </dgm:pt>
    <dgm:pt modelId="{76A96DAA-95E1-440B-9790-D6B7C4EDA5B2}" type="pres">
      <dgm:prSet presAssocID="{411EE884-A54A-496D-85E7-3655BBAB1868}" presName="negativeSpace" presStyleCnt="0"/>
      <dgm:spPr/>
    </dgm:pt>
    <dgm:pt modelId="{608EBDF9-62F0-46C2-BF88-A33C9AE60012}" type="pres">
      <dgm:prSet presAssocID="{411EE884-A54A-496D-85E7-3655BBAB1868}" presName="childText" presStyleLbl="conFgAcc1" presStyleIdx="0" presStyleCnt="2">
        <dgm:presLayoutVars>
          <dgm:bulletEnabled val="1"/>
        </dgm:presLayoutVars>
      </dgm:prSet>
      <dgm:spPr/>
    </dgm:pt>
    <dgm:pt modelId="{D76925DD-1641-4747-BCE0-48654C9FEF17}" type="pres">
      <dgm:prSet presAssocID="{851A6DF5-9AB9-4F59-AB17-CF43D7786DE2}" presName="spaceBetweenRectangles" presStyleCnt="0"/>
      <dgm:spPr/>
    </dgm:pt>
    <dgm:pt modelId="{9983739A-1E69-4BBD-A356-7B5AF15D5F27}" type="pres">
      <dgm:prSet presAssocID="{0B12F646-0A52-4144-812A-016B8A3538B7}" presName="parentLin" presStyleCnt="0"/>
      <dgm:spPr/>
    </dgm:pt>
    <dgm:pt modelId="{8E97A59C-4F1C-4A53-A26E-496A500D4F4A}" type="pres">
      <dgm:prSet presAssocID="{0B12F646-0A52-4144-812A-016B8A3538B7}" presName="parentLeftMargin" presStyleLbl="node1" presStyleIdx="0" presStyleCnt="2"/>
      <dgm:spPr/>
    </dgm:pt>
    <dgm:pt modelId="{3D30E7A2-8660-4ACA-BD2A-8131E484AE0F}" type="pres">
      <dgm:prSet presAssocID="{0B12F646-0A52-4144-812A-016B8A3538B7}" presName="parentText" presStyleLbl="node1" presStyleIdx="1" presStyleCnt="2">
        <dgm:presLayoutVars>
          <dgm:chMax val="0"/>
          <dgm:bulletEnabled val="1"/>
        </dgm:presLayoutVars>
      </dgm:prSet>
      <dgm:spPr/>
    </dgm:pt>
    <dgm:pt modelId="{E230ACDB-163C-4669-A5D4-883FF89A7F52}" type="pres">
      <dgm:prSet presAssocID="{0B12F646-0A52-4144-812A-016B8A3538B7}" presName="negativeSpace" presStyleCnt="0"/>
      <dgm:spPr/>
    </dgm:pt>
    <dgm:pt modelId="{6AAC442E-246C-4FE3-B20B-586BD417C322}" type="pres">
      <dgm:prSet presAssocID="{0B12F646-0A52-4144-812A-016B8A3538B7}" presName="childText" presStyleLbl="conFgAcc1" presStyleIdx="1" presStyleCnt="2">
        <dgm:presLayoutVars>
          <dgm:bulletEnabled val="1"/>
        </dgm:presLayoutVars>
      </dgm:prSet>
      <dgm:spPr/>
    </dgm:pt>
  </dgm:ptLst>
  <dgm:cxnLst>
    <dgm:cxn modelId="{E67E8604-64AB-481E-9DD5-76E4AB657894}" srcId="{0B12F646-0A52-4144-812A-016B8A3538B7}" destId="{1D28517F-8915-4BC6-B1CE-E32D2154010B}" srcOrd="0" destOrd="0" parTransId="{E6B93735-0A24-4BD3-97EE-E492285E3400}" sibTransId="{0B8C3438-AFB0-4F7D-B2DF-AD30F59BDA89}"/>
    <dgm:cxn modelId="{B1D9510D-E6B8-4EEE-A604-8D407178B808}" type="presOf" srcId="{0B12F646-0A52-4144-812A-016B8A3538B7}" destId="{8E97A59C-4F1C-4A53-A26E-496A500D4F4A}" srcOrd="0" destOrd="0" presId="urn:microsoft.com/office/officeart/2005/8/layout/list1"/>
    <dgm:cxn modelId="{6B5B491C-73F0-43AA-A83F-21512095B98C}" type="presOf" srcId="{411EE884-A54A-496D-85E7-3655BBAB1868}" destId="{B59BBFF8-BCAE-4779-BF83-53C9D2FF46B3}" srcOrd="0" destOrd="0" presId="urn:microsoft.com/office/officeart/2005/8/layout/list1"/>
    <dgm:cxn modelId="{7A605521-2548-4E38-9851-85504619E908}" srcId="{0B12F646-0A52-4144-812A-016B8A3538B7}" destId="{7EB88298-E15B-44F3-8511-3DB7FD4AA1F5}" srcOrd="3" destOrd="0" parTransId="{E4420168-97DE-45DF-B52A-0AA37C962BEF}" sibTransId="{4791B36B-4836-454F-B437-B69AAFA95958}"/>
    <dgm:cxn modelId="{5F88312A-1CB5-47AE-ADE3-7EBB589C0360}" srcId="{411EE884-A54A-496D-85E7-3655BBAB1868}" destId="{BDEAE16D-A8CD-4B83-A73A-B67922934F1D}" srcOrd="0" destOrd="0" parTransId="{BF738887-F999-4CC2-B97E-164D74FFD453}" sibTransId="{417FF54B-E78D-4B3E-978C-B1DAC9C71B12}"/>
    <dgm:cxn modelId="{C597F533-A94B-4B62-80D6-4EF4800C84DB}" srcId="{F957BE97-867E-492B-BEE4-900F712C8DBC}" destId="{411EE884-A54A-496D-85E7-3655BBAB1868}" srcOrd="0" destOrd="0" parTransId="{F45C7933-935A-4C7D-865B-1E06E2BAD77C}" sibTransId="{851A6DF5-9AB9-4F59-AB17-CF43D7786DE2}"/>
    <dgm:cxn modelId="{6B8EEA37-7EA0-4C50-9C29-14C286642304}" type="presOf" srcId="{1D28517F-8915-4BC6-B1CE-E32D2154010B}" destId="{6AAC442E-246C-4FE3-B20B-586BD417C322}" srcOrd="0" destOrd="0" presId="urn:microsoft.com/office/officeart/2005/8/layout/list1"/>
    <dgm:cxn modelId="{B5D87E62-996D-45E7-946B-8A55B6FA0DE3}" type="presOf" srcId="{BDEAE16D-A8CD-4B83-A73A-B67922934F1D}" destId="{608EBDF9-62F0-46C2-BF88-A33C9AE60012}" srcOrd="0" destOrd="0" presId="urn:microsoft.com/office/officeart/2005/8/layout/list1"/>
    <dgm:cxn modelId="{C7D24D6B-D634-4E54-AFBC-4EAFF9BB1414}" type="presOf" srcId="{F957BE97-867E-492B-BEE4-900F712C8DBC}" destId="{CBCE89CA-351B-47C4-A51E-5D81E3DE67BD}" srcOrd="0" destOrd="0" presId="urn:microsoft.com/office/officeart/2005/8/layout/list1"/>
    <dgm:cxn modelId="{958DEB6B-825C-4BA4-A712-B6D47EB9EC5D}" type="presOf" srcId="{0B12F646-0A52-4144-812A-016B8A3538B7}" destId="{3D30E7A2-8660-4ACA-BD2A-8131E484AE0F}" srcOrd="1" destOrd="0" presId="urn:microsoft.com/office/officeart/2005/8/layout/list1"/>
    <dgm:cxn modelId="{D70E1878-A594-4155-A700-981762E9EC94}" type="presOf" srcId="{60BCE9C9-5D9C-4879-9A65-554FFD03680E}" destId="{6AAC442E-246C-4FE3-B20B-586BD417C322}" srcOrd="0" destOrd="2" presId="urn:microsoft.com/office/officeart/2005/8/layout/list1"/>
    <dgm:cxn modelId="{A86DC580-4AF4-4B90-BFEE-3137C118DD36}" type="presOf" srcId="{49877953-2761-4687-80F8-6CC569BBBAA0}" destId="{608EBDF9-62F0-46C2-BF88-A33C9AE60012}" srcOrd="0" destOrd="1" presId="urn:microsoft.com/office/officeart/2005/8/layout/list1"/>
    <dgm:cxn modelId="{C68CC997-5CAC-4404-81AD-D3478DA0AAE9}" srcId="{0B12F646-0A52-4144-812A-016B8A3538B7}" destId="{9EED610F-9953-4B98-B03B-9FE203A762A7}" srcOrd="1" destOrd="0" parTransId="{14A3D113-2220-40C4-B12D-0ADF05F28F82}" sibTransId="{B26B96C9-D357-4F68-9F21-81E3A0A8B847}"/>
    <dgm:cxn modelId="{1F10979F-F775-43D7-BD41-5FA31F5B816C}" srcId="{0B12F646-0A52-4144-812A-016B8A3538B7}" destId="{60BCE9C9-5D9C-4879-9A65-554FFD03680E}" srcOrd="2" destOrd="0" parTransId="{59F12DFD-4018-4B1B-93CC-4A0DFF11C18C}" sibTransId="{69ECAD22-FBBE-4947-AD3E-B26135032562}"/>
    <dgm:cxn modelId="{45552FA7-15AB-409C-BD79-88E7DDC5C1F3}" srcId="{F957BE97-867E-492B-BEE4-900F712C8DBC}" destId="{0B12F646-0A52-4144-812A-016B8A3538B7}" srcOrd="1" destOrd="0" parTransId="{4541008D-6440-426C-AAE8-D97A4F44C610}" sibTransId="{C5AA479D-4400-4AF9-9646-5C54912A3895}"/>
    <dgm:cxn modelId="{FBE09BCD-6957-4C9C-B95B-20C011212B17}" type="presOf" srcId="{7EB88298-E15B-44F3-8511-3DB7FD4AA1F5}" destId="{6AAC442E-246C-4FE3-B20B-586BD417C322}" srcOrd="0" destOrd="3" presId="urn:microsoft.com/office/officeart/2005/8/layout/list1"/>
    <dgm:cxn modelId="{B0AC68CE-6BBC-410B-BF02-530EA1BE13F2}" srcId="{411EE884-A54A-496D-85E7-3655BBAB1868}" destId="{49877953-2761-4687-80F8-6CC569BBBAA0}" srcOrd="1" destOrd="0" parTransId="{18CA5CFF-8F72-43AF-B990-6C8DAE9BA552}" sibTransId="{055EAA80-9E7C-414C-A397-C0DFD2B5E057}"/>
    <dgm:cxn modelId="{AABB04DD-0412-4895-8BB1-38029CE59505}" type="presOf" srcId="{411EE884-A54A-496D-85E7-3655BBAB1868}" destId="{A4DB3B40-3225-410B-A78B-288FC94A1E12}" srcOrd="1" destOrd="0" presId="urn:microsoft.com/office/officeart/2005/8/layout/list1"/>
    <dgm:cxn modelId="{9F8210EE-D517-41A2-8767-6A10D3EBEE44}" type="presOf" srcId="{9EED610F-9953-4B98-B03B-9FE203A762A7}" destId="{6AAC442E-246C-4FE3-B20B-586BD417C322}" srcOrd="0" destOrd="1" presId="urn:microsoft.com/office/officeart/2005/8/layout/list1"/>
    <dgm:cxn modelId="{E9CADECA-F5AD-4571-918F-4D0C45C6222C}" type="presParOf" srcId="{CBCE89CA-351B-47C4-A51E-5D81E3DE67BD}" destId="{CF4004B6-0F6C-4C08-A87A-DE8BF2E697C8}" srcOrd="0" destOrd="0" presId="urn:microsoft.com/office/officeart/2005/8/layout/list1"/>
    <dgm:cxn modelId="{8AB2509D-9B59-4CA4-BFDE-7B8EA95D4A25}" type="presParOf" srcId="{CF4004B6-0F6C-4C08-A87A-DE8BF2E697C8}" destId="{B59BBFF8-BCAE-4779-BF83-53C9D2FF46B3}" srcOrd="0" destOrd="0" presId="urn:microsoft.com/office/officeart/2005/8/layout/list1"/>
    <dgm:cxn modelId="{A866DB35-F476-4C43-B008-108F0201C03A}" type="presParOf" srcId="{CF4004B6-0F6C-4C08-A87A-DE8BF2E697C8}" destId="{A4DB3B40-3225-410B-A78B-288FC94A1E12}" srcOrd="1" destOrd="0" presId="urn:microsoft.com/office/officeart/2005/8/layout/list1"/>
    <dgm:cxn modelId="{A0852597-AD86-4A97-830F-4CA927F5E90E}" type="presParOf" srcId="{CBCE89CA-351B-47C4-A51E-5D81E3DE67BD}" destId="{76A96DAA-95E1-440B-9790-D6B7C4EDA5B2}" srcOrd="1" destOrd="0" presId="urn:microsoft.com/office/officeart/2005/8/layout/list1"/>
    <dgm:cxn modelId="{EAFCBDD5-C0CA-4CBF-A602-408E8BA30660}" type="presParOf" srcId="{CBCE89CA-351B-47C4-A51E-5D81E3DE67BD}" destId="{608EBDF9-62F0-46C2-BF88-A33C9AE60012}" srcOrd="2" destOrd="0" presId="urn:microsoft.com/office/officeart/2005/8/layout/list1"/>
    <dgm:cxn modelId="{365DE376-37BF-456B-BFB9-6D3C0F35372C}" type="presParOf" srcId="{CBCE89CA-351B-47C4-A51E-5D81E3DE67BD}" destId="{D76925DD-1641-4747-BCE0-48654C9FEF17}" srcOrd="3" destOrd="0" presId="urn:microsoft.com/office/officeart/2005/8/layout/list1"/>
    <dgm:cxn modelId="{54EF6FA9-9FA0-48B1-8962-E30C9A871529}" type="presParOf" srcId="{CBCE89CA-351B-47C4-A51E-5D81E3DE67BD}" destId="{9983739A-1E69-4BBD-A356-7B5AF15D5F27}" srcOrd="4" destOrd="0" presId="urn:microsoft.com/office/officeart/2005/8/layout/list1"/>
    <dgm:cxn modelId="{1C7B2CA7-C58E-4A7E-BF15-94D63BD77F16}" type="presParOf" srcId="{9983739A-1E69-4BBD-A356-7B5AF15D5F27}" destId="{8E97A59C-4F1C-4A53-A26E-496A500D4F4A}" srcOrd="0" destOrd="0" presId="urn:microsoft.com/office/officeart/2005/8/layout/list1"/>
    <dgm:cxn modelId="{4A60F579-E8CD-491B-9580-7EEF8626403A}" type="presParOf" srcId="{9983739A-1E69-4BBD-A356-7B5AF15D5F27}" destId="{3D30E7A2-8660-4ACA-BD2A-8131E484AE0F}" srcOrd="1" destOrd="0" presId="urn:microsoft.com/office/officeart/2005/8/layout/list1"/>
    <dgm:cxn modelId="{A0ADE6E2-694C-499B-A3DB-4F1409628355}" type="presParOf" srcId="{CBCE89CA-351B-47C4-A51E-5D81E3DE67BD}" destId="{E230ACDB-163C-4669-A5D4-883FF89A7F52}" srcOrd="5" destOrd="0" presId="urn:microsoft.com/office/officeart/2005/8/layout/list1"/>
    <dgm:cxn modelId="{AA24BAF0-3780-4F5E-9CEB-C9E6F4E09716}" type="presParOf" srcId="{CBCE89CA-351B-47C4-A51E-5D81E3DE67BD}" destId="{6AAC442E-246C-4FE3-B20B-586BD417C32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27623-4786-4A57-82BD-8C6EAAD068B8}">
      <dsp:nvSpPr>
        <dsp:cNvPr id="0" name=""/>
        <dsp:cNvSpPr/>
      </dsp:nvSpPr>
      <dsp:spPr>
        <a:xfrm>
          <a:off x="0" y="0"/>
          <a:ext cx="6705949" cy="8146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Background: Drivers for Advanced Recycling</a:t>
          </a:r>
        </a:p>
      </dsp:txBody>
      <dsp:txXfrm>
        <a:off x="23861" y="23861"/>
        <a:ext cx="5731536" cy="766951"/>
      </dsp:txXfrm>
    </dsp:sp>
    <dsp:sp modelId="{AE54138D-7F1F-4228-BD4C-F31792FB62AC}">
      <dsp:nvSpPr>
        <dsp:cNvPr id="0" name=""/>
        <dsp:cNvSpPr/>
      </dsp:nvSpPr>
      <dsp:spPr>
        <a:xfrm>
          <a:off x="500768" y="927822"/>
          <a:ext cx="6705949" cy="8146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What is Advanced or Chemical Recycling?</a:t>
          </a:r>
        </a:p>
      </dsp:txBody>
      <dsp:txXfrm>
        <a:off x="524629" y="951683"/>
        <a:ext cx="5627920" cy="766951"/>
      </dsp:txXfrm>
    </dsp:sp>
    <dsp:sp modelId="{34F77B13-B231-4A5F-902C-066D166C6F4C}">
      <dsp:nvSpPr>
        <dsp:cNvPr id="0" name=""/>
        <dsp:cNvSpPr/>
      </dsp:nvSpPr>
      <dsp:spPr>
        <a:xfrm>
          <a:off x="1001537" y="1855644"/>
          <a:ext cx="6705949" cy="81467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U.S. Approach: Big Controversy</a:t>
          </a:r>
        </a:p>
      </dsp:txBody>
      <dsp:txXfrm>
        <a:off x="1025398" y="1879505"/>
        <a:ext cx="5627920" cy="766951"/>
      </dsp:txXfrm>
    </dsp:sp>
    <dsp:sp modelId="{5432E390-FAF8-453E-90EA-DD3321DAE4A5}">
      <dsp:nvSpPr>
        <dsp:cNvPr id="0" name=""/>
        <dsp:cNvSpPr/>
      </dsp:nvSpPr>
      <dsp:spPr>
        <a:xfrm>
          <a:off x="1502306" y="2783467"/>
          <a:ext cx="6705949" cy="81467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EU Approach: Big Waste Problems</a:t>
          </a:r>
        </a:p>
      </dsp:txBody>
      <dsp:txXfrm>
        <a:off x="1526167" y="2807328"/>
        <a:ext cx="5627920" cy="766951"/>
      </dsp:txXfrm>
    </dsp:sp>
    <dsp:sp modelId="{0360D206-86C9-4064-964C-B2B0712DFE1B}">
      <dsp:nvSpPr>
        <dsp:cNvPr id="0" name=""/>
        <dsp:cNvSpPr/>
      </dsp:nvSpPr>
      <dsp:spPr>
        <a:xfrm>
          <a:off x="2003075" y="3711289"/>
          <a:ext cx="6705949" cy="81467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Conclusions</a:t>
          </a:r>
        </a:p>
      </dsp:txBody>
      <dsp:txXfrm>
        <a:off x="2026936" y="3735150"/>
        <a:ext cx="5627920" cy="766951"/>
      </dsp:txXfrm>
    </dsp:sp>
    <dsp:sp modelId="{6F2E5B0E-D6D3-40CC-90FD-0E73AAC87768}">
      <dsp:nvSpPr>
        <dsp:cNvPr id="0" name=""/>
        <dsp:cNvSpPr/>
      </dsp:nvSpPr>
      <dsp:spPr>
        <a:xfrm>
          <a:off x="6176411" y="595164"/>
          <a:ext cx="529537" cy="529537"/>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6295557" y="595164"/>
        <a:ext cx="291245" cy="398477"/>
      </dsp:txXfrm>
    </dsp:sp>
    <dsp:sp modelId="{847F92EF-70E1-455C-A19A-8B555D3AA423}">
      <dsp:nvSpPr>
        <dsp:cNvPr id="0" name=""/>
        <dsp:cNvSpPr/>
      </dsp:nvSpPr>
      <dsp:spPr>
        <a:xfrm>
          <a:off x="6677180" y="1522986"/>
          <a:ext cx="529537" cy="529537"/>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6796326" y="1522986"/>
        <a:ext cx="291245" cy="398477"/>
      </dsp:txXfrm>
    </dsp:sp>
    <dsp:sp modelId="{EBCE3152-966D-4993-BFC6-5E9AEC694671}">
      <dsp:nvSpPr>
        <dsp:cNvPr id="0" name=""/>
        <dsp:cNvSpPr/>
      </dsp:nvSpPr>
      <dsp:spPr>
        <a:xfrm>
          <a:off x="7177949" y="2437231"/>
          <a:ext cx="529537" cy="529537"/>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7297095" y="2437231"/>
        <a:ext cx="291245" cy="398477"/>
      </dsp:txXfrm>
    </dsp:sp>
    <dsp:sp modelId="{70364AEE-89AA-446F-8B1D-7A1877A10EE4}">
      <dsp:nvSpPr>
        <dsp:cNvPr id="0" name=""/>
        <dsp:cNvSpPr/>
      </dsp:nvSpPr>
      <dsp:spPr>
        <a:xfrm>
          <a:off x="7678718" y="3374105"/>
          <a:ext cx="529537" cy="529537"/>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7797864" y="3374105"/>
        <a:ext cx="291245" cy="398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20AD0-7BD2-4D91-9D08-AFBF1C86F1FB}">
      <dsp:nvSpPr>
        <dsp:cNvPr id="0" name=""/>
        <dsp:cNvSpPr/>
      </dsp:nvSpPr>
      <dsp:spPr>
        <a:xfrm>
          <a:off x="4420" y="0"/>
          <a:ext cx="1551086" cy="52578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
              <a:srgbClr val="00AAC2"/>
            </a:buClr>
            <a:buSzPts val="1000"/>
            <a:buFont typeface="Symbol" panose="05050102010706020507" pitchFamily="18" charset="2"/>
            <a:buNone/>
          </a:pPr>
          <a:r>
            <a:rPr lang="en-GB" sz="1600" b="1" kern="1200" dirty="0"/>
            <a:t>Adoption Hurdles</a:t>
          </a:r>
          <a:endParaRPr lang="en-US" sz="1600" kern="1200" dirty="0"/>
        </a:p>
      </dsp:txBody>
      <dsp:txXfrm>
        <a:off x="4420" y="0"/>
        <a:ext cx="1551086" cy="1577340"/>
      </dsp:txXfrm>
    </dsp:sp>
    <dsp:sp modelId="{D5619F7D-46CD-4CD6-9D5E-4EFFD43BF120}">
      <dsp:nvSpPr>
        <dsp:cNvPr id="0" name=""/>
        <dsp:cNvSpPr/>
      </dsp:nvSpPr>
      <dsp:spPr>
        <a:xfrm>
          <a:off x="159528" y="1579776"/>
          <a:ext cx="1240869" cy="341269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Clr>
              <a:srgbClr val="00AAC2"/>
            </a:buClr>
            <a:buSzPts val="1000"/>
            <a:buFont typeface="Symbol" panose="05050102010706020507" pitchFamily="18" charset="2"/>
            <a:buNone/>
          </a:pPr>
          <a:r>
            <a:rPr lang="en-GB" sz="1200" kern="1200" dirty="0"/>
            <a:t>Includes process and technology challenges, high startup and operating costs, underdeveloped domestic markets for recycled products, and limited incentives for recycling innovation and investment though this may be changing.</a:t>
          </a:r>
          <a:endParaRPr lang="en-US" sz="1200" kern="1200" dirty="0"/>
        </a:p>
      </dsp:txBody>
      <dsp:txXfrm>
        <a:off x="195872" y="1616120"/>
        <a:ext cx="1168181" cy="3340010"/>
      </dsp:txXfrm>
    </dsp:sp>
    <dsp:sp modelId="{24C3249C-86ED-4CA7-8231-8ADA1EC978AD}">
      <dsp:nvSpPr>
        <dsp:cNvPr id="0" name=""/>
        <dsp:cNvSpPr/>
      </dsp:nvSpPr>
      <dsp:spPr>
        <a:xfrm>
          <a:off x="1671838" y="0"/>
          <a:ext cx="1551086" cy="52578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
              <a:srgbClr val="00AAC2"/>
            </a:buClr>
            <a:buSzPts val="1000"/>
            <a:buFont typeface="Symbol" panose="05050102010706020507" pitchFamily="18" charset="2"/>
            <a:buNone/>
          </a:pPr>
          <a:r>
            <a:rPr lang="en-GB" sz="1600" b="1" kern="1200" dirty="0"/>
            <a:t>Suitability</a:t>
          </a:r>
          <a:endParaRPr lang="en-US" sz="1600" kern="1200" dirty="0"/>
        </a:p>
      </dsp:txBody>
      <dsp:txXfrm>
        <a:off x="1671838" y="0"/>
        <a:ext cx="1551086" cy="1577340"/>
      </dsp:txXfrm>
    </dsp:sp>
    <dsp:sp modelId="{39E4E2F4-874F-49F2-BAB1-B37DF783545B}">
      <dsp:nvSpPr>
        <dsp:cNvPr id="0" name=""/>
        <dsp:cNvSpPr/>
      </dsp:nvSpPr>
      <dsp:spPr>
        <a:xfrm>
          <a:off x="1826947" y="1579776"/>
          <a:ext cx="1240869" cy="341269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Clr>
              <a:srgbClr val="00AAC2"/>
            </a:buClr>
            <a:buSzPts val="1000"/>
            <a:buFont typeface="Symbol" panose="05050102010706020507" pitchFamily="18" charset="2"/>
            <a:buNone/>
          </a:pPr>
          <a:r>
            <a:rPr lang="en-GB" sz="1200" kern="1200" dirty="0"/>
            <a:t>Chemical recycling may not be suitable for all types of plastic, particularly when polymer chains are irreversibly bonded together.</a:t>
          </a:r>
          <a:endParaRPr lang="en-US" sz="1200" kern="1200" dirty="0"/>
        </a:p>
      </dsp:txBody>
      <dsp:txXfrm>
        <a:off x="1863291" y="1616120"/>
        <a:ext cx="1168181" cy="3340010"/>
      </dsp:txXfrm>
    </dsp:sp>
    <dsp:sp modelId="{3096FED5-8AAE-459E-891A-A81A170A8C5C}">
      <dsp:nvSpPr>
        <dsp:cNvPr id="0" name=""/>
        <dsp:cNvSpPr/>
      </dsp:nvSpPr>
      <dsp:spPr>
        <a:xfrm>
          <a:off x="3339256" y="0"/>
          <a:ext cx="1551086" cy="52578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
              <a:srgbClr val="00AAC2"/>
            </a:buClr>
            <a:buSzPts val="1000"/>
            <a:buFont typeface="Symbol" panose="05050102010706020507" pitchFamily="18" charset="2"/>
            <a:buNone/>
          </a:pPr>
          <a:r>
            <a:rPr lang="en-GB" sz="1600" b="1" kern="1200" dirty="0"/>
            <a:t>Competition</a:t>
          </a:r>
          <a:endParaRPr lang="en-US" sz="1600" kern="1200" dirty="0"/>
        </a:p>
      </dsp:txBody>
      <dsp:txXfrm>
        <a:off x="3339256" y="0"/>
        <a:ext cx="1551086" cy="1577340"/>
      </dsp:txXfrm>
    </dsp:sp>
    <dsp:sp modelId="{AFE2A0C2-E8B1-403E-92C8-49C830ABA0BF}">
      <dsp:nvSpPr>
        <dsp:cNvPr id="0" name=""/>
        <dsp:cNvSpPr/>
      </dsp:nvSpPr>
      <dsp:spPr>
        <a:xfrm>
          <a:off x="3494365" y="1579776"/>
          <a:ext cx="1240869" cy="341269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Clr>
              <a:srgbClr val="00AAC2"/>
            </a:buClr>
            <a:buSzPts val="1000"/>
            <a:buFont typeface="Symbol" panose="05050102010706020507" pitchFamily="18" charset="2"/>
            <a:buNone/>
          </a:pPr>
          <a:r>
            <a:rPr lang="en-GB" sz="1200" kern="1200" dirty="0"/>
            <a:t>Virgin plastics are typically cheaper to produce than recycled plastics, in part due to transportation costs and limited recycling infrastructure, making it hard for recycling processes to compete.</a:t>
          </a:r>
          <a:endParaRPr lang="en-US" sz="1200" kern="1200" dirty="0"/>
        </a:p>
      </dsp:txBody>
      <dsp:txXfrm>
        <a:off x="3530709" y="1616120"/>
        <a:ext cx="1168181" cy="3340010"/>
      </dsp:txXfrm>
    </dsp:sp>
    <dsp:sp modelId="{F771DB6E-4C98-47A0-91DA-ACF24C49A8D2}">
      <dsp:nvSpPr>
        <dsp:cNvPr id="0" name=""/>
        <dsp:cNvSpPr/>
      </dsp:nvSpPr>
      <dsp:spPr>
        <a:xfrm>
          <a:off x="5006674" y="0"/>
          <a:ext cx="1551086" cy="52578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
              <a:srgbClr val="00AAC2"/>
            </a:buClr>
            <a:buSzPts val="1000"/>
            <a:buFont typeface="Symbol" panose="05050102010706020507" pitchFamily="18" charset="2"/>
            <a:buNone/>
          </a:pPr>
          <a:r>
            <a:rPr lang="en-GB" sz="1600" b="1" kern="1200" dirty="0"/>
            <a:t>Opposition</a:t>
          </a:r>
          <a:endParaRPr lang="en-US" sz="1600" kern="1200" dirty="0"/>
        </a:p>
      </dsp:txBody>
      <dsp:txXfrm>
        <a:off x="5006674" y="0"/>
        <a:ext cx="1551086" cy="1577340"/>
      </dsp:txXfrm>
    </dsp:sp>
    <dsp:sp modelId="{C35D22D6-1235-4FCA-AF34-49F7B07AB479}">
      <dsp:nvSpPr>
        <dsp:cNvPr id="0" name=""/>
        <dsp:cNvSpPr/>
      </dsp:nvSpPr>
      <dsp:spPr>
        <a:xfrm>
          <a:off x="5161783" y="1579776"/>
          <a:ext cx="1240869" cy="341269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Clr>
              <a:srgbClr val="00AAC2"/>
            </a:buClr>
            <a:buSzPts val="1000"/>
            <a:buFont typeface="Symbol" panose="05050102010706020507" pitchFamily="18" charset="2"/>
            <a:buNone/>
          </a:pPr>
          <a:r>
            <a:rPr lang="en-GB" sz="1200" kern="1200" dirty="0"/>
            <a:t>Some environmental groups oppose advanced recycling on the grounds that it does not truly reduce GHG emissions and actually increases air pollution, harming vulnerable communities.</a:t>
          </a:r>
          <a:endParaRPr lang="en-US" sz="1200" kern="1200" dirty="0"/>
        </a:p>
      </dsp:txBody>
      <dsp:txXfrm>
        <a:off x="5198127" y="1616120"/>
        <a:ext cx="1168181" cy="3340010"/>
      </dsp:txXfrm>
    </dsp:sp>
    <dsp:sp modelId="{27DBF703-3D0E-4068-8FE4-48E12B4A68FA}">
      <dsp:nvSpPr>
        <dsp:cNvPr id="0" name=""/>
        <dsp:cNvSpPr/>
      </dsp:nvSpPr>
      <dsp:spPr>
        <a:xfrm>
          <a:off x="6674093" y="0"/>
          <a:ext cx="1551086" cy="52578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
              <a:srgbClr val="00AAC2"/>
            </a:buClr>
            <a:buSzPts val="1000"/>
            <a:buFont typeface="Symbol" panose="05050102010706020507" pitchFamily="18" charset="2"/>
            <a:buNone/>
          </a:pPr>
          <a:r>
            <a:rPr lang="en-US" sz="1600" b="1" kern="1200" dirty="0">
              <a:latin typeface="+mn-lt"/>
              <a:ea typeface="Roboto Black" panose="02000000000000000000" pitchFamily="2" charset="0"/>
              <a:cs typeface="Roboto Black" panose="02000000000000000000" pitchFamily="2" charset="0"/>
            </a:rPr>
            <a:t>Lifecycle Analysis</a:t>
          </a:r>
        </a:p>
      </dsp:txBody>
      <dsp:txXfrm>
        <a:off x="6674093" y="0"/>
        <a:ext cx="1551086" cy="1577340"/>
      </dsp:txXfrm>
    </dsp:sp>
    <dsp:sp modelId="{FD9AD625-BC49-4957-8593-D0B02CD7C371}">
      <dsp:nvSpPr>
        <dsp:cNvPr id="0" name=""/>
        <dsp:cNvSpPr/>
      </dsp:nvSpPr>
      <dsp:spPr>
        <a:xfrm>
          <a:off x="6829201" y="1577340"/>
          <a:ext cx="1240869" cy="341757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Clr>
              <a:srgbClr val="00AAC2"/>
            </a:buClr>
            <a:buSzPts val="1000"/>
            <a:buFont typeface="Symbol" panose="05050102010706020507" pitchFamily="18" charset="2"/>
            <a:buNone/>
          </a:pPr>
          <a:r>
            <a:rPr lang="en-US" sz="1200" i="0" kern="1200" dirty="0"/>
            <a:t>LCA is not settled: A recent study found of LCAs found that GHG emissions can be reduced up to 185% or can be increased up to 267% with the implementation of AR technologies</a:t>
          </a:r>
          <a:r>
            <a:rPr lang="en-US" sz="1200" i="1" kern="1200" dirty="0"/>
            <a:t>.</a:t>
          </a:r>
          <a:endParaRPr lang="en-US" sz="1200" kern="1200" dirty="0"/>
        </a:p>
      </dsp:txBody>
      <dsp:txXfrm>
        <a:off x="6865545" y="1613684"/>
        <a:ext cx="1168181" cy="33448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18164-1286-456B-AE3B-CA98566C7A34}">
      <dsp:nvSpPr>
        <dsp:cNvPr id="0" name=""/>
        <dsp:cNvSpPr/>
      </dsp:nvSpPr>
      <dsp:spPr>
        <a:xfrm>
          <a:off x="0" y="124923"/>
          <a:ext cx="7859331" cy="98455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effectLst/>
              <a:latin typeface="Roboto" panose="02000000000000000000" pitchFamily="2" charset="0"/>
              <a:ea typeface="Times New Roman" panose="02020603050405020304" pitchFamily="18" charset="0"/>
              <a:cs typeface="Times New Roman" panose="02020603050405020304" pitchFamily="18" charset="0"/>
            </a:rPr>
            <a:t>T</a:t>
          </a:r>
          <a:r>
            <a:rPr lang="en-US" sz="1800" kern="1200" dirty="0">
              <a:effectLst/>
              <a:latin typeface="Roboto" panose="02000000000000000000" pitchFamily="2" charset="0"/>
              <a:ea typeface="Times New Roman" panose="02020603050405020304" pitchFamily="18" charset="0"/>
              <a:cs typeface="Roboto" panose="02000000000000000000" pitchFamily="2" charset="0"/>
            </a:rPr>
            <a:t>he top 5 plastic producers by market capitalization today are ExxonMobil, INEOS, BASF, ENI, and SABIC.</a:t>
          </a:r>
          <a:endParaRPr lang="en-US" sz="1800" kern="1200" dirty="0"/>
        </a:p>
      </dsp:txBody>
      <dsp:txXfrm>
        <a:off x="48062" y="172985"/>
        <a:ext cx="7763207" cy="888431"/>
      </dsp:txXfrm>
    </dsp:sp>
    <dsp:sp modelId="{A7912F95-946A-4BB7-919E-358A87034E29}">
      <dsp:nvSpPr>
        <dsp:cNvPr id="0" name=""/>
        <dsp:cNvSpPr/>
      </dsp:nvSpPr>
      <dsp:spPr>
        <a:xfrm>
          <a:off x="0" y="1161318"/>
          <a:ext cx="7859331" cy="98455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effectLst/>
              <a:latin typeface="Roboto" panose="02000000000000000000" pitchFamily="2" charset="0"/>
              <a:ea typeface="Times New Roman" panose="02020603050405020304" pitchFamily="18" charset="0"/>
              <a:cs typeface="Times New Roman" panose="02020603050405020304" pitchFamily="18" charset="0"/>
            </a:rPr>
            <a:t>An analysis by the Minderoo Foundation, an Australia-based philanthropic organization focused on the environment, found that 1.5 million tons of advanced recycling capacity globally will be dedicated to fuels production.</a:t>
          </a:r>
        </a:p>
      </dsp:txBody>
      <dsp:txXfrm>
        <a:off x="48062" y="1209380"/>
        <a:ext cx="7763207" cy="888431"/>
      </dsp:txXfrm>
    </dsp:sp>
    <dsp:sp modelId="{9E25D8B5-E64F-4D40-B8B4-0CBC7CEEF715}">
      <dsp:nvSpPr>
        <dsp:cNvPr id="0" name=""/>
        <dsp:cNvSpPr/>
      </dsp:nvSpPr>
      <dsp:spPr>
        <a:xfrm>
          <a:off x="0" y="2197713"/>
          <a:ext cx="7859331" cy="98455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effectLst/>
              <a:latin typeface="Roboto" panose="02000000000000000000" pitchFamily="2" charset="0"/>
              <a:ea typeface="Times New Roman" panose="02020603050405020304" pitchFamily="18" charset="0"/>
              <a:cs typeface="Roboto" panose="02000000000000000000" pitchFamily="2" charset="0"/>
            </a:rPr>
            <a:t>Another estimate projects that the market for advanced recycling technologies (which would include fuels) is </a:t>
          </a:r>
          <a:r>
            <a:rPr lang="en-US" sz="1800" kern="1200" dirty="0">
              <a:effectLst/>
              <a:latin typeface="Roboto" panose="02000000000000000000" pitchFamily="2" charset="0"/>
              <a:ea typeface="Times New Roman" panose="02020603050405020304" pitchFamily="18" charset="0"/>
              <a:cs typeface="Times New Roman" panose="02020603050405020304" pitchFamily="18" charset="0"/>
            </a:rPr>
            <a:t>projected to exceed $9 billion by 2031, up from $270 million in 2022. </a:t>
          </a:r>
        </a:p>
      </dsp:txBody>
      <dsp:txXfrm>
        <a:off x="48062" y="2245775"/>
        <a:ext cx="7763207" cy="888431"/>
      </dsp:txXfrm>
    </dsp:sp>
    <dsp:sp modelId="{787694B6-6FFC-4C39-8D98-9B61472E755C}">
      <dsp:nvSpPr>
        <dsp:cNvPr id="0" name=""/>
        <dsp:cNvSpPr/>
      </dsp:nvSpPr>
      <dsp:spPr>
        <a:xfrm>
          <a:off x="0" y="3234108"/>
          <a:ext cx="7859331" cy="98455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Roboto" panose="02000000000000000000" pitchFamily="2" charset="0"/>
              <a:ea typeface="Times New Roman" panose="02020603050405020304" pitchFamily="18" charset="0"/>
              <a:cs typeface="Times New Roman" panose="02020603050405020304" pitchFamily="18" charset="0"/>
            </a:rPr>
            <a:t>A</a:t>
          </a:r>
          <a:r>
            <a:rPr lang="en-US" sz="1800" kern="1200" dirty="0">
              <a:effectLst/>
              <a:latin typeface="Roboto" panose="02000000000000000000" pitchFamily="2" charset="0"/>
              <a:ea typeface="Times New Roman" panose="02020603050405020304" pitchFamily="18" charset="0"/>
              <a:cs typeface="Times New Roman" panose="02020603050405020304" pitchFamily="18" charset="0"/>
            </a:rPr>
            <a:t>ccording to McKinsey, advanced recycling could satisfy 4 to 8 percent of total polymer demand by 2030 and would require the deployment of more than $40 billion in capital investment over the next decade. </a:t>
          </a:r>
        </a:p>
      </dsp:txBody>
      <dsp:txXfrm>
        <a:off x="48062" y="3282170"/>
        <a:ext cx="7763207" cy="888431"/>
      </dsp:txXfrm>
    </dsp:sp>
    <dsp:sp modelId="{9EFD764E-2D63-4B3A-9E91-5FDC8AF98778}">
      <dsp:nvSpPr>
        <dsp:cNvPr id="0" name=""/>
        <dsp:cNvSpPr/>
      </dsp:nvSpPr>
      <dsp:spPr>
        <a:xfrm>
          <a:off x="0" y="4270503"/>
          <a:ext cx="7859331" cy="98455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Roboto" panose="02000000000000000000" pitchFamily="2" charset="0"/>
              <a:ea typeface="Times New Roman" panose="02020603050405020304" pitchFamily="18" charset="0"/>
              <a:cs typeface="Times New Roman" panose="02020603050405020304" pitchFamily="18" charset="0"/>
            </a:rPr>
            <a:t>It also found </a:t>
          </a:r>
          <a:r>
            <a:rPr lang="en-US" sz="1800" kern="1200" dirty="0">
              <a:effectLst/>
              <a:latin typeface="Roboto" panose="02000000000000000000" pitchFamily="2" charset="0"/>
              <a:ea typeface="Times New Roman" panose="02020603050405020304" pitchFamily="18" charset="0"/>
              <a:cs typeface="Times New Roman" panose="02020603050405020304" pitchFamily="18" charset="0"/>
            </a:rPr>
            <a:t>the technology has the potential for more than 20 percent year-over-year growth through 2030.</a:t>
          </a:r>
          <a:endParaRPr lang="en-US" sz="1800" kern="1200" dirty="0"/>
        </a:p>
      </dsp:txBody>
      <dsp:txXfrm>
        <a:off x="48062" y="4318565"/>
        <a:ext cx="7763207" cy="8884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A0206-5EBF-4CD7-814B-42EA7F2C5A20}">
      <dsp:nvSpPr>
        <dsp:cNvPr id="0" name=""/>
        <dsp:cNvSpPr/>
      </dsp:nvSpPr>
      <dsp:spPr>
        <a:xfrm>
          <a:off x="1385133" y="2700097"/>
          <a:ext cx="1609587" cy="1382128"/>
        </a:xfrm>
        <a:prstGeom prst="hexagon">
          <a:avLst>
            <a:gd name="adj" fmla="val 25000"/>
            <a:gd name="vf" fmla="val 115470"/>
          </a:avLst>
        </a:prstGeom>
        <a:solidFill>
          <a:schemeClr val="accen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kern="1200" dirty="0"/>
            <a:t>Hydrogen</a:t>
          </a:r>
        </a:p>
      </dsp:txBody>
      <dsp:txXfrm>
        <a:off x="1634443" y="2914175"/>
        <a:ext cx="1110967" cy="953972"/>
      </dsp:txXfrm>
    </dsp:sp>
    <dsp:sp modelId="{8ED840A7-AC6D-4F6E-B05C-C282D95C49CF}">
      <dsp:nvSpPr>
        <dsp:cNvPr id="0" name=""/>
        <dsp:cNvSpPr/>
      </dsp:nvSpPr>
      <dsp:spPr>
        <a:xfrm>
          <a:off x="1423537" y="3318184"/>
          <a:ext cx="187756" cy="161975"/>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A6C982-9514-4BE1-9EE1-31355FC81E2E}">
      <dsp:nvSpPr>
        <dsp:cNvPr id="0" name=""/>
        <dsp:cNvSpPr/>
      </dsp:nvSpPr>
      <dsp:spPr>
        <a:xfrm>
          <a:off x="0" y="1936055"/>
          <a:ext cx="1609587" cy="1382128"/>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2000" r="-72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8D88A8-EFF2-49E4-98E5-27315072B970}">
      <dsp:nvSpPr>
        <dsp:cNvPr id="0" name=""/>
        <dsp:cNvSpPr/>
      </dsp:nvSpPr>
      <dsp:spPr>
        <a:xfrm>
          <a:off x="1102644" y="3134849"/>
          <a:ext cx="187756" cy="161975"/>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092AC8-4F2D-493A-A7C3-CA0685C6A6E1}">
      <dsp:nvSpPr>
        <dsp:cNvPr id="0" name=""/>
        <dsp:cNvSpPr/>
      </dsp:nvSpPr>
      <dsp:spPr>
        <a:xfrm>
          <a:off x="2770266" y="1932050"/>
          <a:ext cx="1609587" cy="1382128"/>
        </a:xfrm>
        <a:prstGeom prst="hexagon">
          <a:avLst>
            <a:gd name="adj" fmla="val 25000"/>
            <a:gd name="vf" fmla="val 115470"/>
          </a:avLst>
        </a:prstGeom>
        <a:solidFill>
          <a:schemeClr val="accen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CCUS</a:t>
          </a:r>
        </a:p>
      </dsp:txBody>
      <dsp:txXfrm>
        <a:off x="3019576" y="2146128"/>
        <a:ext cx="1110967" cy="953972"/>
      </dsp:txXfrm>
    </dsp:sp>
    <dsp:sp modelId="{EA12C6D1-EC2F-4E1F-B671-090C0699EA94}">
      <dsp:nvSpPr>
        <dsp:cNvPr id="0" name=""/>
        <dsp:cNvSpPr/>
      </dsp:nvSpPr>
      <dsp:spPr>
        <a:xfrm>
          <a:off x="3878031" y="3127285"/>
          <a:ext cx="187756" cy="161975"/>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EFB6A6-6769-4CEA-8E3B-8322B36736AC}">
      <dsp:nvSpPr>
        <dsp:cNvPr id="0" name=""/>
        <dsp:cNvSpPr/>
      </dsp:nvSpPr>
      <dsp:spPr>
        <a:xfrm>
          <a:off x="4154545" y="2697427"/>
          <a:ext cx="1609587" cy="1382128"/>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5000" r="-15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8917D1-8926-4870-99FB-6AB4B9C1092C}">
      <dsp:nvSpPr>
        <dsp:cNvPr id="0" name=""/>
        <dsp:cNvSpPr/>
      </dsp:nvSpPr>
      <dsp:spPr>
        <a:xfrm>
          <a:off x="4193804" y="3312399"/>
          <a:ext cx="187756" cy="161975"/>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9BB122-3A05-4901-BB3E-9E999384297D}">
      <dsp:nvSpPr>
        <dsp:cNvPr id="0" name=""/>
        <dsp:cNvSpPr/>
      </dsp:nvSpPr>
      <dsp:spPr>
        <a:xfrm>
          <a:off x="1385133" y="1172458"/>
          <a:ext cx="1609587" cy="1382128"/>
        </a:xfrm>
        <a:prstGeom prst="hexagon">
          <a:avLst>
            <a:gd name="adj" fmla="val 25000"/>
            <a:gd name="vf" fmla="val 115470"/>
          </a:avLst>
        </a:prstGeom>
        <a:solidFill>
          <a:schemeClr val="accen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kern="1200" dirty="0"/>
            <a:t>Renewable Electricity</a:t>
          </a:r>
        </a:p>
      </dsp:txBody>
      <dsp:txXfrm>
        <a:off x="1634443" y="1386536"/>
        <a:ext cx="1110967" cy="953972"/>
      </dsp:txXfrm>
    </dsp:sp>
    <dsp:sp modelId="{B097DD31-4005-4DF5-9992-279DBF3C0EA1}">
      <dsp:nvSpPr>
        <dsp:cNvPr id="0" name=""/>
        <dsp:cNvSpPr/>
      </dsp:nvSpPr>
      <dsp:spPr>
        <a:xfrm>
          <a:off x="2487777" y="1198712"/>
          <a:ext cx="187756" cy="161975"/>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47413C-5634-4F60-9C5E-6E3689EB2F55}">
      <dsp:nvSpPr>
        <dsp:cNvPr id="0" name=""/>
        <dsp:cNvSpPr/>
      </dsp:nvSpPr>
      <dsp:spPr>
        <a:xfrm>
          <a:off x="2770266" y="403966"/>
          <a:ext cx="1609587" cy="1382128"/>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8000" r="-28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FF073A-688E-41CE-8B3E-3622DD1FF5A2}">
      <dsp:nvSpPr>
        <dsp:cNvPr id="0" name=""/>
        <dsp:cNvSpPr/>
      </dsp:nvSpPr>
      <dsp:spPr>
        <a:xfrm>
          <a:off x="2815498" y="1016268"/>
          <a:ext cx="187756" cy="161975"/>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1B6808-C6F9-4D68-8F16-495CD4A2D35B}">
      <dsp:nvSpPr>
        <dsp:cNvPr id="0" name=""/>
        <dsp:cNvSpPr/>
      </dsp:nvSpPr>
      <dsp:spPr>
        <a:xfrm>
          <a:off x="4154545" y="1169343"/>
          <a:ext cx="1609587" cy="1382128"/>
        </a:xfrm>
        <a:prstGeom prst="hexagon">
          <a:avLst>
            <a:gd name="adj" fmla="val 25000"/>
            <a:gd name="vf" fmla="val 115470"/>
          </a:avLst>
        </a:prstGeom>
        <a:solidFill>
          <a:schemeClr val="accen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Clean Fuel Production</a:t>
          </a:r>
        </a:p>
      </dsp:txBody>
      <dsp:txXfrm>
        <a:off x="4403855" y="1383421"/>
        <a:ext cx="1110967" cy="953972"/>
      </dsp:txXfrm>
    </dsp:sp>
    <dsp:sp modelId="{B924A0C9-1A38-4E37-8D06-916D836E94FE}">
      <dsp:nvSpPr>
        <dsp:cNvPr id="0" name=""/>
        <dsp:cNvSpPr/>
      </dsp:nvSpPr>
      <dsp:spPr>
        <a:xfrm>
          <a:off x="5547360" y="1781645"/>
          <a:ext cx="187756" cy="161975"/>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19191A-3C5E-4D0D-91D3-7FE1F94107C5}">
      <dsp:nvSpPr>
        <dsp:cNvPr id="0" name=""/>
        <dsp:cNvSpPr/>
      </dsp:nvSpPr>
      <dsp:spPr>
        <a:xfrm>
          <a:off x="5539679" y="1946290"/>
          <a:ext cx="1609587" cy="1382128"/>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5000" r="-15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CBEE5F-F356-432A-B8C1-7A586B769BB3}">
      <dsp:nvSpPr>
        <dsp:cNvPr id="0" name=""/>
        <dsp:cNvSpPr/>
      </dsp:nvSpPr>
      <dsp:spPr>
        <a:xfrm>
          <a:off x="5853744" y="1971209"/>
          <a:ext cx="187756" cy="161975"/>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D41EA1-6FC3-415A-98D7-D8F8FD98A15E}">
      <dsp:nvSpPr>
        <dsp:cNvPr id="0" name=""/>
        <dsp:cNvSpPr/>
      </dsp:nvSpPr>
      <dsp:spPr>
        <a:xfrm>
          <a:off x="5539679" y="418651"/>
          <a:ext cx="1609587" cy="1382128"/>
        </a:xfrm>
        <a:prstGeom prst="hexagon">
          <a:avLst>
            <a:gd name="adj" fmla="val 25000"/>
            <a:gd name="vf" fmla="val 115470"/>
          </a:avLst>
        </a:prstGeom>
        <a:solidFill>
          <a:schemeClr val="accen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kern="1200" dirty="0"/>
            <a:t>SAF</a:t>
          </a:r>
        </a:p>
      </dsp:txBody>
      <dsp:txXfrm>
        <a:off x="5788989" y="632729"/>
        <a:ext cx="1110967" cy="953972"/>
      </dsp:txXfrm>
    </dsp:sp>
    <dsp:sp modelId="{5BC64C12-FF57-4EC9-990E-B1A0F556F8C1}">
      <dsp:nvSpPr>
        <dsp:cNvPr id="0" name=""/>
        <dsp:cNvSpPr/>
      </dsp:nvSpPr>
      <dsp:spPr>
        <a:xfrm>
          <a:off x="6932493" y="1038072"/>
          <a:ext cx="187756" cy="161975"/>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79BAFA-FA42-4DBB-A086-6BE2E72733EC}">
      <dsp:nvSpPr>
        <dsp:cNvPr id="0" name=""/>
        <dsp:cNvSpPr/>
      </dsp:nvSpPr>
      <dsp:spPr>
        <a:xfrm>
          <a:off x="6924812" y="1189812"/>
          <a:ext cx="1609587" cy="1382128"/>
        </a:xfrm>
        <a:prstGeom prst="hexagon">
          <a:avLst>
            <a:gd name="adj" fmla="val 25000"/>
            <a:gd name="vf" fmla="val 11547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5000" r="-15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689AC8-B157-463B-B495-55BFFC8C9F58}">
      <dsp:nvSpPr>
        <dsp:cNvPr id="0" name=""/>
        <dsp:cNvSpPr/>
      </dsp:nvSpPr>
      <dsp:spPr>
        <a:xfrm>
          <a:off x="7245705" y="1220517"/>
          <a:ext cx="187756" cy="161975"/>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84359E-6418-4AEC-9C6D-7D27679060C5}">
      <dsp:nvSpPr>
        <dsp:cNvPr id="0" name=""/>
        <dsp:cNvSpPr/>
      </dsp:nvSpPr>
      <dsp:spPr>
        <a:xfrm>
          <a:off x="6924812" y="2715227"/>
          <a:ext cx="1609587" cy="1382128"/>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kern="1200" dirty="0"/>
            <a:t>EVs</a:t>
          </a:r>
        </a:p>
      </dsp:txBody>
      <dsp:txXfrm>
        <a:off x="7174122" y="2929305"/>
        <a:ext cx="1110967" cy="953972"/>
      </dsp:txXfrm>
    </dsp:sp>
    <dsp:sp modelId="{6D204A82-40EC-4F1B-B435-FC82CDFE406A}">
      <dsp:nvSpPr>
        <dsp:cNvPr id="0" name=""/>
        <dsp:cNvSpPr/>
      </dsp:nvSpPr>
      <dsp:spPr>
        <a:xfrm>
          <a:off x="7243998" y="3925591"/>
          <a:ext cx="187756" cy="161975"/>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E6296A-C671-41DB-BB59-970823606CF1}">
      <dsp:nvSpPr>
        <dsp:cNvPr id="0" name=""/>
        <dsp:cNvSpPr/>
      </dsp:nvSpPr>
      <dsp:spPr>
        <a:xfrm>
          <a:off x="5539679" y="3471704"/>
          <a:ext cx="1609587" cy="1382128"/>
        </a:xfrm>
        <a:prstGeom prst="hexagon">
          <a:avLst>
            <a:gd name="adj" fmla="val 25000"/>
            <a:gd name="vf" fmla="val 11547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14000" r="-14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4207CE-C56B-45EF-9076-958DEBCE38D2}">
      <dsp:nvSpPr>
        <dsp:cNvPr id="0" name=""/>
        <dsp:cNvSpPr/>
      </dsp:nvSpPr>
      <dsp:spPr>
        <a:xfrm>
          <a:off x="6945294" y="4078221"/>
          <a:ext cx="187756" cy="161975"/>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EBDF9-62F0-46C2-BF88-A33C9AE60012}">
      <dsp:nvSpPr>
        <dsp:cNvPr id="0" name=""/>
        <dsp:cNvSpPr/>
      </dsp:nvSpPr>
      <dsp:spPr>
        <a:xfrm>
          <a:off x="0" y="259799"/>
          <a:ext cx="8746800" cy="19845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8849" tIns="291592" rIns="678849" bIns="99568" numCol="1" spcCol="1270" anchor="t" anchorCtr="0">
          <a:noAutofit/>
        </a:bodyPr>
        <a:lstStyle/>
        <a:p>
          <a:pPr marL="114300" lvl="1" indent="-114300" algn="l" defTabSz="622300">
            <a:lnSpc>
              <a:spcPct val="90000"/>
            </a:lnSpc>
            <a:spcBef>
              <a:spcPct val="0"/>
            </a:spcBef>
            <a:spcAft>
              <a:spcPct val="15000"/>
            </a:spcAft>
            <a:buClr>
              <a:schemeClr val="accent4"/>
            </a:buClr>
            <a:buFont typeface="Wingdings" panose="05000000000000000000" pitchFamily="2" charset="2"/>
            <a:buChar char="§"/>
          </a:pPr>
          <a:r>
            <a:rPr lang="en-GB" sz="1400" kern="1200" dirty="0"/>
            <a:t>The taxpayer must ensure that any laborers and mechanics are paid prevailing wages during the construction of a project and, during the relevant credit period, for the alteration and repair of such project. </a:t>
          </a:r>
          <a:endParaRPr lang="en-US" sz="1400" kern="1200" dirty="0"/>
        </a:p>
        <a:p>
          <a:pPr marL="114300" lvl="1" indent="-114300" algn="l" defTabSz="622300">
            <a:lnSpc>
              <a:spcPct val="90000"/>
            </a:lnSpc>
            <a:spcBef>
              <a:spcPct val="0"/>
            </a:spcBef>
            <a:spcAft>
              <a:spcPct val="15000"/>
            </a:spcAft>
            <a:buClr>
              <a:schemeClr val="accent4"/>
            </a:buClr>
            <a:buFont typeface="Wingdings" panose="05000000000000000000" pitchFamily="2" charset="2"/>
            <a:buChar char="§"/>
          </a:pPr>
          <a:r>
            <a:rPr lang="en-GB" sz="1400" kern="1200" dirty="0"/>
            <a:t>If a taxpayer fails to satisfy this requirement during a particular year, the taxpayer may cure the failure by (a) paying each worker the difference between actual wages paid and the prevailing wage plus interest (increased to three times this amount in the case of intentional disregard) and (b) paying a $5,000 penalty ($10,000 in the case of intentional disregard) for each worker paid below the prevailing wage during the taxable year.</a:t>
          </a:r>
          <a:endParaRPr lang="en-US" sz="1400" kern="1200" dirty="0"/>
        </a:p>
      </dsp:txBody>
      <dsp:txXfrm>
        <a:off x="0" y="259799"/>
        <a:ext cx="8746800" cy="1984500"/>
      </dsp:txXfrm>
    </dsp:sp>
    <dsp:sp modelId="{A4DB3B40-3225-410B-A78B-288FC94A1E12}">
      <dsp:nvSpPr>
        <dsp:cNvPr id="0" name=""/>
        <dsp:cNvSpPr/>
      </dsp:nvSpPr>
      <dsp:spPr>
        <a:xfrm>
          <a:off x="437340" y="53159"/>
          <a:ext cx="6122760" cy="4132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426" tIns="0" rIns="231426" bIns="0" numCol="1" spcCol="1270" anchor="ctr" anchorCtr="0">
          <a:noAutofit/>
        </a:bodyPr>
        <a:lstStyle/>
        <a:p>
          <a:pPr marL="0" lvl="0" indent="0" algn="l" defTabSz="800100">
            <a:lnSpc>
              <a:spcPct val="90000"/>
            </a:lnSpc>
            <a:spcBef>
              <a:spcPct val="0"/>
            </a:spcBef>
            <a:spcAft>
              <a:spcPct val="35000"/>
            </a:spcAft>
            <a:buClr>
              <a:srgbClr val="00AAC2"/>
            </a:buClr>
            <a:buFont typeface="Symbol" panose="05050102010706020507" pitchFamily="18" charset="2"/>
            <a:buNone/>
          </a:pPr>
          <a:r>
            <a:rPr lang="en-GB" sz="1800" b="1" kern="1200" dirty="0"/>
            <a:t>Prevailing Wage</a:t>
          </a:r>
          <a:endParaRPr lang="en-US" sz="1800" kern="1200" dirty="0"/>
        </a:p>
      </dsp:txBody>
      <dsp:txXfrm>
        <a:off x="457515" y="73334"/>
        <a:ext cx="6082410" cy="372930"/>
      </dsp:txXfrm>
    </dsp:sp>
    <dsp:sp modelId="{6AAC442E-246C-4FE3-B20B-586BD417C322}">
      <dsp:nvSpPr>
        <dsp:cNvPr id="0" name=""/>
        <dsp:cNvSpPr/>
      </dsp:nvSpPr>
      <dsp:spPr>
        <a:xfrm>
          <a:off x="0" y="2526540"/>
          <a:ext cx="8746800" cy="26019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8849" tIns="291592" rIns="678849" bIns="99568" numCol="1" spcCol="1270" anchor="t" anchorCtr="0">
          <a:noAutofit/>
        </a:bodyPr>
        <a:lstStyle/>
        <a:p>
          <a:pPr marL="114300" lvl="1" indent="-114300" algn="l" defTabSz="622300">
            <a:lnSpc>
              <a:spcPct val="90000"/>
            </a:lnSpc>
            <a:spcBef>
              <a:spcPct val="0"/>
            </a:spcBef>
            <a:spcAft>
              <a:spcPct val="15000"/>
            </a:spcAft>
            <a:buClr>
              <a:schemeClr val="accent4"/>
            </a:buClr>
            <a:buFont typeface="Wingdings" panose="05000000000000000000" pitchFamily="2" charset="2"/>
            <a:buChar char="§"/>
          </a:pPr>
          <a:r>
            <a:rPr lang="en-GB" sz="1400" kern="1200" dirty="0"/>
            <a:t>A taxpayer must ensure that no less than the applicable percentage of total labor hours for the construction of a project are performed by qualified apprentices. </a:t>
          </a:r>
          <a:endParaRPr lang="en-US" sz="1400" kern="1200" dirty="0"/>
        </a:p>
        <a:p>
          <a:pPr marL="114300" lvl="1" indent="-114300" algn="l" defTabSz="622300">
            <a:lnSpc>
              <a:spcPct val="90000"/>
            </a:lnSpc>
            <a:spcBef>
              <a:spcPct val="0"/>
            </a:spcBef>
            <a:spcAft>
              <a:spcPct val="15000"/>
            </a:spcAft>
            <a:buClr>
              <a:schemeClr val="accent4"/>
            </a:buClr>
            <a:buFont typeface="Wingdings" panose="05000000000000000000" pitchFamily="2" charset="2"/>
            <a:buChar char="§"/>
          </a:pPr>
          <a:r>
            <a:rPr lang="en-GB" sz="1400" kern="1200" dirty="0"/>
            <a:t>The applicable percentage is 10% for projects beginning construction before 2023, 12.5% for projects beginning construction during 2023 and 15% for projects beginning construction thereafter. </a:t>
          </a:r>
          <a:endParaRPr lang="en-US" sz="1400" kern="1200" dirty="0"/>
        </a:p>
        <a:p>
          <a:pPr marL="114300" lvl="1" indent="-114300" algn="l" defTabSz="622300">
            <a:lnSpc>
              <a:spcPct val="90000"/>
            </a:lnSpc>
            <a:spcBef>
              <a:spcPct val="0"/>
            </a:spcBef>
            <a:spcAft>
              <a:spcPct val="15000"/>
            </a:spcAft>
            <a:buClr>
              <a:schemeClr val="accent4"/>
            </a:buClr>
            <a:buFont typeface="Wingdings" panose="05000000000000000000" pitchFamily="2" charset="2"/>
            <a:buChar char="§"/>
          </a:pPr>
          <a:r>
            <a:rPr lang="en-GB" sz="1400" kern="1200" dirty="0"/>
            <a:t>Each contractor and subcontractor who employs four or more individuals to perform construction on an applicable project must employ at least one qualified apprentice. </a:t>
          </a:r>
          <a:endParaRPr lang="en-US" sz="1400" kern="1200" dirty="0"/>
        </a:p>
        <a:p>
          <a:pPr marL="114300" lvl="1" indent="-114300" algn="l" defTabSz="622300">
            <a:lnSpc>
              <a:spcPct val="90000"/>
            </a:lnSpc>
            <a:spcBef>
              <a:spcPct val="0"/>
            </a:spcBef>
            <a:spcAft>
              <a:spcPct val="15000"/>
            </a:spcAft>
            <a:buClr>
              <a:schemeClr val="accent4"/>
            </a:buClr>
            <a:buFont typeface="Wingdings" panose="05000000000000000000" pitchFamily="2" charset="2"/>
            <a:buChar char="§"/>
          </a:pPr>
          <a:r>
            <a:rPr lang="en-GB" sz="1400" kern="1200" dirty="0"/>
            <a:t>If a taxpayer fails to satisfy this requirement, it can nonetheless qualify for the “bonus” rate if it pays a penalty to the IRS equal to $50 ($500 in the case of intentional disregard of the requirement) multiplied by the total labor hours for which the apprenticeship requirement was not satisfied.</a:t>
          </a:r>
          <a:endParaRPr lang="en-US" sz="1400" kern="1200" dirty="0"/>
        </a:p>
      </dsp:txBody>
      <dsp:txXfrm>
        <a:off x="0" y="2526540"/>
        <a:ext cx="8746800" cy="2601900"/>
      </dsp:txXfrm>
    </dsp:sp>
    <dsp:sp modelId="{3D30E7A2-8660-4ACA-BD2A-8131E484AE0F}">
      <dsp:nvSpPr>
        <dsp:cNvPr id="0" name=""/>
        <dsp:cNvSpPr/>
      </dsp:nvSpPr>
      <dsp:spPr>
        <a:xfrm>
          <a:off x="437340" y="2319900"/>
          <a:ext cx="6122760" cy="4132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426" tIns="0" rIns="231426" bIns="0" numCol="1" spcCol="1270" anchor="ctr" anchorCtr="0">
          <a:noAutofit/>
        </a:bodyPr>
        <a:lstStyle/>
        <a:p>
          <a:pPr marL="0" lvl="0" indent="0" algn="l" defTabSz="800100">
            <a:lnSpc>
              <a:spcPct val="90000"/>
            </a:lnSpc>
            <a:spcBef>
              <a:spcPct val="0"/>
            </a:spcBef>
            <a:spcAft>
              <a:spcPct val="35000"/>
            </a:spcAft>
            <a:buNone/>
          </a:pPr>
          <a:r>
            <a:rPr lang="en-GB" sz="1800" b="1" kern="1200" dirty="0"/>
            <a:t>Apprenticeship</a:t>
          </a:r>
          <a:endParaRPr lang="en-US" sz="1800" kern="1200" dirty="0"/>
        </a:p>
      </dsp:txBody>
      <dsp:txXfrm>
        <a:off x="457515" y="2340075"/>
        <a:ext cx="6082410"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0068A03B-A98A-44DB-AC44-61534BADB6DB}" type="datetimeFigureOut">
              <a:rPr lang="en-US" smtClean="0"/>
              <a:pPr/>
              <a:t>9/12/2023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B4BC85D2-EF75-4E0A-AF95-7EC1CE43CD95}"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844B4192-2A06-4C30-8587-CF92289F76F1}" type="datetimeFigureOut">
              <a:rPr lang="en-US" smtClean="0"/>
              <a:pPr/>
              <a:t>9/12/2023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24223E77-FF64-407F-94A3-756FD18D6CA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23E77-FF64-407F-94A3-756FD18D6C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23E77-FF64-407F-94A3-756FD18D6C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642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23E77-FF64-407F-94A3-756FD18D6C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4242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23E77-FF64-407F-94A3-756FD18D6C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0872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223E77-FF64-407F-94A3-756FD18D6CA2}" type="slidenum">
              <a:rPr lang="en-US" smtClean="0"/>
              <a:pPr/>
              <a:t>20</a:t>
            </a:fld>
            <a:endParaRPr lang="en-US" dirty="0"/>
          </a:p>
        </p:txBody>
      </p:sp>
    </p:spTree>
    <p:extLst>
      <p:ext uri="{BB962C8B-B14F-4D97-AF65-F5344CB8AC3E}">
        <p14:creationId xmlns:p14="http://schemas.microsoft.com/office/powerpoint/2010/main" val="2556080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23E77-FF64-407F-94A3-756FD18D6C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0285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23E77-FF64-407F-94A3-756FD18D6C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585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23E77-FF64-407F-94A3-756FD18D6C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7623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2CEAD8-8501-4F90-BE8C-88BE5A10C1B8}" type="datetimeFigureOut">
              <a:rPr lang="en-US" smtClean="0">
                <a:solidFill>
                  <a:prstClr val="black">
                    <a:tint val="75000"/>
                  </a:prstClr>
                </a:solidFill>
              </a:rPr>
              <a:pPr/>
              <a:t>9/12/2023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983AD7D-BD44-4C52-863E-3873AE6B5E06}"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CEAD8-8501-4F90-BE8C-88BE5A10C1B8}" type="datetimeFigureOut">
              <a:rPr lang="en-US" smtClean="0">
                <a:solidFill>
                  <a:prstClr val="black">
                    <a:tint val="75000"/>
                  </a:prstClr>
                </a:solidFill>
              </a:rPr>
              <a:pPr/>
              <a:t>9/12/2023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983AD7D-BD44-4C52-863E-3873AE6B5E06}"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CEAD8-8501-4F90-BE8C-88BE5A10C1B8}" type="datetimeFigureOut">
              <a:rPr lang="en-US" smtClean="0">
                <a:solidFill>
                  <a:prstClr val="black">
                    <a:tint val="75000"/>
                  </a:prstClr>
                </a:solidFill>
              </a:rPr>
              <a:pPr/>
              <a:t>9/12/2023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983AD7D-BD44-4C52-863E-3873AE6B5E06}"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2CEAD8-8501-4F90-BE8C-88BE5A10C1B8}" type="datetimeFigureOut">
              <a:rPr lang="en-US" smtClean="0">
                <a:solidFill>
                  <a:prstClr val="black">
                    <a:tint val="75000"/>
                  </a:prstClr>
                </a:solidFill>
              </a:rPr>
              <a:pPr/>
              <a:t>9/12/2023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983AD7D-BD44-4C52-863E-3873AE6B5E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2068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CEAD8-8501-4F90-BE8C-88BE5A10C1B8}" type="datetimeFigureOut">
              <a:rPr lang="en-US" smtClean="0">
                <a:solidFill>
                  <a:prstClr val="black">
                    <a:tint val="75000"/>
                  </a:prstClr>
                </a:solidFill>
              </a:rPr>
              <a:pPr/>
              <a:t>9/12/2023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983AD7D-BD44-4C52-863E-3873AE6B5E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3554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2CEAD8-8501-4F90-BE8C-88BE5A10C1B8}" type="datetimeFigureOut">
              <a:rPr lang="en-US" smtClean="0">
                <a:solidFill>
                  <a:prstClr val="black">
                    <a:tint val="75000"/>
                  </a:prstClr>
                </a:solidFill>
              </a:rPr>
              <a:pPr/>
              <a:t>9/12/2023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983AD7D-BD44-4C52-863E-3873AE6B5E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79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2CEAD8-8501-4F90-BE8C-88BE5A10C1B8}" type="datetimeFigureOut">
              <a:rPr lang="en-US" smtClean="0">
                <a:solidFill>
                  <a:prstClr val="black">
                    <a:tint val="75000"/>
                  </a:prstClr>
                </a:solidFill>
              </a:rPr>
              <a:pPr/>
              <a:t>9/12/2023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983AD7D-BD44-4C52-863E-3873AE6B5E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3599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2CEAD8-8501-4F90-BE8C-88BE5A10C1B8}" type="datetimeFigureOut">
              <a:rPr lang="en-US" smtClean="0">
                <a:solidFill>
                  <a:prstClr val="black">
                    <a:tint val="75000"/>
                  </a:prstClr>
                </a:solidFill>
              </a:rPr>
              <a:pPr/>
              <a:t>9/12/2023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983AD7D-BD44-4C52-863E-3873AE6B5E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6969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2CEAD8-8501-4F90-BE8C-88BE5A10C1B8}" type="datetimeFigureOut">
              <a:rPr lang="en-US" smtClean="0">
                <a:solidFill>
                  <a:prstClr val="black">
                    <a:tint val="75000"/>
                  </a:prstClr>
                </a:solidFill>
              </a:rPr>
              <a:pPr/>
              <a:t>9/12/2023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983AD7D-BD44-4C52-863E-3873AE6B5E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250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CEAD8-8501-4F90-BE8C-88BE5A10C1B8}" type="datetimeFigureOut">
              <a:rPr lang="en-US" smtClean="0">
                <a:solidFill>
                  <a:prstClr val="black">
                    <a:tint val="75000"/>
                  </a:prstClr>
                </a:solidFill>
              </a:rPr>
              <a:pPr/>
              <a:t>9/12/2023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983AD7D-BD44-4C52-863E-3873AE6B5E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1368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2CEAD8-8501-4F90-BE8C-88BE5A10C1B8}" type="datetimeFigureOut">
              <a:rPr lang="en-US" smtClean="0">
                <a:solidFill>
                  <a:prstClr val="black">
                    <a:tint val="75000"/>
                  </a:prstClr>
                </a:solidFill>
              </a:rPr>
              <a:pPr/>
              <a:t>9/12/2023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983AD7D-BD44-4C52-863E-3873AE6B5E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955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CEAD8-8501-4F90-BE8C-88BE5A10C1B8}" type="datetimeFigureOut">
              <a:rPr lang="en-US" smtClean="0">
                <a:solidFill>
                  <a:prstClr val="black">
                    <a:tint val="75000"/>
                  </a:prstClr>
                </a:solidFill>
              </a:rPr>
              <a:pPr/>
              <a:t>9/12/2023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983AD7D-BD44-4C52-863E-3873AE6B5E06}"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2CEAD8-8501-4F90-BE8C-88BE5A10C1B8}" type="datetimeFigureOut">
              <a:rPr lang="en-US" smtClean="0">
                <a:solidFill>
                  <a:prstClr val="black">
                    <a:tint val="75000"/>
                  </a:prstClr>
                </a:solidFill>
              </a:rPr>
              <a:pPr/>
              <a:t>9/12/2023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983AD7D-BD44-4C52-863E-3873AE6B5E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3219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CEAD8-8501-4F90-BE8C-88BE5A10C1B8}" type="datetimeFigureOut">
              <a:rPr lang="en-US" smtClean="0">
                <a:solidFill>
                  <a:prstClr val="black">
                    <a:tint val="75000"/>
                  </a:prstClr>
                </a:solidFill>
              </a:rPr>
              <a:pPr/>
              <a:t>9/12/2023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983AD7D-BD44-4C52-863E-3873AE6B5E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9298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CEAD8-8501-4F90-BE8C-88BE5A10C1B8}" type="datetimeFigureOut">
              <a:rPr lang="en-US" smtClean="0">
                <a:solidFill>
                  <a:prstClr val="black">
                    <a:tint val="75000"/>
                  </a:prstClr>
                </a:solidFill>
              </a:rPr>
              <a:pPr/>
              <a:t>9/12/2023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983AD7D-BD44-4C52-863E-3873AE6B5E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289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2CEAD8-8501-4F90-BE8C-88BE5A10C1B8}" type="datetimeFigureOut">
              <a:rPr lang="en-US" smtClean="0">
                <a:solidFill>
                  <a:prstClr val="black">
                    <a:tint val="75000"/>
                  </a:prstClr>
                </a:solidFill>
              </a:rPr>
              <a:pPr/>
              <a:t>9/12/2023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983AD7D-BD44-4C52-863E-3873AE6B5E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5003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CEAD8-8501-4F90-BE8C-88BE5A10C1B8}" type="datetimeFigureOut">
              <a:rPr lang="en-US" smtClean="0">
                <a:solidFill>
                  <a:prstClr val="black">
                    <a:tint val="75000"/>
                  </a:prstClr>
                </a:solidFill>
              </a:rPr>
              <a:pPr/>
              <a:t>9/12/2023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983AD7D-BD44-4C52-863E-3873AE6B5E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9807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2CEAD8-8501-4F90-BE8C-88BE5A10C1B8}" type="datetimeFigureOut">
              <a:rPr lang="en-US" smtClean="0">
                <a:solidFill>
                  <a:prstClr val="black">
                    <a:tint val="75000"/>
                  </a:prstClr>
                </a:solidFill>
              </a:rPr>
              <a:pPr/>
              <a:t>9/12/2023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983AD7D-BD44-4C52-863E-3873AE6B5E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147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2CEAD8-8501-4F90-BE8C-88BE5A10C1B8}" type="datetimeFigureOut">
              <a:rPr lang="en-US" smtClean="0">
                <a:solidFill>
                  <a:prstClr val="black">
                    <a:tint val="75000"/>
                  </a:prstClr>
                </a:solidFill>
              </a:rPr>
              <a:pPr/>
              <a:t>9/12/2023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983AD7D-BD44-4C52-863E-3873AE6B5E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9127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2CEAD8-8501-4F90-BE8C-88BE5A10C1B8}" type="datetimeFigureOut">
              <a:rPr lang="en-US" smtClean="0">
                <a:solidFill>
                  <a:prstClr val="black">
                    <a:tint val="75000"/>
                  </a:prstClr>
                </a:solidFill>
              </a:rPr>
              <a:pPr/>
              <a:t>9/12/2023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983AD7D-BD44-4C52-863E-3873AE6B5E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5772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2CEAD8-8501-4F90-BE8C-88BE5A10C1B8}" type="datetimeFigureOut">
              <a:rPr lang="en-US" smtClean="0">
                <a:solidFill>
                  <a:prstClr val="black">
                    <a:tint val="75000"/>
                  </a:prstClr>
                </a:solidFill>
              </a:rPr>
              <a:pPr/>
              <a:t>9/12/2023</a:t>
            </a:fld>
            <a:endParaRPr lang="en-US" dirty="0">
              <a:solidFill>
                <a:prstClr val="black">
                  <a:tint val="75000"/>
                </a:prstClr>
              </a:solidFill>
            </a:endParaRPr>
          </a:p>
        </p:txBody>
      </p:sp>
      <p:sp>
        <p:nvSpPr>
          <p:cNvPr id="5" name="Slide Number Placeholder 4"/>
          <p:cNvSpPr>
            <a:spLocks noGrp="1"/>
          </p:cNvSpPr>
          <p:nvPr>
            <p:ph type="sldNum" sz="quarter" idx="12"/>
          </p:nvPr>
        </p:nvSpPr>
        <p:spPr>
          <a:xfrm>
            <a:off x="5715000" y="6477000"/>
            <a:ext cx="2971800" cy="244475"/>
          </a:xfrm>
        </p:spPr>
        <p:txBody>
          <a:bodyPr/>
          <a:lstStyle/>
          <a:p>
            <a:r>
              <a:rPr lang="en-US" dirty="0">
                <a:solidFill>
                  <a:prstClr val="black">
                    <a:tint val="75000"/>
                  </a:prstClr>
                </a:solidFill>
              </a:rPr>
              <a:t>©TAMKO Group, LLC. All rights reserved</a:t>
            </a:r>
          </a:p>
          <a:p>
            <a:endParaRPr lang="en-US" dirty="0">
              <a:solidFill>
                <a:prstClr val="black">
                  <a:tint val="75000"/>
                </a:prstClr>
              </a:solidFill>
            </a:endParaRPr>
          </a:p>
        </p:txBody>
      </p:sp>
    </p:spTree>
    <p:extLst>
      <p:ext uri="{BB962C8B-B14F-4D97-AF65-F5344CB8AC3E}">
        <p14:creationId xmlns:p14="http://schemas.microsoft.com/office/powerpoint/2010/main" val="5234738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CEAD8-8501-4F90-BE8C-88BE5A10C1B8}" type="datetimeFigureOut">
              <a:rPr lang="en-US" smtClean="0">
                <a:solidFill>
                  <a:prstClr val="black">
                    <a:tint val="75000"/>
                  </a:prstClr>
                </a:solidFill>
              </a:rPr>
              <a:pPr/>
              <a:t>9/12/2023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983AD7D-BD44-4C52-863E-3873AE6B5E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893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2CEAD8-8501-4F90-BE8C-88BE5A10C1B8}" type="datetimeFigureOut">
              <a:rPr lang="en-US" smtClean="0">
                <a:solidFill>
                  <a:prstClr val="black">
                    <a:tint val="75000"/>
                  </a:prstClr>
                </a:solidFill>
              </a:rPr>
              <a:pPr/>
              <a:t>9/12/2023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983AD7D-BD44-4C52-863E-3873AE6B5E06}"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00685"/>
            <a:ext cx="3008313" cy="113291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209800"/>
            <a:ext cx="3008313" cy="3916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A2CEAD8-8501-4F90-BE8C-88BE5A10C1B8}" type="datetimeFigureOut">
              <a:rPr lang="en-US" smtClean="0">
                <a:solidFill>
                  <a:prstClr val="black">
                    <a:tint val="75000"/>
                  </a:prstClr>
                </a:solidFill>
              </a:rPr>
              <a:pPr/>
              <a:t>9/12/2023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983AD7D-BD44-4C52-863E-3873AE6B5E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71827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2CEAD8-8501-4F90-BE8C-88BE5A10C1B8}" type="datetimeFigureOut">
              <a:rPr lang="en-US" smtClean="0">
                <a:solidFill>
                  <a:prstClr val="black">
                    <a:tint val="75000"/>
                  </a:prstClr>
                </a:solidFill>
              </a:rPr>
              <a:pPr/>
              <a:t>9/12/2023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983AD7D-BD44-4C52-863E-3873AE6B5E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76613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CEAD8-8501-4F90-BE8C-88BE5A10C1B8}" type="datetimeFigureOut">
              <a:rPr lang="en-US" smtClean="0">
                <a:solidFill>
                  <a:prstClr val="black">
                    <a:tint val="75000"/>
                  </a:prstClr>
                </a:solidFill>
              </a:rPr>
              <a:pPr/>
              <a:t>9/12/2023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983AD7D-BD44-4C52-863E-3873AE6B5E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5205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CEAD8-8501-4F90-BE8C-88BE5A10C1B8}" type="datetimeFigureOut">
              <a:rPr lang="en-US" smtClean="0">
                <a:solidFill>
                  <a:prstClr val="black">
                    <a:tint val="75000"/>
                  </a:prstClr>
                </a:solidFill>
              </a:rPr>
              <a:pPr/>
              <a:t>9/12/2023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983AD7D-BD44-4C52-863E-3873AE6B5E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5268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2CEAD8-8501-4F90-BE8C-88BE5A10C1B8}" type="datetimeFigureOut">
              <a:rPr lang="en-US" smtClean="0">
                <a:solidFill>
                  <a:prstClr val="black">
                    <a:tint val="75000"/>
                  </a:prstClr>
                </a:solidFill>
              </a:rPr>
              <a:pPr/>
              <a:t>9/12/2023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983AD7D-BD44-4C52-863E-3873AE6B5E06}"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2CEAD8-8501-4F90-BE8C-88BE5A10C1B8}" type="datetimeFigureOut">
              <a:rPr lang="en-US" smtClean="0">
                <a:solidFill>
                  <a:prstClr val="black">
                    <a:tint val="75000"/>
                  </a:prstClr>
                </a:solidFill>
              </a:rPr>
              <a:pPr/>
              <a:t>9/12/2023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983AD7D-BD44-4C52-863E-3873AE6B5E06}"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2CEAD8-8501-4F90-BE8C-88BE5A10C1B8}" type="datetimeFigureOut">
              <a:rPr lang="en-US" smtClean="0">
                <a:solidFill>
                  <a:prstClr val="black">
                    <a:tint val="75000"/>
                  </a:prstClr>
                </a:solidFill>
              </a:rPr>
              <a:pPr/>
              <a:t>9/12/2023</a:t>
            </a:fld>
            <a:endParaRPr lang="en-US" dirty="0">
              <a:solidFill>
                <a:prstClr val="black">
                  <a:tint val="75000"/>
                </a:prstClr>
              </a:solidFill>
            </a:endParaRPr>
          </a:p>
        </p:txBody>
      </p:sp>
      <p:sp>
        <p:nvSpPr>
          <p:cNvPr id="5" name="Slide Number Placeholder 4"/>
          <p:cNvSpPr>
            <a:spLocks noGrp="1"/>
          </p:cNvSpPr>
          <p:nvPr>
            <p:ph type="sldNum" sz="quarter" idx="12"/>
          </p:nvPr>
        </p:nvSpPr>
        <p:spPr>
          <a:xfrm>
            <a:off x="5715000" y="6477002"/>
            <a:ext cx="2971800" cy="244475"/>
          </a:xfrm>
        </p:spPr>
        <p:txBody>
          <a:bodyPr/>
          <a:lstStyle/>
          <a:p>
            <a:r>
              <a:rPr lang="en-US" dirty="0">
                <a:solidFill>
                  <a:prstClr val="black">
                    <a:tint val="75000"/>
                  </a:prstClr>
                </a:solidFill>
              </a:rPr>
              <a:t>©TAMKO Group, LLC. All rights reserved</a:t>
            </a:r>
          </a:p>
          <a:p>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CEAD8-8501-4F90-BE8C-88BE5A10C1B8}" type="datetimeFigureOut">
              <a:rPr lang="en-US" smtClean="0">
                <a:solidFill>
                  <a:prstClr val="black">
                    <a:tint val="75000"/>
                  </a:prstClr>
                </a:solidFill>
              </a:rPr>
              <a:pPr/>
              <a:t>9/12/2023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983AD7D-BD44-4C52-863E-3873AE6B5E06}"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000687"/>
            <a:ext cx="3008313" cy="113291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209802"/>
            <a:ext cx="3008313" cy="3916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A2CEAD8-8501-4F90-BE8C-88BE5A10C1B8}" type="datetimeFigureOut">
              <a:rPr lang="en-US" smtClean="0">
                <a:solidFill>
                  <a:prstClr val="black">
                    <a:tint val="75000"/>
                  </a:prstClr>
                </a:solidFill>
              </a:rPr>
              <a:pPr/>
              <a:t>9/12/2023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983AD7D-BD44-4C52-863E-3873AE6B5E06}"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2CEAD8-8501-4F90-BE8C-88BE5A10C1B8}" type="datetimeFigureOut">
              <a:rPr lang="en-US" smtClean="0">
                <a:solidFill>
                  <a:prstClr val="black">
                    <a:tint val="75000"/>
                  </a:prstClr>
                </a:solidFill>
              </a:rPr>
              <a:pPr/>
              <a:t>9/12/2023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983AD7D-BD44-4C52-863E-3873AE6B5E06}"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62719"/>
            <a:ext cx="8708262" cy="7921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4800" y="1600202"/>
            <a:ext cx="8708262"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CEAD8-8501-4F90-BE8C-88BE5A10C1B8}" type="datetimeFigureOut">
              <a:rPr lang="en-US" smtClean="0">
                <a:solidFill>
                  <a:prstClr val="black">
                    <a:tint val="75000"/>
                  </a:prstClr>
                </a:solidFill>
              </a:rPr>
              <a:pPr/>
              <a:t>9/12/2023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3AD7D-BD44-4C52-863E-3873AE6B5E06}"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LOGO-ICON.png">
            <a:extLst>
              <a:ext uri="{FF2B5EF4-FFF2-40B4-BE49-F238E27FC236}">
                <a16:creationId xmlns:a16="http://schemas.microsoft.com/office/drawing/2014/main" id="{E6215F71-97B7-4227-86E7-544EAB141300}"/>
              </a:ext>
            </a:extLst>
          </p:cNvPr>
          <p:cNvPicPr>
            <a:picLocks noChangeAspect="1"/>
          </p:cNvPicPr>
          <p:nvPr userDrawn="1"/>
        </p:nvPicPr>
        <p:blipFill>
          <a:blip r:embed="rId13" cstate="print"/>
          <a:stretch>
            <a:fillRect/>
          </a:stretch>
        </p:blipFill>
        <p:spPr>
          <a:xfrm>
            <a:off x="8843875" y="6416676"/>
            <a:ext cx="234593" cy="365125"/>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CEAD8-8501-4F90-BE8C-88BE5A10C1B8}" type="datetimeFigureOut">
              <a:rPr lang="en-US" smtClean="0">
                <a:solidFill>
                  <a:prstClr val="black">
                    <a:tint val="75000"/>
                  </a:prstClr>
                </a:solidFill>
              </a:rPr>
              <a:pPr/>
              <a:t>9/12/2023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3AD7D-BD44-4C52-863E-3873AE6B5E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89432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62719"/>
            <a:ext cx="8708262" cy="7921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4800" y="1600200"/>
            <a:ext cx="8708262"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CEAD8-8501-4F90-BE8C-88BE5A10C1B8}" type="datetimeFigureOut">
              <a:rPr lang="en-US" smtClean="0">
                <a:solidFill>
                  <a:prstClr val="black">
                    <a:tint val="75000"/>
                  </a:prstClr>
                </a:solidFill>
              </a:rPr>
              <a:pPr/>
              <a:t>9/12/2023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3AD7D-BD44-4C52-863E-3873AE6B5E06}"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LOGO-ICON.png">
            <a:extLst>
              <a:ext uri="{FF2B5EF4-FFF2-40B4-BE49-F238E27FC236}">
                <a16:creationId xmlns:a16="http://schemas.microsoft.com/office/drawing/2014/main" id="{E6215F71-97B7-4227-86E7-544EAB141300}"/>
              </a:ext>
            </a:extLst>
          </p:cNvPr>
          <p:cNvPicPr>
            <a:picLocks noChangeAspect="1"/>
          </p:cNvPicPr>
          <p:nvPr userDrawn="1"/>
        </p:nvPicPr>
        <p:blipFill>
          <a:blip r:embed="rId13" cstate="print"/>
          <a:stretch>
            <a:fillRect/>
          </a:stretch>
        </p:blipFill>
        <p:spPr>
          <a:xfrm>
            <a:off x="8686800" y="6172200"/>
            <a:ext cx="391668" cy="609600"/>
          </a:xfrm>
          <a:prstGeom prst="rect">
            <a:avLst/>
          </a:prstGeom>
        </p:spPr>
      </p:pic>
    </p:spTree>
    <p:extLst>
      <p:ext uri="{BB962C8B-B14F-4D97-AF65-F5344CB8AC3E}">
        <p14:creationId xmlns:p14="http://schemas.microsoft.com/office/powerpoint/2010/main" val="316614669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3.sv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sp>
        <p:nvSpPr>
          <p:cNvPr id="52" name="Rectangle 5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sp>
        <p:nvSpPr>
          <p:cNvPr id="54" name="Rectangle 5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4"/>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sp>
        <p:nvSpPr>
          <p:cNvPr id="3" name="Title 2"/>
          <p:cNvSpPr>
            <a:spLocks noGrp="1"/>
          </p:cNvSpPr>
          <p:nvPr>
            <p:ph type="ctrTitle"/>
          </p:nvPr>
        </p:nvSpPr>
        <p:spPr>
          <a:xfrm>
            <a:off x="685800" y="838200"/>
            <a:ext cx="7772400" cy="2743200"/>
          </a:xfrm>
          <a:noFill/>
        </p:spPr>
        <p:txBody>
          <a:bodyPr anchor="ctr">
            <a:normAutofit/>
          </a:bodyPr>
          <a:lstStyle/>
          <a:p>
            <a:pPr>
              <a:lnSpc>
                <a:spcPct val="90000"/>
              </a:lnSpc>
            </a:pPr>
            <a:r>
              <a:rPr lang="en-US" sz="2800" b="1" dirty="0">
                <a:latin typeface="Roboto Bk" pitchFamily="2" charset="0"/>
                <a:ea typeface="Roboto Bk" pitchFamily="2" charset="0"/>
              </a:rPr>
              <a:t>Advanced/Chemical Recycling: </a:t>
            </a:r>
            <a:br>
              <a:rPr lang="en-US" sz="2800" b="1" dirty="0">
                <a:latin typeface="Roboto Bk" pitchFamily="2" charset="0"/>
                <a:ea typeface="Roboto Bk" pitchFamily="2" charset="0"/>
              </a:rPr>
            </a:br>
            <a:r>
              <a:rPr lang="en-US" sz="2800" b="1" dirty="0">
                <a:latin typeface="Roboto Bk" pitchFamily="2" charset="0"/>
                <a:ea typeface="Roboto Bk" pitchFamily="2" charset="0"/>
              </a:rPr>
              <a:t>Comparing Approaches in the U.S. and EU</a:t>
            </a:r>
            <a:br>
              <a:rPr lang="en-US" sz="1800" b="1" dirty="0">
                <a:highlight>
                  <a:srgbClr val="FFFF00"/>
                </a:highlight>
                <a:latin typeface="Roboto Bk" pitchFamily="2" charset="0"/>
                <a:ea typeface="Roboto Bk" pitchFamily="2" charset="0"/>
              </a:rPr>
            </a:br>
            <a:br>
              <a:rPr lang="en-US" sz="3000" dirty="0">
                <a:highlight>
                  <a:srgbClr val="FFFF00"/>
                </a:highlight>
                <a:latin typeface="Roboto" pitchFamily="2" charset="0"/>
                <a:ea typeface="Roboto" pitchFamily="2" charset="0"/>
              </a:rPr>
            </a:br>
            <a:r>
              <a:rPr lang="en-US" sz="2000" b="1" dirty="0">
                <a:latin typeface="Roboto" pitchFamily="2" charset="0"/>
                <a:ea typeface="Roboto" pitchFamily="2" charset="0"/>
              </a:rPr>
              <a:t>September 2023</a:t>
            </a:r>
            <a:endParaRPr lang="en-US" sz="3000" b="1" dirty="0">
              <a:latin typeface="Roboto" pitchFamily="2" charset="0"/>
              <a:ea typeface="Roboto" pitchFamily="2" charset="0"/>
            </a:endParaRPr>
          </a:p>
        </p:txBody>
      </p:sp>
      <p:cxnSp>
        <p:nvCxnSpPr>
          <p:cNvPr id="56" name="Straight Connector 5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6DDC4BE-09C2-433E-A079-53348E68BA74}"/>
              </a:ext>
            </a:extLst>
          </p:cNvPr>
          <p:cNvSpPr txBox="1"/>
          <p:nvPr/>
        </p:nvSpPr>
        <p:spPr>
          <a:xfrm>
            <a:off x="447348" y="5715000"/>
            <a:ext cx="8249304" cy="369332"/>
          </a:xfrm>
          <a:prstGeom prst="rect">
            <a:avLst/>
          </a:prstGeom>
          <a:noFill/>
        </p:spPr>
        <p:txBody>
          <a:bodyPr wrap="square">
            <a:spAutoFit/>
          </a:bodyPr>
          <a:lstStyle/>
          <a:p>
            <a:pPr algn="ctr">
              <a:defRPr/>
            </a:pPr>
            <a:r>
              <a:rPr lang="en-US" b="1" i="1" dirty="0">
                <a:solidFill>
                  <a:prstClr val="black"/>
                </a:solidFill>
                <a:latin typeface="Roboto Bk" pitchFamily="2" charset="0"/>
                <a:ea typeface="Roboto Bk" pitchFamily="2" charset="0"/>
              </a:rPr>
              <a:t>Prepared for Transport Energy Outlook Members</a:t>
            </a:r>
            <a:endParaRPr lang="en-US" dirty="0">
              <a:solidFill>
                <a:prstClr val="black"/>
              </a:solidFill>
              <a:latin typeface="Calibri"/>
            </a:endParaRPr>
          </a:p>
        </p:txBody>
      </p:sp>
      <p:pic>
        <p:nvPicPr>
          <p:cNvPr id="10" name="Picture 9" descr="Logo&#10;&#10;Description automatically generated with medium confidence">
            <a:extLst>
              <a:ext uri="{FF2B5EF4-FFF2-40B4-BE49-F238E27FC236}">
                <a16:creationId xmlns:a16="http://schemas.microsoft.com/office/drawing/2014/main" id="{EBEEFF4E-1F68-460D-9D8E-BDCA2D7254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3938" y="3505200"/>
            <a:ext cx="4724400" cy="10834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AAD34-C673-BAA1-1A9A-F3C3BB1AFF89}"/>
              </a:ext>
            </a:extLst>
          </p:cNvPr>
          <p:cNvSpPr>
            <a:spLocks noGrp="1"/>
          </p:cNvSpPr>
          <p:nvPr>
            <p:ph type="title"/>
          </p:nvPr>
        </p:nvSpPr>
        <p:spPr/>
        <p:txBody>
          <a:bodyPr>
            <a:normAutofit/>
          </a:bodyPr>
          <a:lstStyle/>
          <a:p>
            <a:r>
              <a:rPr lang="en-US" sz="2400" dirty="0"/>
              <a:t>Challenges for Chemical/Advanced Recycling</a:t>
            </a:r>
          </a:p>
        </p:txBody>
      </p:sp>
      <p:graphicFrame>
        <p:nvGraphicFramePr>
          <p:cNvPr id="3" name="Diagram 2">
            <a:extLst>
              <a:ext uri="{FF2B5EF4-FFF2-40B4-BE49-F238E27FC236}">
                <a16:creationId xmlns:a16="http://schemas.microsoft.com/office/drawing/2014/main" id="{FAF84C30-581B-F4E6-6F14-5C74C9CCB0E8}"/>
              </a:ext>
            </a:extLst>
          </p:cNvPr>
          <p:cNvGraphicFramePr/>
          <p:nvPr>
            <p:extLst>
              <p:ext uri="{D42A27DB-BD31-4B8C-83A1-F6EECF244321}">
                <p14:modId xmlns:p14="http://schemas.microsoft.com/office/powerpoint/2010/main" val="1276224090"/>
              </p:ext>
            </p:extLst>
          </p:nvPr>
        </p:nvGraphicFramePr>
        <p:xfrm>
          <a:off x="457200" y="1066800"/>
          <a:ext cx="8229600" cy="5257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259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CFCDD-601C-7DF2-DAF3-E899D6FA77A5}"/>
              </a:ext>
            </a:extLst>
          </p:cNvPr>
          <p:cNvSpPr>
            <a:spLocks noGrp="1"/>
          </p:cNvSpPr>
          <p:nvPr>
            <p:ph type="title"/>
          </p:nvPr>
        </p:nvSpPr>
        <p:spPr/>
        <p:txBody>
          <a:bodyPr>
            <a:normAutofit/>
          </a:bodyPr>
          <a:lstStyle/>
          <a:p>
            <a:r>
              <a:rPr lang="en-US" sz="2400" dirty="0"/>
              <a:t>Pyrolysis Technology Providers</a:t>
            </a:r>
          </a:p>
        </p:txBody>
      </p:sp>
      <p:pic>
        <p:nvPicPr>
          <p:cNvPr id="3" name="Picture 2" descr="A picture containing text, screenshot, number, font&#10;&#10;Description automatically generated">
            <a:extLst>
              <a:ext uri="{FF2B5EF4-FFF2-40B4-BE49-F238E27FC236}">
                <a16:creationId xmlns:a16="http://schemas.microsoft.com/office/drawing/2014/main" id="{B0B67DD1-3B3E-1222-F54B-5FF4FE6CFF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97" t="20589" r="1753" b="2380"/>
          <a:stretch/>
        </p:blipFill>
        <p:spPr bwMode="auto">
          <a:xfrm>
            <a:off x="306249" y="1518602"/>
            <a:ext cx="8531501" cy="3820795"/>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A9B07ECF-9B5C-9428-52F4-046B908A3146}"/>
              </a:ext>
            </a:extLst>
          </p:cNvPr>
          <p:cNvSpPr txBox="1"/>
          <p:nvPr/>
        </p:nvSpPr>
        <p:spPr>
          <a:xfrm>
            <a:off x="419099" y="1082853"/>
            <a:ext cx="8305800" cy="307777"/>
          </a:xfrm>
          <a:prstGeom prst="rect">
            <a:avLst/>
          </a:prstGeom>
          <a:noFill/>
        </p:spPr>
        <p:txBody>
          <a:bodyPr wrap="square">
            <a:spAutoFit/>
          </a:bodyPr>
          <a:lstStyle/>
          <a:p>
            <a:pPr algn="ctr"/>
            <a:r>
              <a:rPr lang="en-US" sz="1400" b="1" dirty="0">
                <a:effectLst/>
                <a:latin typeface="Roboto Black" panose="02000000000000000000" pitchFamily="2" charset="0"/>
                <a:ea typeface="Times New Roman" panose="02020603050405020304" pitchFamily="18" charset="0"/>
                <a:cs typeface="Times New Roman" panose="02020603050405020304" pitchFamily="18" charset="0"/>
              </a:rPr>
              <a:t>Advanced Recycling Production Processes and Capacity, 2022</a:t>
            </a:r>
            <a:endParaRPr lang="en-US" sz="1400" dirty="0"/>
          </a:p>
        </p:txBody>
      </p:sp>
      <p:sp>
        <p:nvSpPr>
          <p:cNvPr id="6" name="TextBox 5">
            <a:extLst>
              <a:ext uri="{FF2B5EF4-FFF2-40B4-BE49-F238E27FC236}">
                <a16:creationId xmlns:a16="http://schemas.microsoft.com/office/drawing/2014/main" id="{ED38BE75-85F9-69B7-3917-573910810C93}"/>
              </a:ext>
            </a:extLst>
          </p:cNvPr>
          <p:cNvSpPr txBox="1"/>
          <p:nvPr/>
        </p:nvSpPr>
        <p:spPr>
          <a:xfrm>
            <a:off x="685800" y="5775147"/>
            <a:ext cx="7683514" cy="369332"/>
          </a:xfrm>
          <a:prstGeom prst="rect">
            <a:avLst/>
          </a:prstGeom>
          <a:solidFill>
            <a:schemeClr val="accent3">
              <a:lumMod val="40000"/>
              <a:lumOff val="60000"/>
            </a:schemeClr>
          </a:solidFill>
        </p:spPr>
        <p:txBody>
          <a:bodyPr wrap="none" rtlCol="0">
            <a:spAutoFit/>
          </a:bodyPr>
          <a:lstStyle/>
          <a:p>
            <a:r>
              <a:rPr lang="en-US" sz="1800" dirty="0">
                <a:effectLst/>
                <a:latin typeface="Roboto" panose="02000000000000000000" pitchFamily="2" charset="0"/>
                <a:ea typeface="Times New Roman" panose="02020603050405020304" pitchFamily="18" charset="0"/>
                <a:cs typeface="Times New Roman" panose="02020603050405020304" pitchFamily="18" charset="0"/>
              </a:rPr>
              <a:t>More than 60 pyrolysis technology providers have been identified globally.</a:t>
            </a:r>
            <a:endParaRPr lang="en-US" dirty="0"/>
          </a:p>
        </p:txBody>
      </p:sp>
    </p:spTree>
    <p:extLst>
      <p:ext uri="{BB962C8B-B14F-4D97-AF65-F5344CB8AC3E}">
        <p14:creationId xmlns:p14="http://schemas.microsoft.com/office/powerpoint/2010/main" val="1937534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ED55A-AFC4-218D-1AEE-50AF1B659D7D}"/>
              </a:ext>
            </a:extLst>
          </p:cNvPr>
          <p:cNvSpPr>
            <a:spLocks noGrp="1"/>
          </p:cNvSpPr>
          <p:nvPr>
            <p:ph type="title"/>
          </p:nvPr>
        </p:nvSpPr>
        <p:spPr/>
        <p:txBody>
          <a:bodyPr>
            <a:normAutofit/>
          </a:bodyPr>
          <a:lstStyle/>
          <a:p>
            <a:r>
              <a:rPr lang="en-US" sz="2400" dirty="0"/>
              <a:t>Market Information</a:t>
            </a:r>
          </a:p>
        </p:txBody>
      </p:sp>
      <p:graphicFrame>
        <p:nvGraphicFramePr>
          <p:cNvPr id="4" name="Content Placeholder 3">
            <a:extLst>
              <a:ext uri="{FF2B5EF4-FFF2-40B4-BE49-F238E27FC236}">
                <a16:creationId xmlns:a16="http://schemas.microsoft.com/office/drawing/2014/main" id="{F433FEA7-F677-5282-9323-CD4CC10B2424}"/>
              </a:ext>
            </a:extLst>
          </p:cNvPr>
          <p:cNvGraphicFramePr>
            <a:graphicFrameLocks noGrp="1"/>
          </p:cNvGraphicFramePr>
          <p:nvPr>
            <p:ph idx="1"/>
            <p:extLst>
              <p:ext uri="{D42A27DB-BD31-4B8C-83A1-F6EECF244321}">
                <p14:modId xmlns:p14="http://schemas.microsoft.com/office/powerpoint/2010/main" val="1339071142"/>
              </p:ext>
            </p:extLst>
          </p:nvPr>
        </p:nvGraphicFramePr>
        <p:xfrm>
          <a:off x="457200" y="1020818"/>
          <a:ext cx="7859331" cy="5379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3933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B42476-73FD-BE66-B886-C62D2894B36B}"/>
              </a:ext>
            </a:extLst>
          </p:cNvPr>
          <p:cNvSpPr/>
          <p:nvPr/>
        </p:nvSpPr>
        <p:spPr>
          <a:xfrm>
            <a:off x="0" y="0"/>
            <a:ext cx="9144000"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 name="Title 2"/>
          <p:cNvSpPr>
            <a:spLocks noGrp="1"/>
          </p:cNvSpPr>
          <p:nvPr>
            <p:ph type="ctrTitle"/>
          </p:nvPr>
        </p:nvSpPr>
        <p:spPr>
          <a:xfrm>
            <a:off x="609600" y="1293338"/>
            <a:ext cx="7924800" cy="3274592"/>
          </a:xfrm>
        </p:spPr>
        <p:txBody>
          <a:bodyPr anchor="ctr">
            <a:normAutofit/>
          </a:bodyPr>
          <a:lstStyle/>
          <a:p>
            <a:r>
              <a:rPr lang="en-US" sz="3600" dirty="0">
                <a:solidFill>
                  <a:schemeClr val="bg1"/>
                </a:solidFill>
                <a:latin typeface="Roboto Bk" pitchFamily="2" charset="0"/>
                <a:ea typeface="Roboto" pitchFamily="2" charset="0"/>
              </a:rPr>
              <a:t>U.S. Approach: Big Controversy</a:t>
            </a:r>
            <a:endParaRPr lang="en-US" sz="3600" dirty="0">
              <a:solidFill>
                <a:schemeClr val="bg1"/>
              </a:solidFill>
              <a:latin typeface="Roboto" pitchFamily="2" charset="0"/>
              <a:ea typeface="Roboto" pitchFamily="2" charset="0"/>
            </a:endParaRPr>
          </a:p>
        </p:txBody>
      </p:sp>
    </p:spTree>
    <p:extLst>
      <p:ext uri="{BB962C8B-B14F-4D97-AF65-F5344CB8AC3E}">
        <p14:creationId xmlns:p14="http://schemas.microsoft.com/office/powerpoint/2010/main" val="1036838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13208FA-434F-ABE1-5322-F71093C29F02}"/>
              </a:ext>
            </a:extLst>
          </p:cNvPr>
          <p:cNvGraphicFramePr>
            <a:graphicFrameLocks noGrp="1"/>
          </p:cNvGraphicFramePr>
          <p:nvPr>
            <p:ph idx="1"/>
            <p:extLst>
              <p:ext uri="{D42A27DB-BD31-4B8C-83A1-F6EECF244321}">
                <p14:modId xmlns:p14="http://schemas.microsoft.com/office/powerpoint/2010/main" val="1942567664"/>
              </p:ext>
            </p:extLst>
          </p:nvPr>
        </p:nvGraphicFramePr>
        <p:xfrm>
          <a:off x="304801" y="1219200"/>
          <a:ext cx="8534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4C92EC28-E7EE-ABE2-6F48-3571432646E5}"/>
              </a:ext>
            </a:extLst>
          </p:cNvPr>
          <p:cNvSpPr>
            <a:spLocks noGrp="1"/>
          </p:cNvSpPr>
          <p:nvPr>
            <p:ph type="title"/>
          </p:nvPr>
        </p:nvSpPr>
        <p:spPr>
          <a:xfrm>
            <a:off x="304800" y="163513"/>
            <a:ext cx="8709025" cy="790575"/>
          </a:xfrm>
          <a:noFill/>
        </p:spPr>
        <p:txBody>
          <a:bodyPr>
            <a:normAutofit fontScale="90000"/>
          </a:bodyPr>
          <a:lstStyle/>
          <a:p>
            <a:r>
              <a:rPr lang="en-US" sz="2700" dirty="0"/>
              <a:t>IRA Provisions Related to Transport Energy</a:t>
            </a:r>
            <a:br>
              <a:rPr lang="en-US" dirty="0"/>
            </a:br>
            <a:r>
              <a:rPr lang="en-US" sz="2200" b="0" i="1" dirty="0">
                <a:latin typeface="+mn-lt"/>
              </a:rPr>
              <a:t>IIJA Provisions Also Included but Mostly Focus on Hydrogen and CCS R&amp;D</a:t>
            </a:r>
          </a:p>
        </p:txBody>
      </p:sp>
    </p:spTree>
    <p:extLst>
      <p:ext uri="{BB962C8B-B14F-4D97-AF65-F5344CB8AC3E}">
        <p14:creationId xmlns:p14="http://schemas.microsoft.com/office/powerpoint/2010/main" val="2108137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95D22-1401-9F2A-BC04-D7B5ABFC8E80}"/>
              </a:ext>
            </a:extLst>
          </p:cNvPr>
          <p:cNvSpPr>
            <a:spLocks noGrp="1"/>
          </p:cNvSpPr>
          <p:nvPr>
            <p:ph type="title"/>
          </p:nvPr>
        </p:nvSpPr>
        <p:spPr/>
        <p:txBody>
          <a:bodyPr>
            <a:normAutofit/>
          </a:bodyPr>
          <a:lstStyle/>
          <a:p>
            <a:r>
              <a:rPr lang="en-US" sz="2400" dirty="0"/>
              <a:t>What about the Clean Fuel Production Tax Credit?</a:t>
            </a:r>
          </a:p>
        </p:txBody>
      </p:sp>
      <p:sp>
        <p:nvSpPr>
          <p:cNvPr id="9" name="Rectangle 4">
            <a:extLst>
              <a:ext uri="{FF2B5EF4-FFF2-40B4-BE49-F238E27FC236}">
                <a16:creationId xmlns:a16="http://schemas.microsoft.com/office/drawing/2014/main" id="{2FA8F2CC-C25F-C929-760D-ABAC0D7896C8}"/>
              </a:ext>
            </a:extLst>
          </p:cNvPr>
          <p:cNvSpPr>
            <a:spLocks noChangeArrowheads="1"/>
          </p:cNvSpPr>
          <p:nvPr/>
        </p:nvSpPr>
        <p:spPr bwMode="auto">
          <a:xfrm>
            <a:off x="2563813"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5" name="Content Placeholder 14">
            <a:extLst>
              <a:ext uri="{FF2B5EF4-FFF2-40B4-BE49-F238E27FC236}">
                <a16:creationId xmlns:a16="http://schemas.microsoft.com/office/drawing/2014/main" id="{96B45BA6-A076-96A6-1B6F-D8D09E1BAC62}"/>
              </a:ext>
            </a:extLst>
          </p:cNvPr>
          <p:cNvGraphicFramePr>
            <a:graphicFrameLocks noGrp="1"/>
          </p:cNvGraphicFramePr>
          <p:nvPr>
            <p:ph idx="1"/>
          </p:nvPr>
        </p:nvGraphicFramePr>
        <p:xfrm>
          <a:off x="313200" y="1447800"/>
          <a:ext cx="8229599" cy="4507585"/>
        </p:xfrm>
        <a:graphic>
          <a:graphicData uri="http://schemas.openxmlformats.org/drawingml/2006/table">
            <a:tbl>
              <a:tblPr firstRow="1" firstCol="1" bandRow="1">
                <a:tableStyleId>{B301B821-A1FF-4177-AEE7-76D212191A09}</a:tableStyleId>
              </a:tblPr>
              <a:tblGrid>
                <a:gridCol w="1382110">
                  <a:extLst>
                    <a:ext uri="{9D8B030D-6E8A-4147-A177-3AD203B41FA5}">
                      <a16:colId xmlns:a16="http://schemas.microsoft.com/office/drawing/2014/main" val="1090622738"/>
                    </a:ext>
                  </a:extLst>
                </a:gridCol>
                <a:gridCol w="6847489">
                  <a:extLst>
                    <a:ext uri="{9D8B030D-6E8A-4147-A177-3AD203B41FA5}">
                      <a16:colId xmlns:a16="http://schemas.microsoft.com/office/drawing/2014/main" val="3073237309"/>
                    </a:ext>
                  </a:extLst>
                </a:gridCol>
              </a:tblGrid>
              <a:tr h="285302">
                <a:tc>
                  <a:txBody>
                    <a:bodyPr/>
                    <a:lstStyle/>
                    <a:p>
                      <a:pPr marL="0" marR="0">
                        <a:lnSpc>
                          <a:spcPct val="115000"/>
                        </a:lnSpc>
                        <a:spcBef>
                          <a:spcPts val="0"/>
                        </a:spcBef>
                        <a:spcAft>
                          <a:spcPts val="0"/>
                        </a:spcAft>
                      </a:pPr>
                      <a:r>
                        <a:rPr lang="en-US" sz="1400" dirty="0">
                          <a:effectLst/>
                        </a:rPr>
                        <a:t>Feature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Summary</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48375913"/>
                  </a:ext>
                </a:extLst>
              </a:tr>
              <a:tr h="285302">
                <a:tc>
                  <a:txBody>
                    <a:bodyPr/>
                    <a:lstStyle/>
                    <a:p>
                      <a:pPr marL="0" marR="0">
                        <a:lnSpc>
                          <a:spcPct val="115000"/>
                        </a:lnSpc>
                        <a:spcBef>
                          <a:spcPts val="0"/>
                        </a:spcBef>
                        <a:spcAft>
                          <a:spcPts val="0"/>
                        </a:spcAft>
                      </a:pPr>
                      <a:r>
                        <a:rPr lang="en-US" sz="1400" dirty="0">
                          <a:effectLst/>
                        </a:rPr>
                        <a:t>Who Receives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Fuel producers that sell transportation fuels for highway vehicles and aircraft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19633973"/>
                  </a:ext>
                </a:extLst>
              </a:tr>
              <a:tr h="285302">
                <a:tc>
                  <a:txBody>
                    <a:bodyPr/>
                    <a:lstStyle/>
                    <a:p>
                      <a:pPr marL="0" marR="0">
                        <a:lnSpc>
                          <a:spcPct val="115000"/>
                        </a:lnSpc>
                        <a:spcBef>
                          <a:spcPts val="0"/>
                        </a:spcBef>
                        <a:spcAft>
                          <a:spcPts val="0"/>
                        </a:spcAft>
                      </a:pPr>
                      <a:r>
                        <a:rPr lang="en-US" sz="1400" dirty="0">
                          <a:effectLst/>
                        </a:rPr>
                        <a:t>Expiration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Dec. 31, 2027</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26174162"/>
                  </a:ext>
                </a:extLst>
              </a:tr>
              <a:tr h="2475911">
                <a:tc>
                  <a:txBody>
                    <a:bodyPr/>
                    <a:lstStyle/>
                    <a:p>
                      <a:pPr marL="0" marR="0">
                        <a:lnSpc>
                          <a:spcPct val="115000"/>
                        </a:lnSpc>
                        <a:spcBef>
                          <a:spcPts val="0"/>
                        </a:spcBef>
                        <a:spcAft>
                          <a:spcPts val="0"/>
                        </a:spcAft>
                      </a:pPr>
                      <a:r>
                        <a:rPr lang="en-US" sz="1400" dirty="0">
                          <a:effectLst/>
                        </a:rPr>
                        <a:t>Must Meet These Requirements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Clr>
                          <a:schemeClr val="accent4"/>
                        </a:buClr>
                        <a:buFont typeface="Wingdings" panose="05000000000000000000" pitchFamily="2" charset="2"/>
                        <a:buChar char="§"/>
                      </a:pPr>
                      <a:r>
                        <a:rPr lang="en-US" sz="1400" dirty="0">
                          <a:effectLst/>
                        </a:rPr>
                        <a:t>Must be suitable for use in a highway vehicle or aircraft</a:t>
                      </a:r>
                    </a:p>
                    <a:p>
                      <a:pPr marL="342900" marR="0" lvl="0" indent="-342900">
                        <a:lnSpc>
                          <a:spcPct val="115000"/>
                        </a:lnSpc>
                        <a:spcBef>
                          <a:spcPts val="0"/>
                        </a:spcBef>
                        <a:spcAft>
                          <a:spcPts val="0"/>
                        </a:spcAft>
                        <a:buClr>
                          <a:schemeClr val="accent4"/>
                        </a:buClr>
                        <a:buFont typeface="Wingdings" panose="05000000000000000000" pitchFamily="2" charset="2"/>
                        <a:buChar char="§"/>
                      </a:pPr>
                      <a:r>
                        <a:rPr lang="en-US" sz="1400" dirty="0">
                          <a:effectLst/>
                        </a:rPr>
                        <a:t>Must have an emissions rate not greater than 50 kilograms CO2e per MMBtu as determined by GREET</a:t>
                      </a:r>
                    </a:p>
                    <a:p>
                      <a:pPr marL="342900" marR="0" lvl="0" indent="-342900">
                        <a:lnSpc>
                          <a:spcPct val="115000"/>
                        </a:lnSpc>
                        <a:spcBef>
                          <a:spcPts val="0"/>
                        </a:spcBef>
                        <a:spcAft>
                          <a:spcPts val="0"/>
                        </a:spcAft>
                        <a:buClr>
                          <a:schemeClr val="accent4"/>
                        </a:buClr>
                        <a:buFont typeface="Wingdings" panose="05000000000000000000" pitchFamily="2" charset="2"/>
                        <a:buChar char="§"/>
                      </a:pPr>
                      <a:r>
                        <a:rPr lang="en-US" sz="1400" dirty="0">
                          <a:effectLst/>
                        </a:rPr>
                        <a:t>Not derived from co-processing with petroleum</a:t>
                      </a:r>
                    </a:p>
                    <a:p>
                      <a:pPr marL="342900" marR="0" lvl="0" indent="-342900">
                        <a:lnSpc>
                          <a:spcPct val="115000"/>
                        </a:lnSpc>
                        <a:spcBef>
                          <a:spcPts val="0"/>
                        </a:spcBef>
                        <a:spcAft>
                          <a:spcPts val="0"/>
                        </a:spcAft>
                        <a:buClr>
                          <a:schemeClr val="accent4"/>
                        </a:buClr>
                        <a:buFont typeface="Wingdings" panose="05000000000000000000" pitchFamily="2" charset="2"/>
                        <a:buChar char="§"/>
                      </a:pPr>
                      <a:r>
                        <a:rPr lang="en-US" sz="1400" dirty="0">
                          <a:effectLst/>
                        </a:rPr>
                        <a:t>Must be registered with the IRS</a:t>
                      </a:r>
                    </a:p>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u="sng" dirty="0">
                          <a:effectLst/>
                        </a:rPr>
                        <a:t>In addition, for SAF:</a:t>
                      </a:r>
                      <a:endParaRPr lang="en-US" sz="1400" dirty="0">
                        <a:effectLst/>
                      </a:endParaRPr>
                    </a:p>
                    <a:p>
                      <a:pPr marL="342900" marR="0" lvl="0" indent="-342900">
                        <a:lnSpc>
                          <a:spcPct val="115000"/>
                        </a:lnSpc>
                        <a:spcBef>
                          <a:spcPts val="0"/>
                        </a:spcBef>
                        <a:spcAft>
                          <a:spcPts val="0"/>
                        </a:spcAft>
                        <a:buClr>
                          <a:schemeClr val="accent4"/>
                        </a:buClr>
                        <a:buFont typeface="Wingdings" panose="05000000000000000000" pitchFamily="2" charset="2"/>
                        <a:buChar char="§"/>
                      </a:pPr>
                      <a:r>
                        <a:rPr lang="en-US" sz="1400" dirty="0">
                          <a:effectLst/>
                        </a:rPr>
                        <a:t>Liquid fuel, the portion of which is not kerosene</a:t>
                      </a:r>
                    </a:p>
                    <a:p>
                      <a:pPr marL="342900" marR="0" lvl="0" indent="-342900">
                        <a:lnSpc>
                          <a:spcPct val="115000"/>
                        </a:lnSpc>
                        <a:spcBef>
                          <a:spcPts val="0"/>
                        </a:spcBef>
                        <a:spcAft>
                          <a:spcPts val="0"/>
                        </a:spcAft>
                        <a:buClr>
                          <a:schemeClr val="accent4"/>
                        </a:buClr>
                        <a:buFont typeface="Wingdings" panose="05000000000000000000" pitchFamily="2" charset="2"/>
                        <a:buChar char="§"/>
                      </a:pPr>
                      <a:r>
                        <a:rPr lang="en-US" sz="1400" dirty="0">
                          <a:effectLst/>
                        </a:rPr>
                        <a:t>Sold for use in an aircraft</a:t>
                      </a:r>
                    </a:p>
                    <a:p>
                      <a:pPr marL="342900" marR="0" lvl="0" indent="-342900">
                        <a:lnSpc>
                          <a:spcPct val="115000"/>
                        </a:lnSpc>
                        <a:spcBef>
                          <a:spcPts val="0"/>
                        </a:spcBef>
                        <a:spcAft>
                          <a:spcPts val="0"/>
                        </a:spcAft>
                        <a:buClr>
                          <a:schemeClr val="accent4"/>
                        </a:buClr>
                        <a:buFont typeface="Wingdings" panose="05000000000000000000" pitchFamily="2" charset="2"/>
                        <a:buChar char="§"/>
                      </a:pPr>
                      <a:r>
                        <a:rPr lang="en-US" sz="1400" dirty="0">
                          <a:effectLst/>
                        </a:rPr>
                        <a:t>Meets requirements of ASTM D7566 or ASTM D1655 Annex A1</a:t>
                      </a:r>
                      <a:endParaRPr lang="en-US" sz="1400" dirty="0">
                        <a:effectLst/>
                        <a:latin typeface="Roboto" panose="02000000000000000000" pitchFamily="2"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597018561"/>
                  </a:ext>
                </a:extLst>
              </a:tr>
              <a:tr h="589095">
                <a:tc>
                  <a:txBody>
                    <a:bodyPr/>
                    <a:lstStyle/>
                    <a:p>
                      <a:pPr marL="0" marR="0">
                        <a:lnSpc>
                          <a:spcPct val="115000"/>
                        </a:lnSpc>
                        <a:spcBef>
                          <a:spcPts val="0"/>
                        </a:spcBef>
                        <a:spcAft>
                          <a:spcPts val="0"/>
                        </a:spcAft>
                      </a:pPr>
                      <a:r>
                        <a:rPr lang="en-US" sz="1400" dirty="0">
                          <a:effectLst/>
                        </a:rPr>
                        <a:t>Applicable Amount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Clr>
                          <a:schemeClr val="accent4"/>
                        </a:buClr>
                        <a:buFont typeface="Wingdings" panose="05000000000000000000" pitchFamily="2" charset="2"/>
                        <a:buChar char="§"/>
                      </a:pPr>
                      <a:r>
                        <a:rPr lang="en-US" sz="1400" dirty="0">
                          <a:effectLst/>
                        </a:rPr>
                        <a:t>Highway: US$0.20/gallon</a:t>
                      </a:r>
                    </a:p>
                    <a:p>
                      <a:pPr marL="342900" marR="0" lvl="0" indent="-342900">
                        <a:lnSpc>
                          <a:spcPct val="115000"/>
                        </a:lnSpc>
                        <a:spcBef>
                          <a:spcPts val="0"/>
                        </a:spcBef>
                        <a:spcAft>
                          <a:spcPts val="0"/>
                        </a:spcAft>
                        <a:buClr>
                          <a:schemeClr val="accent4"/>
                        </a:buClr>
                        <a:buFont typeface="Wingdings" panose="05000000000000000000" pitchFamily="2" charset="2"/>
                        <a:buChar char="§"/>
                      </a:pPr>
                      <a:r>
                        <a:rPr lang="en-US" sz="1400" dirty="0">
                          <a:effectLst/>
                        </a:rPr>
                        <a:t>SAF: US$0.35/gallon </a:t>
                      </a:r>
                      <a:endParaRPr lang="en-US" sz="1400" dirty="0">
                        <a:effectLst/>
                        <a:latin typeface="Roboto" panose="02000000000000000000" pitchFamily="2"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238732734"/>
                  </a:ext>
                </a:extLst>
              </a:tr>
              <a:tr h="586673">
                <a:tc>
                  <a:txBody>
                    <a:bodyPr/>
                    <a:lstStyle/>
                    <a:p>
                      <a:pPr marL="0" marR="0">
                        <a:lnSpc>
                          <a:spcPct val="115000"/>
                        </a:lnSpc>
                        <a:spcBef>
                          <a:spcPts val="0"/>
                        </a:spcBef>
                        <a:spcAft>
                          <a:spcPts val="0"/>
                        </a:spcAft>
                      </a:pPr>
                      <a:r>
                        <a:rPr lang="en-US" sz="1400" dirty="0">
                          <a:effectLst/>
                        </a:rPr>
                        <a:t>Bonus Rate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Clr>
                          <a:schemeClr val="accent4"/>
                        </a:buClr>
                        <a:buFont typeface="Wingdings" panose="05000000000000000000" pitchFamily="2" charset="2"/>
                        <a:buChar char="§"/>
                      </a:pPr>
                      <a:r>
                        <a:rPr lang="en-US" sz="1400" dirty="0">
                          <a:effectLst/>
                        </a:rPr>
                        <a:t>Highway: US$1.00/gallon</a:t>
                      </a:r>
                    </a:p>
                    <a:p>
                      <a:pPr marL="342900" marR="0" lvl="0" indent="-342900">
                        <a:lnSpc>
                          <a:spcPct val="115000"/>
                        </a:lnSpc>
                        <a:spcBef>
                          <a:spcPts val="0"/>
                        </a:spcBef>
                        <a:spcAft>
                          <a:spcPts val="0"/>
                        </a:spcAft>
                        <a:buClr>
                          <a:schemeClr val="accent4"/>
                        </a:buClr>
                        <a:buFont typeface="Wingdings" panose="05000000000000000000" pitchFamily="2" charset="2"/>
                        <a:buChar char="§"/>
                      </a:pPr>
                      <a:r>
                        <a:rPr lang="en-US" sz="1400" dirty="0">
                          <a:effectLst/>
                        </a:rPr>
                        <a:t>SAF: US$1.75/gallon</a:t>
                      </a:r>
                      <a:endParaRPr lang="en-US" sz="1400" dirty="0">
                        <a:effectLst/>
                        <a:latin typeface="Roboto" panose="02000000000000000000" pitchFamily="2"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0661275"/>
                  </a:ext>
                </a:extLst>
              </a:tr>
            </a:tbl>
          </a:graphicData>
        </a:graphic>
      </p:graphicFrame>
      <p:sp>
        <p:nvSpPr>
          <p:cNvPr id="16" name="TextBox 15">
            <a:extLst>
              <a:ext uri="{FF2B5EF4-FFF2-40B4-BE49-F238E27FC236}">
                <a16:creationId xmlns:a16="http://schemas.microsoft.com/office/drawing/2014/main" id="{2FB95A10-6EED-96F8-89D7-01C8D2F26267}"/>
              </a:ext>
            </a:extLst>
          </p:cNvPr>
          <p:cNvSpPr txBox="1"/>
          <p:nvPr/>
        </p:nvSpPr>
        <p:spPr>
          <a:xfrm>
            <a:off x="313200" y="1033046"/>
            <a:ext cx="8229598" cy="338554"/>
          </a:xfrm>
          <a:prstGeom prst="rect">
            <a:avLst/>
          </a:prstGeom>
          <a:noFill/>
        </p:spPr>
        <p:txBody>
          <a:bodyPr wrap="square" rtlCol="0">
            <a:spAutoFit/>
          </a:bodyPr>
          <a:lstStyle/>
          <a:p>
            <a:pPr algn="ctr"/>
            <a:r>
              <a:rPr lang="en-US" sz="1600" b="1" dirty="0"/>
              <a:t>Key Provisions of the CFP for Highway Fuels &amp; SAF (Section 45Z) </a:t>
            </a:r>
          </a:p>
        </p:txBody>
      </p:sp>
    </p:spTree>
    <p:extLst>
      <p:ext uri="{BB962C8B-B14F-4D97-AF65-F5344CB8AC3E}">
        <p14:creationId xmlns:p14="http://schemas.microsoft.com/office/powerpoint/2010/main" val="329828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3263-C346-C406-B91D-48291028A2CC}"/>
              </a:ext>
            </a:extLst>
          </p:cNvPr>
          <p:cNvSpPr>
            <a:spLocks noGrp="1"/>
          </p:cNvSpPr>
          <p:nvPr>
            <p:ph type="title"/>
          </p:nvPr>
        </p:nvSpPr>
        <p:spPr>
          <a:xfrm>
            <a:off x="152400" y="152400"/>
            <a:ext cx="8860662" cy="1066800"/>
          </a:xfrm>
        </p:spPr>
        <p:txBody>
          <a:bodyPr>
            <a:normAutofit fontScale="90000"/>
          </a:bodyPr>
          <a:lstStyle/>
          <a:p>
            <a:r>
              <a:rPr lang="en-US" sz="2700" dirty="0"/>
              <a:t>Key Philosophy Underpinning the Act: Domestic Jobs</a:t>
            </a:r>
            <a:br>
              <a:rPr lang="en-US" sz="2400" dirty="0"/>
            </a:br>
            <a:r>
              <a:rPr lang="en-US" sz="2000" b="0" i="1" dirty="0">
                <a:latin typeface="+mn-lt"/>
              </a:rPr>
              <a:t>There is an impression in the market that everyone will get full tax credits, but the bonuses only apply to new construction.</a:t>
            </a:r>
          </a:p>
        </p:txBody>
      </p:sp>
      <p:graphicFrame>
        <p:nvGraphicFramePr>
          <p:cNvPr id="6" name="Content Placeholder 5">
            <a:extLst>
              <a:ext uri="{FF2B5EF4-FFF2-40B4-BE49-F238E27FC236}">
                <a16:creationId xmlns:a16="http://schemas.microsoft.com/office/drawing/2014/main" id="{AFA8D0CC-17F5-F0EF-CF99-93DFED0A3858}"/>
              </a:ext>
            </a:extLst>
          </p:cNvPr>
          <p:cNvGraphicFramePr>
            <a:graphicFrameLocks noGrp="1"/>
          </p:cNvGraphicFramePr>
          <p:nvPr>
            <p:ph idx="1"/>
          </p:nvPr>
        </p:nvGraphicFramePr>
        <p:xfrm>
          <a:off x="198600" y="1295400"/>
          <a:ext cx="87468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6372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1EA8C-FB08-D0DA-BFE5-9848158DC822}"/>
              </a:ext>
            </a:extLst>
          </p:cNvPr>
          <p:cNvSpPr>
            <a:spLocks noGrp="1"/>
          </p:cNvSpPr>
          <p:nvPr>
            <p:ph type="title"/>
          </p:nvPr>
        </p:nvSpPr>
        <p:spPr>
          <a:xfrm>
            <a:off x="181937" y="162719"/>
            <a:ext cx="8708262" cy="438597"/>
          </a:xfrm>
        </p:spPr>
        <p:txBody>
          <a:bodyPr>
            <a:noAutofit/>
          </a:bodyPr>
          <a:lstStyle/>
          <a:p>
            <a:r>
              <a:rPr lang="en-US" sz="2400" dirty="0"/>
              <a:t>Section 45Q: Carbon Capture and Storage (CCS) Credit</a:t>
            </a:r>
          </a:p>
        </p:txBody>
      </p:sp>
      <p:graphicFrame>
        <p:nvGraphicFramePr>
          <p:cNvPr id="3" name="Table 2">
            <a:extLst>
              <a:ext uri="{FF2B5EF4-FFF2-40B4-BE49-F238E27FC236}">
                <a16:creationId xmlns:a16="http://schemas.microsoft.com/office/drawing/2014/main" id="{533BF989-FCE8-3951-18D9-CEAEF7A5553B}"/>
              </a:ext>
            </a:extLst>
          </p:cNvPr>
          <p:cNvGraphicFramePr>
            <a:graphicFrameLocks noGrp="1"/>
          </p:cNvGraphicFramePr>
          <p:nvPr/>
        </p:nvGraphicFramePr>
        <p:xfrm>
          <a:off x="152399" y="1001058"/>
          <a:ext cx="8708265" cy="2702719"/>
        </p:xfrm>
        <a:graphic>
          <a:graphicData uri="http://schemas.openxmlformats.org/drawingml/2006/table">
            <a:tbl>
              <a:tblPr firstRow="1" firstCol="1" bandRow="1">
                <a:tableStyleId>{1E171933-4619-4E11-9A3F-F7608DF75F80}</a:tableStyleId>
              </a:tblPr>
              <a:tblGrid>
                <a:gridCol w="3886201">
                  <a:extLst>
                    <a:ext uri="{9D8B030D-6E8A-4147-A177-3AD203B41FA5}">
                      <a16:colId xmlns:a16="http://schemas.microsoft.com/office/drawing/2014/main" val="2516366047"/>
                    </a:ext>
                  </a:extLst>
                </a:gridCol>
                <a:gridCol w="2411032">
                  <a:extLst>
                    <a:ext uri="{9D8B030D-6E8A-4147-A177-3AD203B41FA5}">
                      <a16:colId xmlns:a16="http://schemas.microsoft.com/office/drawing/2014/main" val="4123379707"/>
                    </a:ext>
                  </a:extLst>
                </a:gridCol>
                <a:gridCol w="2411032">
                  <a:extLst>
                    <a:ext uri="{9D8B030D-6E8A-4147-A177-3AD203B41FA5}">
                      <a16:colId xmlns:a16="http://schemas.microsoft.com/office/drawing/2014/main" val="2764252534"/>
                    </a:ext>
                  </a:extLst>
                </a:gridCol>
              </a:tblGrid>
              <a:tr h="540544">
                <a:tc>
                  <a:txBody>
                    <a:bodyPr/>
                    <a:lstStyle/>
                    <a:p>
                      <a:pPr marL="0" marR="0">
                        <a:lnSpc>
                          <a:spcPct val="115000"/>
                        </a:lnSpc>
                        <a:spcBef>
                          <a:spcPts val="0"/>
                        </a:spcBef>
                        <a:spcAft>
                          <a:spcPts val="0"/>
                        </a:spcAft>
                      </a:pPr>
                      <a:r>
                        <a:rPr lang="en-US" sz="1400" dirty="0">
                          <a:effectLst/>
                        </a:rPr>
                        <a:t> </a:t>
                      </a:r>
                      <a:endParaRPr lang="en-US" sz="140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Original § 45Q Thresholds (Tons)</a:t>
                      </a:r>
                      <a:endParaRPr lang="en-US" sz="140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New § 45Q Thresholds under the IRA (Tons)</a:t>
                      </a:r>
                      <a:endParaRPr lang="en-US" sz="140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69410364"/>
                  </a:ext>
                </a:extLst>
              </a:tr>
              <a:tr h="260637">
                <a:tc>
                  <a:txBody>
                    <a:bodyPr/>
                    <a:lstStyle/>
                    <a:p>
                      <a:pPr marL="0" marR="0">
                        <a:lnSpc>
                          <a:spcPct val="115000"/>
                        </a:lnSpc>
                        <a:spcBef>
                          <a:spcPts val="0"/>
                        </a:spcBef>
                        <a:spcAft>
                          <a:spcPts val="0"/>
                        </a:spcAft>
                      </a:pPr>
                      <a:r>
                        <a:rPr lang="en-US" sz="1400" b="0" dirty="0">
                          <a:effectLst/>
                        </a:rPr>
                        <a:t>DAC Facilities</a:t>
                      </a:r>
                      <a:endParaRPr lang="en-US" sz="1400" b="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100,000+</a:t>
                      </a:r>
                      <a:endParaRPr lang="en-US" sz="140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1,000+</a:t>
                      </a:r>
                      <a:endParaRPr lang="en-US" sz="140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7159254"/>
                  </a:ext>
                </a:extLst>
              </a:tr>
              <a:tr h="820450">
                <a:tc>
                  <a:txBody>
                    <a:bodyPr/>
                    <a:lstStyle/>
                    <a:p>
                      <a:pPr marL="0" marR="0">
                        <a:lnSpc>
                          <a:spcPct val="115000"/>
                        </a:lnSpc>
                        <a:spcBef>
                          <a:spcPts val="0"/>
                        </a:spcBef>
                        <a:spcAft>
                          <a:spcPts val="0"/>
                        </a:spcAft>
                      </a:pPr>
                      <a:r>
                        <a:rPr lang="en-US" sz="1400" b="0" dirty="0">
                          <a:effectLst/>
                        </a:rPr>
                        <a:t>Carbon utilization projects</a:t>
                      </a:r>
                      <a:endParaRPr lang="en-US" sz="1400" b="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25,000-500,000</a:t>
                      </a:r>
                      <a:endParaRPr lang="en-US" sz="140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Carbon utilization projects subject to individual project thresholds</a:t>
                      </a:r>
                      <a:endParaRPr lang="en-US" sz="140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07264955"/>
                  </a:ext>
                </a:extLst>
              </a:tr>
              <a:tr h="540544">
                <a:tc>
                  <a:txBody>
                    <a:bodyPr/>
                    <a:lstStyle/>
                    <a:p>
                      <a:pPr marL="0" marR="0">
                        <a:lnSpc>
                          <a:spcPct val="115000"/>
                        </a:lnSpc>
                        <a:spcBef>
                          <a:spcPts val="0"/>
                        </a:spcBef>
                        <a:spcAft>
                          <a:spcPts val="0"/>
                        </a:spcAft>
                      </a:pPr>
                      <a:r>
                        <a:rPr lang="en-US" sz="1400" b="0" dirty="0">
                          <a:effectLst/>
                        </a:rPr>
                        <a:t>Industrial facilities </a:t>
                      </a:r>
                    </a:p>
                    <a:p>
                      <a:pPr marL="0" marR="0">
                        <a:lnSpc>
                          <a:spcPct val="115000"/>
                        </a:lnSpc>
                        <a:spcBef>
                          <a:spcPts val="0"/>
                        </a:spcBef>
                        <a:spcAft>
                          <a:spcPts val="0"/>
                        </a:spcAft>
                      </a:pPr>
                      <a:r>
                        <a:rPr lang="en-US" sz="1400" b="0" dirty="0">
                          <a:effectLst/>
                        </a:rPr>
                        <a:t>(e.g., ethanol, steel, cement, chemicals)</a:t>
                      </a:r>
                      <a:endParaRPr lang="en-US" sz="1400" b="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100,000+</a:t>
                      </a:r>
                      <a:endParaRPr lang="en-US" sz="140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12,500+</a:t>
                      </a:r>
                      <a:endParaRPr lang="en-US" sz="140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63466833"/>
                  </a:ext>
                </a:extLst>
              </a:tr>
              <a:tr h="540544">
                <a:tc>
                  <a:txBody>
                    <a:bodyPr/>
                    <a:lstStyle/>
                    <a:p>
                      <a:pPr marL="0" marR="0">
                        <a:lnSpc>
                          <a:spcPct val="115000"/>
                        </a:lnSpc>
                        <a:spcBef>
                          <a:spcPts val="0"/>
                        </a:spcBef>
                        <a:spcAft>
                          <a:spcPts val="0"/>
                        </a:spcAft>
                      </a:pPr>
                      <a:r>
                        <a:rPr lang="en-US" sz="1400" b="0" dirty="0">
                          <a:effectLst/>
                        </a:rPr>
                        <a:t>Electric generating units (e.g., coal, natural gas, biomass-fired power plants)</a:t>
                      </a:r>
                      <a:endParaRPr lang="en-US" sz="1400" b="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500,000+</a:t>
                      </a:r>
                      <a:endParaRPr lang="en-US" sz="140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18,750+</a:t>
                      </a:r>
                      <a:endParaRPr lang="en-US" sz="140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4093298"/>
                  </a:ext>
                </a:extLst>
              </a:tr>
            </a:tbl>
          </a:graphicData>
        </a:graphic>
      </p:graphicFrame>
      <p:sp>
        <p:nvSpPr>
          <p:cNvPr id="4" name="TextBox 3">
            <a:extLst>
              <a:ext uri="{FF2B5EF4-FFF2-40B4-BE49-F238E27FC236}">
                <a16:creationId xmlns:a16="http://schemas.microsoft.com/office/drawing/2014/main" id="{BB31B07C-180C-F601-7BAC-349B9AA92859}"/>
              </a:ext>
            </a:extLst>
          </p:cNvPr>
          <p:cNvSpPr txBox="1"/>
          <p:nvPr/>
        </p:nvSpPr>
        <p:spPr>
          <a:xfrm>
            <a:off x="307183" y="719704"/>
            <a:ext cx="8543245" cy="311376"/>
          </a:xfrm>
          <a:prstGeom prst="rect">
            <a:avLst/>
          </a:prstGeom>
          <a:noFill/>
        </p:spPr>
        <p:txBody>
          <a:bodyPr wrap="square" rtlCol="0">
            <a:spAutoFit/>
          </a:bodyPr>
          <a:lstStyle/>
          <a:p>
            <a:pPr algn="ctr"/>
            <a:r>
              <a:rPr lang="en-US" sz="1400" b="1" dirty="0">
                <a:latin typeface="Roboto Black" panose="02000000000000000000" pitchFamily="2" charset="0"/>
                <a:ea typeface="Roboto Black" panose="02000000000000000000" pitchFamily="2" charset="0"/>
              </a:rPr>
              <a:t>Changes to the CCS Thresholds in the IRA</a:t>
            </a:r>
          </a:p>
        </p:txBody>
      </p:sp>
      <p:graphicFrame>
        <p:nvGraphicFramePr>
          <p:cNvPr id="5" name="Table 4">
            <a:extLst>
              <a:ext uri="{FF2B5EF4-FFF2-40B4-BE49-F238E27FC236}">
                <a16:creationId xmlns:a16="http://schemas.microsoft.com/office/drawing/2014/main" id="{D0524265-05D5-5370-488B-E43AFB3F4FF0}"/>
              </a:ext>
            </a:extLst>
          </p:cNvPr>
          <p:cNvGraphicFramePr>
            <a:graphicFrameLocks noGrp="1"/>
          </p:cNvGraphicFramePr>
          <p:nvPr/>
        </p:nvGraphicFramePr>
        <p:xfrm>
          <a:off x="304800" y="4132010"/>
          <a:ext cx="8305799" cy="2386076"/>
        </p:xfrm>
        <a:graphic>
          <a:graphicData uri="http://schemas.openxmlformats.org/drawingml/2006/table">
            <a:tbl>
              <a:tblPr firstRow="1" firstCol="1" bandRow="1">
                <a:tableStyleId>{B301B821-A1FF-4177-AEE7-76D212191A09}</a:tableStyleId>
              </a:tblPr>
              <a:tblGrid>
                <a:gridCol w="4714103">
                  <a:extLst>
                    <a:ext uri="{9D8B030D-6E8A-4147-A177-3AD203B41FA5}">
                      <a16:colId xmlns:a16="http://schemas.microsoft.com/office/drawing/2014/main" val="2257444703"/>
                    </a:ext>
                  </a:extLst>
                </a:gridCol>
                <a:gridCol w="1197232">
                  <a:extLst>
                    <a:ext uri="{9D8B030D-6E8A-4147-A177-3AD203B41FA5}">
                      <a16:colId xmlns:a16="http://schemas.microsoft.com/office/drawing/2014/main" val="3080780235"/>
                    </a:ext>
                  </a:extLst>
                </a:gridCol>
                <a:gridCol w="1197232">
                  <a:extLst>
                    <a:ext uri="{9D8B030D-6E8A-4147-A177-3AD203B41FA5}">
                      <a16:colId xmlns:a16="http://schemas.microsoft.com/office/drawing/2014/main" val="1504904422"/>
                    </a:ext>
                  </a:extLst>
                </a:gridCol>
                <a:gridCol w="1197232">
                  <a:extLst>
                    <a:ext uri="{9D8B030D-6E8A-4147-A177-3AD203B41FA5}">
                      <a16:colId xmlns:a16="http://schemas.microsoft.com/office/drawing/2014/main" val="3556425143"/>
                    </a:ext>
                  </a:extLst>
                </a:gridCol>
              </a:tblGrid>
              <a:tr h="0">
                <a:tc>
                  <a:txBody>
                    <a:bodyPr/>
                    <a:lstStyle/>
                    <a:p>
                      <a:pPr marL="0" marR="0">
                        <a:lnSpc>
                          <a:spcPct val="115000"/>
                        </a:lnSpc>
                        <a:spcBef>
                          <a:spcPts val="0"/>
                        </a:spcBef>
                        <a:spcAft>
                          <a:spcPts val="0"/>
                        </a:spcAft>
                      </a:pPr>
                      <a:r>
                        <a:rPr lang="en-US" sz="1400" dirty="0">
                          <a:effectLst/>
                        </a:rPr>
                        <a:t> </a:t>
                      </a:r>
                      <a:endParaRPr lang="en-US" sz="140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Original Tax Credit</a:t>
                      </a:r>
                      <a:endParaRPr lang="en-US" sz="140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New 45Q Credit in IRA for Industry &amp; Power</a:t>
                      </a:r>
                      <a:endParaRPr lang="en-US" sz="140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New 45Q Credit in IRA for DAC</a:t>
                      </a:r>
                      <a:endParaRPr lang="en-US" sz="140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81225186"/>
                  </a:ext>
                </a:extLst>
              </a:tr>
              <a:tr h="0">
                <a:tc>
                  <a:txBody>
                    <a:bodyPr/>
                    <a:lstStyle/>
                    <a:p>
                      <a:pPr marL="0" marR="0">
                        <a:lnSpc>
                          <a:spcPct val="115000"/>
                        </a:lnSpc>
                        <a:spcBef>
                          <a:spcPts val="0"/>
                        </a:spcBef>
                        <a:spcAft>
                          <a:spcPts val="0"/>
                        </a:spcAft>
                      </a:pPr>
                      <a:r>
                        <a:rPr lang="en-US" sz="1400" b="0" dirty="0">
                          <a:effectLst/>
                        </a:rPr>
                        <a:t>For dedicated secure geologic storage of CO2 in saline or other geologic formations</a:t>
                      </a:r>
                      <a:endParaRPr lang="en-US" sz="1400" b="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$50/ton</a:t>
                      </a:r>
                      <a:endParaRPr lang="en-US" sz="140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$85/ton</a:t>
                      </a:r>
                      <a:endParaRPr lang="en-US" sz="140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$180/ton</a:t>
                      </a:r>
                      <a:endParaRPr lang="en-US" sz="140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41813480"/>
                  </a:ext>
                </a:extLst>
              </a:tr>
              <a:tr h="0">
                <a:tc>
                  <a:txBody>
                    <a:bodyPr/>
                    <a:lstStyle/>
                    <a:p>
                      <a:pPr marL="0" marR="0">
                        <a:lnSpc>
                          <a:spcPct val="115000"/>
                        </a:lnSpc>
                        <a:spcBef>
                          <a:spcPts val="0"/>
                        </a:spcBef>
                        <a:spcAft>
                          <a:spcPts val="0"/>
                        </a:spcAft>
                      </a:pPr>
                      <a:r>
                        <a:rPr lang="en-US" sz="1400" b="0" dirty="0">
                          <a:effectLst/>
                        </a:rPr>
                        <a:t>For carbon utilization projects to convert CO2 into useful products (e.g., fuels, chemicals, other products)</a:t>
                      </a:r>
                      <a:endParaRPr lang="en-US" sz="1400" b="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$35/ton</a:t>
                      </a:r>
                      <a:endParaRPr lang="en-US" sz="140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$60/ton</a:t>
                      </a:r>
                      <a:endParaRPr lang="en-US" sz="140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$130/ton</a:t>
                      </a:r>
                      <a:endParaRPr lang="en-US" sz="140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99319411"/>
                  </a:ext>
                </a:extLst>
              </a:tr>
              <a:tr h="125959">
                <a:tc>
                  <a:txBody>
                    <a:bodyPr/>
                    <a:lstStyle/>
                    <a:p>
                      <a:pPr marL="0" marR="0">
                        <a:lnSpc>
                          <a:spcPct val="115000"/>
                        </a:lnSpc>
                        <a:spcBef>
                          <a:spcPts val="0"/>
                        </a:spcBef>
                        <a:spcAft>
                          <a:spcPts val="0"/>
                        </a:spcAft>
                      </a:pPr>
                      <a:r>
                        <a:rPr lang="en-US" sz="1400" b="0" dirty="0">
                          <a:effectLst/>
                        </a:rPr>
                        <a:t>For secure geologic storage of CO2 in oil and gas fields through EOR</a:t>
                      </a:r>
                      <a:endParaRPr lang="en-US" sz="1400" b="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$35/ton</a:t>
                      </a:r>
                      <a:endParaRPr lang="en-US" sz="140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$60/ton</a:t>
                      </a:r>
                      <a:endParaRPr lang="en-US" sz="140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$130/ton</a:t>
                      </a:r>
                      <a:endParaRPr lang="en-US" sz="140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62052900"/>
                  </a:ext>
                </a:extLst>
              </a:tr>
            </a:tbl>
          </a:graphicData>
        </a:graphic>
      </p:graphicFrame>
      <p:sp>
        <p:nvSpPr>
          <p:cNvPr id="14" name="TextBox 13">
            <a:extLst>
              <a:ext uri="{FF2B5EF4-FFF2-40B4-BE49-F238E27FC236}">
                <a16:creationId xmlns:a16="http://schemas.microsoft.com/office/drawing/2014/main" id="{D8A78561-A7FB-AC41-ED58-DCFA3064160F}"/>
              </a:ext>
            </a:extLst>
          </p:cNvPr>
          <p:cNvSpPr txBox="1"/>
          <p:nvPr/>
        </p:nvSpPr>
        <p:spPr>
          <a:xfrm>
            <a:off x="304800" y="3824233"/>
            <a:ext cx="8458200" cy="307777"/>
          </a:xfrm>
          <a:prstGeom prst="rect">
            <a:avLst/>
          </a:prstGeom>
          <a:noFill/>
        </p:spPr>
        <p:txBody>
          <a:bodyPr wrap="square">
            <a:spAutoFit/>
          </a:bodyPr>
          <a:lstStyle/>
          <a:p>
            <a:pPr algn="ctr"/>
            <a:r>
              <a:rPr lang="en-US" sz="1400" b="1" dirty="0">
                <a:effectLst/>
                <a:latin typeface="Roboto Black" panose="02000000000000000000" pitchFamily="2" charset="0"/>
                <a:ea typeface="Times New Roman" panose="02020603050405020304" pitchFamily="18" charset="0"/>
                <a:cs typeface="Roboto" panose="02000000000000000000" pitchFamily="2" charset="0"/>
              </a:rPr>
              <a:t>CCS/DAC Credits in the IRA</a:t>
            </a:r>
            <a:endParaRPr lang="en-US" sz="1400" dirty="0"/>
          </a:p>
        </p:txBody>
      </p:sp>
    </p:spTree>
    <p:extLst>
      <p:ext uri="{BB962C8B-B14F-4D97-AF65-F5344CB8AC3E}">
        <p14:creationId xmlns:p14="http://schemas.microsoft.com/office/powerpoint/2010/main" val="2514983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366C1-7EFA-E85A-4C34-957484AE78EB}"/>
              </a:ext>
            </a:extLst>
          </p:cNvPr>
          <p:cNvSpPr>
            <a:spLocks noGrp="1"/>
          </p:cNvSpPr>
          <p:nvPr>
            <p:ph type="title"/>
          </p:nvPr>
        </p:nvSpPr>
        <p:spPr>
          <a:xfrm>
            <a:off x="217869" y="152400"/>
            <a:ext cx="8708262" cy="523081"/>
          </a:xfrm>
        </p:spPr>
        <p:txBody>
          <a:bodyPr>
            <a:normAutofit/>
          </a:bodyPr>
          <a:lstStyle/>
          <a:p>
            <a:r>
              <a:rPr lang="en-US" sz="2400" dirty="0"/>
              <a:t>IRA/IIJA (BIL) Is Driving More Development of AR</a:t>
            </a:r>
          </a:p>
        </p:txBody>
      </p:sp>
      <p:graphicFrame>
        <p:nvGraphicFramePr>
          <p:cNvPr id="4" name="Content Placeholder 3">
            <a:extLst>
              <a:ext uri="{FF2B5EF4-FFF2-40B4-BE49-F238E27FC236}">
                <a16:creationId xmlns:a16="http://schemas.microsoft.com/office/drawing/2014/main" id="{63FDD22B-F4A2-38BA-59DC-85C14788060A}"/>
              </a:ext>
            </a:extLst>
          </p:cNvPr>
          <p:cNvGraphicFramePr>
            <a:graphicFrameLocks noGrp="1"/>
          </p:cNvGraphicFramePr>
          <p:nvPr>
            <p:ph idx="1"/>
            <p:extLst>
              <p:ext uri="{D42A27DB-BD31-4B8C-83A1-F6EECF244321}">
                <p14:modId xmlns:p14="http://schemas.microsoft.com/office/powerpoint/2010/main" val="3260196567"/>
              </p:ext>
            </p:extLst>
          </p:nvPr>
        </p:nvGraphicFramePr>
        <p:xfrm>
          <a:off x="228669" y="914400"/>
          <a:ext cx="8708262" cy="5313553"/>
        </p:xfrm>
        <a:graphic>
          <a:graphicData uri="http://schemas.openxmlformats.org/drawingml/2006/table">
            <a:tbl>
              <a:tblPr firstRow="1" firstCol="1" bandRow="1">
                <a:tableStyleId>{9DCAF9ED-07DC-4A11-8D7F-57B35C25682E}</a:tableStyleId>
              </a:tblPr>
              <a:tblGrid>
                <a:gridCol w="1905000">
                  <a:extLst>
                    <a:ext uri="{9D8B030D-6E8A-4147-A177-3AD203B41FA5}">
                      <a16:colId xmlns:a16="http://schemas.microsoft.com/office/drawing/2014/main" val="3337025673"/>
                    </a:ext>
                  </a:extLst>
                </a:gridCol>
                <a:gridCol w="6803262">
                  <a:extLst>
                    <a:ext uri="{9D8B030D-6E8A-4147-A177-3AD203B41FA5}">
                      <a16:colId xmlns:a16="http://schemas.microsoft.com/office/drawing/2014/main" val="895215558"/>
                    </a:ext>
                  </a:extLst>
                </a:gridCol>
              </a:tblGrid>
              <a:tr h="117762">
                <a:tc>
                  <a:txBody>
                    <a:bodyPr/>
                    <a:lstStyle/>
                    <a:p>
                      <a:pPr marL="0" marR="0">
                        <a:lnSpc>
                          <a:spcPct val="115000"/>
                        </a:lnSpc>
                        <a:spcBef>
                          <a:spcPts val="0"/>
                        </a:spcBef>
                        <a:spcAft>
                          <a:spcPts val="0"/>
                        </a:spcAft>
                      </a:pPr>
                      <a:r>
                        <a:rPr lang="en-US" sz="1400" dirty="0">
                          <a:effectLst/>
                        </a:rPr>
                        <a:t>Provision (Legislation)</a:t>
                      </a:r>
                      <a:endParaRPr lang="en-US" sz="140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44660" marR="44660" marT="0" marB="0"/>
                </a:tc>
                <a:tc>
                  <a:txBody>
                    <a:bodyPr/>
                    <a:lstStyle/>
                    <a:p>
                      <a:pPr marL="0" marR="0">
                        <a:lnSpc>
                          <a:spcPct val="115000"/>
                        </a:lnSpc>
                        <a:spcBef>
                          <a:spcPts val="0"/>
                        </a:spcBef>
                        <a:spcAft>
                          <a:spcPts val="0"/>
                        </a:spcAft>
                      </a:pPr>
                      <a:r>
                        <a:rPr lang="en-US" sz="1400" dirty="0">
                          <a:effectLst/>
                        </a:rPr>
                        <a:t>Summary</a:t>
                      </a:r>
                      <a:endParaRPr lang="en-US" sz="140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44660" marR="44660" marT="0" marB="0"/>
                </a:tc>
                <a:extLst>
                  <a:ext uri="{0D108BD9-81ED-4DB2-BD59-A6C34878D82A}">
                    <a16:rowId xmlns:a16="http://schemas.microsoft.com/office/drawing/2014/main" val="2743426712"/>
                  </a:ext>
                </a:extLst>
              </a:tr>
              <a:tr h="750103">
                <a:tc>
                  <a:txBody>
                    <a:bodyPr/>
                    <a:lstStyle/>
                    <a:p>
                      <a:pPr marL="0" marR="0">
                        <a:lnSpc>
                          <a:spcPct val="115000"/>
                        </a:lnSpc>
                        <a:spcBef>
                          <a:spcPts val="0"/>
                        </a:spcBef>
                        <a:spcAft>
                          <a:spcPts val="0"/>
                        </a:spcAft>
                      </a:pPr>
                      <a:r>
                        <a:rPr lang="en-US" sz="1400" dirty="0">
                          <a:effectLst/>
                        </a:rPr>
                        <a:t>Energy Infrastructure Reinvestment Financing (IRA)</a:t>
                      </a:r>
                      <a:endParaRPr lang="en-US" sz="140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44660" marR="44660" marT="0" marB="0"/>
                </a:tc>
                <a:tc>
                  <a:txBody>
                    <a:bodyPr/>
                    <a:lstStyle/>
                    <a:p>
                      <a:pPr marL="0" marR="0">
                        <a:lnSpc>
                          <a:spcPct val="115000"/>
                        </a:lnSpc>
                        <a:spcBef>
                          <a:spcPts val="0"/>
                        </a:spcBef>
                        <a:spcAft>
                          <a:spcPts val="0"/>
                        </a:spcAft>
                      </a:pPr>
                      <a:r>
                        <a:rPr lang="en-US" sz="1400" dirty="0">
                          <a:effectLst/>
                        </a:rPr>
                        <a:t>The IRA appropriates US$5 billion in loan funding to be disbursed by DOE’s Loan Programs Office for projects that would retool, repower, repurpose or replace energy infrastructure that has stopped operating, or enable operating energy infrastructure to avoid, reduce, use or sequester air pollutants or GHG emissions. Funding has been authorized to Sept. 30, 2026, and terms of any loans cannot exceed 30 years.</a:t>
                      </a:r>
                      <a:endParaRPr lang="en-US" sz="140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44660" marR="44660" marT="0" marB="0"/>
                </a:tc>
                <a:extLst>
                  <a:ext uri="{0D108BD9-81ED-4DB2-BD59-A6C34878D82A}">
                    <a16:rowId xmlns:a16="http://schemas.microsoft.com/office/drawing/2014/main" val="2358993711"/>
                  </a:ext>
                </a:extLst>
              </a:tr>
              <a:tr h="1335691">
                <a:tc>
                  <a:txBody>
                    <a:bodyPr/>
                    <a:lstStyle/>
                    <a:p>
                      <a:pPr marL="0" marR="0">
                        <a:lnSpc>
                          <a:spcPct val="115000"/>
                        </a:lnSpc>
                        <a:spcBef>
                          <a:spcPts val="0"/>
                        </a:spcBef>
                        <a:spcAft>
                          <a:spcPts val="0"/>
                        </a:spcAft>
                      </a:pPr>
                      <a:r>
                        <a:rPr lang="en-US" sz="1400" dirty="0">
                          <a:effectLst/>
                        </a:rPr>
                        <a:t>Advanced Energy Manufacturing and Recycling Grant Program (IIJA)</a:t>
                      </a:r>
                      <a:endParaRPr lang="en-US" sz="140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44660" marR="44660" marT="0" marB="0"/>
                </a:tc>
                <a:tc>
                  <a:txBody>
                    <a:bodyPr/>
                    <a:lstStyle/>
                    <a:p>
                      <a:pPr marL="0" marR="0">
                        <a:lnSpc>
                          <a:spcPct val="115000"/>
                        </a:lnSpc>
                        <a:spcBef>
                          <a:spcPts val="0"/>
                        </a:spcBef>
                        <a:spcAft>
                          <a:spcPts val="0"/>
                        </a:spcAft>
                      </a:pPr>
                      <a:r>
                        <a:rPr lang="en-US" sz="1400" dirty="0">
                          <a:effectLst/>
                        </a:rPr>
                        <a:t>The IIJA allocated US$750 million to provide grants to small- and medium-sized manufacturers to enable them to build new or retrofit existing manufacturing and industrial facilities to produce or recycle advanced energy products in communities where coal mines or coal power plants have closed. A request for information was issued by DOE with initial comments due Aug. 2, 2022. The application opened Feb. 13, 2023, and funds will be distributed on a rolling basis until the funding is used up.</a:t>
                      </a:r>
                      <a:endParaRPr lang="en-US" sz="140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44660" marR="44660" marT="0" marB="0"/>
                </a:tc>
                <a:extLst>
                  <a:ext uri="{0D108BD9-81ED-4DB2-BD59-A6C34878D82A}">
                    <a16:rowId xmlns:a16="http://schemas.microsoft.com/office/drawing/2014/main" val="2691128153"/>
                  </a:ext>
                </a:extLst>
              </a:tr>
              <a:tr h="750103">
                <a:tc>
                  <a:txBody>
                    <a:bodyPr/>
                    <a:lstStyle/>
                    <a:p>
                      <a:pPr marL="0" marR="0">
                        <a:lnSpc>
                          <a:spcPct val="115000"/>
                        </a:lnSpc>
                        <a:spcBef>
                          <a:spcPts val="0"/>
                        </a:spcBef>
                        <a:spcAft>
                          <a:spcPts val="0"/>
                        </a:spcAft>
                      </a:pPr>
                      <a:r>
                        <a:rPr lang="en-US" sz="1400" dirty="0">
                          <a:effectLst/>
                        </a:rPr>
                        <a:t>Industrial Decarbonization Program (IIJA)</a:t>
                      </a:r>
                      <a:endParaRPr lang="en-US" sz="140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44660" marR="44660" marT="0" marB="0"/>
                </a:tc>
                <a:tc>
                  <a:txBody>
                    <a:bodyPr/>
                    <a:lstStyle/>
                    <a:p>
                      <a:pPr marL="0" marR="0">
                        <a:lnSpc>
                          <a:spcPct val="115000"/>
                        </a:lnSpc>
                        <a:spcBef>
                          <a:spcPts val="0"/>
                        </a:spcBef>
                        <a:spcAft>
                          <a:spcPts val="0"/>
                        </a:spcAft>
                      </a:pPr>
                      <a:r>
                        <a:rPr lang="en-US" sz="1400" dirty="0">
                          <a:effectLst/>
                        </a:rPr>
                        <a:t>The IIJA allocated US$6.3 billion to establish demonstration projects that test and support technologies to reduce industrial emissions.  Eligible uses include industrial production processes that, among other things, “achieve emissions reduction in chemical production processes, including by incorporating, if appropriate and practicable, principles, practices, and methodologies of sustainable chemistry and engineering.” The application opening date will be sometime in 2023.</a:t>
                      </a:r>
                      <a:endParaRPr lang="en-US" sz="140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44660" marR="44660" marT="0" marB="0"/>
                </a:tc>
                <a:extLst>
                  <a:ext uri="{0D108BD9-81ED-4DB2-BD59-A6C34878D82A}">
                    <a16:rowId xmlns:a16="http://schemas.microsoft.com/office/drawing/2014/main" val="3886635405"/>
                  </a:ext>
                </a:extLst>
              </a:tr>
              <a:tr h="813911">
                <a:tc>
                  <a:txBody>
                    <a:bodyPr/>
                    <a:lstStyle/>
                    <a:p>
                      <a:pPr marL="0" marR="0">
                        <a:lnSpc>
                          <a:spcPct val="115000"/>
                        </a:lnSpc>
                        <a:spcBef>
                          <a:spcPts val="0"/>
                        </a:spcBef>
                        <a:spcAft>
                          <a:spcPts val="0"/>
                        </a:spcAft>
                      </a:pPr>
                      <a:r>
                        <a:rPr lang="en-US" sz="1400" dirty="0">
                          <a:effectLst/>
                        </a:rPr>
                        <a:t>Innovative Technologies Loan Guarantee Program (IIJA and IRA)</a:t>
                      </a:r>
                      <a:endParaRPr lang="en-US" sz="140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44660" marR="44660" marT="0" marB="0"/>
                </a:tc>
                <a:tc>
                  <a:txBody>
                    <a:bodyPr/>
                    <a:lstStyle/>
                    <a:p>
                      <a:pPr marL="0" marR="0">
                        <a:lnSpc>
                          <a:spcPct val="115000"/>
                        </a:lnSpc>
                        <a:spcBef>
                          <a:spcPts val="0"/>
                        </a:spcBef>
                        <a:spcAft>
                          <a:spcPts val="0"/>
                        </a:spcAft>
                      </a:pPr>
                      <a:r>
                        <a:rPr lang="en-US" sz="1400" dirty="0">
                          <a:effectLst/>
                        </a:rPr>
                        <a:t>The IRA provided an additional $40 billion of loan authority for projects eligible for loan guarantees to remain available through Sep. 30, 2026. </a:t>
                      </a:r>
                      <a:endParaRPr lang="en-US" sz="1400" dirty="0">
                        <a:effectLst/>
                        <a:latin typeface="Roboto" panose="02000000000000000000" pitchFamily="2" charset="0"/>
                        <a:ea typeface="Times New Roman" panose="02020603050405020304" pitchFamily="18" charset="0"/>
                        <a:cs typeface="Times New Roman" panose="02020603050405020304" pitchFamily="18" charset="0"/>
                      </a:endParaRPr>
                    </a:p>
                  </a:txBody>
                  <a:tcPr marL="44660" marR="44660" marT="0" marB="0"/>
                </a:tc>
                <a:extLst>
                  <a:ext uri="{0D108BD9-81ED-4DB2-BD59-A6C34878D82A}">
                    <a16:rowId xmlns:a16="http://schemas.microsoft.com/office/drawing/2014/main" val="3030878119"/>
                  </a:ext>
                </a:extLst>
              </a:tr>
            </a:tbl>
          </a:graphicData>
        </a:graphic>
      </p:graphicFrame>
    </p:spTree>
    <p:extLst>
      <p:ext uri="{BB962C8B-B14F-4D97-AF65-F5344CB8AC3E}">
        <p14:creationId xmlns:p14="http://schemas.microsoft.com/office/powerpoint/2010/main" val="2048722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18CAC-0453-6AB4-B8D5-590DCCD391A5}"/>
              </a:ext>
            </a:extLst>
          </p:cNvPr>
          <p:cNvSpPr>
            <a:spLocks noGrp="1"/>
          </p:cNvSpPr>
          <p:nvPr>
            <p:ph type="title"/>
          </p:nvPr>
        </p:nvSpPr>
        <p:spPr>
          <a:xfrm>
            <a:off x="217869" y="152400"/>
            <a:ext cx="8708262" cy="1132682"/>
          </a:xfrm>
        </p:spPr>
        <p:txBody>
          <a:bodyPr>
            <a:normAutofit fontScale="90000"/>
          </a:bodyPr>
          <a:lstStyle/>
          <a:p>
            <a:r>
              <a:rPr lang="en-US" sz="2700" dirty="0"/>
              <a:t>States with Advanced Recycling Laws</a:t>
            </a:r>
            <a:br>
              <a:rPr lang="en-US" sz="2400" dirty="0"/>
            </a:br>
            <a:r>
              <a:rPr lang="en-US" sz="1800" b="0" i="1" dirty="0">
                <a:effectLst/>
                <a:latin typeface="Roboto" panose="02000000000000000000" pitchFamily="2" charset="0"/>
                <a:ea typeface="Times New Roman" panose="02020603050405020304" pitchFamily="18" charset="0"/>
                <a:cs typeface="Roboto" panose="02000000000000000000" pitchFamily="2" charset="0"/>
              </a:rPr>
              <a:t>More than 20 U.S. states have enacted legislation in the last five years exempting advanced recycling facilities from often complex and onerous environmental requirements, especially those concerning air pollution and solid waste, that apply to traditional waste/recycling facilities. </a:t>
            </a:r>
            <a:endParaRPr lang="en-US" sz="2400" dirty="0"/>
          </a:p>
        </p:txBody>
      </p:sp>
      <p:pic>
        <p:nvPicPr>
          <p:cNvPr id="4" name="Content Placeholder 3" descr="A map of the united states&#10;&#10;Description automatically generated">
            <a:extLst>
              <a:ext uri="{FF2B5EF4-FFF2-40B4-BE49-F238E27FC236}">
                <a16:creationId xmlns:a16="http://schemas.microsoft.com/office/drawing/2014/main" id="{F01B8A6F-4999-7D9F-5106-39DD1FD9CFE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516" t="15546" r="6560"/>
          <a:stretch/>
        </p:blipFill>
        <p:spPr bwMode="auto">
          <a:xfrm>
            <a:off x="885869" y="1416218"/>
            <a:ext cx="7372261" cy="53109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3084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7253C-CAD7-BD59-00EC-9C66B48BC6E5}"/>
              </a:ext>
            </a:extLst>
          </p:cNvPr>
          <p:cNvSpPr>
            <a:spLocks noGrp="1"/>
          </p:cNvSpPr>
          <p:nvPr>
            <p:ph type="title"/>
          </p:nvPr>
        </p:nvSpPr>
        <p:spPr>
          <a:noFill/>
        </p:spPr>
        <p:txBody>
          <a:bodyPr>
            <a:normAutofit/>
          </a:bodyPr>
          <a:lstStyle/>
          <a:p>
            <a:r>
              <a:rPr lang="en-US" sz="2400" dirty="0"/>
              <a:t>Presentation Overview</a:t>
            </a:r>
          </a:p>
        </p:txBody>
      </p:sp>
      <p:graphicFrame>
        <p:nvGraphicFramePr>
          <p:cNvPr id="6" name="Content Placeholder 5">
            <a:extLst>
              <a:ext uri="{FF2B5EF4-FFF2-40B4-BE49-F238E27FC236}">
                <a16:creationId xmlns:a16="http://schemas.microsoft.com/office/drawing/2014/main" id="{40F62127-5FDF-7DA0-6CB0-6409F0431B7F}"/>
              </a:ext>
            </a:extLst>
          </p:cNvPr>
          <p:cNvGraphicFramePr>
            <a:graphicFrameLocks noGrp="1"/>
          </p:cNvGraphicFramePr>
          <p:nvPr>
            <p:ph idx="1"/>
            <p:extLst>
              <p:ext uri="{D42A27DB-BD31-4B8C-83A1-F6EECF244321}">
                <p14:modId xmlns:p14="http://schemas.microsoft.com/office/powerpoint/2010/main" val="3798493308"/>
              </p:ext>
            </p:extLst>
          </p:nvPr>
        </p:nvGraphicFramePr>
        <p:xfrm>
          <a:off x="304800" y="1295400"/>
          <a:ext cx="870902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2470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itle 3">
            <a:extLst>
              <a:ext uri="{FF2B5EF4-FFF2-40B4-BE49-F238E27FC236}">
                <a16:creationId xmlns:a16="http://schemas.microsoft.com/office/drawing/2014/main" id="{807A47A5-6240-4DAD-8B57-68A72E4A2FD2}"/>
              </a:ext>
            </a:extLst>
          </p:cNvPr>
          <p:cNvSpPr txBox="1">
            <a:spLocks/>
          </p:cNvSpPr>
          <p:nvPr/>
        </p:nvSpPr>
        <p:spPr>
          <a:xfrm>
            <a:off x="99386" y="284058"/>
            <a:ext cx="1835537" cy="3144942"/>
          </a:xfrm>
          <a:prstGeom prst="rect">
            <a:avLst/>
          </a:prstGeom>
          <a:noFill/>
        </p:spPr>
        <p:txBody>
          <a:bodyPr anchor="ctr">
            <a:noAutofit/>
          </a:bodyPr>
          <a:lstStyle/>
          <a:p>
            <a:pPr marL="31254">
              <a:spcBef>
                <a:spcPct val="0"/>
              </a:spcBef>
              <a:defRPr/>
            </a:pPr>
            <a:r>
              <a:rPr lang="en-US" sz="2400" b="1" dirty="0">
                <a:solidFill>
                  <a:srgbClr val="D4D4D6">
                    <a:lumMod val="25000"/>
                  </a:srgbClr>
                </a:solidFill>
                <a:latin typeface="Roboto Bk"/>
              </a:rPr>
              <a:t>State Clean Fuel Standards (CFS)</a:t>
            </a:r>
          </a:p>
          <a:p>
            <a:pPr marL="31254">
              <a:spcBef>
                <a:spcPct val="0"/>
              </a:spcBef>
              <a:defRPr/>
            </a:pPr>
            <a:endParaRPr lang="en-US" b="1" dirty="0">
              <a:solidFill>
                <a:srgbClr val="D4D4D6">
                  <a:lumMod val="25000"/>
                </a:srgbClr>
              </a:solidFill>
              <a:latin typeface="Roboto Bk"/>
            </a:endParaRPr>
          </a:p>
          <a:p>
            <a:pPr marL="31254">
              <a:spcBef>
                <a:spcPct val="0"/>
              </a:spcBef>
              <a:defRPr/>
            </a:pPr>
            <a:r>
              <a:rPr lang="en-US" sz="1500" i="1" dirty="0">
                <a:solidFill>
                  <a:srgbClr val="D4D4D6">
                    <a:lumMod val="25000"/>
                  </a:srgbClr>
                </a:solidFill>
                <a:latin typeface="Roboto Bk"/>
              </a:rPr>
              <a:t>More legislative activity in 2023 for CFS programs, but it has not translated into actual adoption yet</a:t>
            </a:r>
            <a:endParaRPr lang="en-US" i="1" dirty="0">
              <a:solidFill>
                <a:srgbClr val="D4D4D6">
                  <a:lumMod val="25000"/>
                </a:srgbClr>
              </a:solidFill>
              <a:latin typeface="Roboto Bk"/>
            </a:endParaRPr>
          </a:p>
        </p:txBody>
      </p:sp>
      <p:graphicFrame>
        <p:nvGraphicFramePr>
          <p:cNvPr id="75" name="Table 74">
            <a:extLst>
              <a:ext uri="{FF2B5EF4-FFF2-40B4-BE49-F238E27FC236}">
                <a16:creationId xmlns:a16="http://schemas.microsoft.com/office/drawing/2014/main" id="{CCBC9718-F79C-4981-8E9A-8D442120C4A2}"/>
              </a:ext>
            </a:extLst>
          </p:cNvPr>
          <p:cNvGraphicFramePr>
            <a:graphicFrameLocks noGrp="1"/>
          </p:cNvGraphicFramePr>
          <p:nvPr>
            <p:extLst>
              <p:ext uri="{D42A27DB-BD31-4B8C-83A1-F6EECF244321}">
                <p14:modId xmlns:p14="http://schemas.microsoft.com/office/powerpoint/2010/main" val="3309295371"/>
              </p:ext>
            </p:extLst>
          </p:nvPr>
        </p:nvGraphicFramePr>
        <p:xfrm>
          <a:off x="258542" y="3692999"/>
          <a:ext cx="1267936" cy="1402080"/>
        </p:xfrm>
        <a:graphic>
          <a:graphicData uri="http://schemas.openxmlformats.org/drawingml/2006/table">
            <a:tbl>
              <a:tblPr firstRow="1" bandRow="1">
                <a:tableStyleId>{5940675A-B579-460E-94D1-54222C63F5DA}</a:tableStyleId>
              </a:tblPr>
              <a:tblGrid>
                <a:gridCol w="184775">
                  <a:extLst>
                    <a:ext uri="{9D8B030D-6E8A-4147-A177-3AD203B41FA5}">
                      <a16:colId xmlns:a16="http://schemas.microsoft.com/office/drawing/2014/main" val="20000"/>
                    </a:ext>
                  </a:extLst>
                </a:gridCol>
                <a:gridCol w="1083161">
                  <a:extLst>
                    <a:ext uri="{9D8B030D-6E8A-4147-A177-3AD203B41FA5}">
                      <a16:colId xmlns:a16="http://schemas.microsoft.com/office/drawing/2014/main" val="20001"/>
                    </a:ext>
                  </a:extLst>
                </a:gridCol>
              </a:tblGrid>
              <a:tr h="228600">
                <a:tc gridSpan="2">
                  <a:txBody>
                    <a:bodyPr/>
                    <a:lstStyle/>
                    <a:p>
                      <a:pPr algn="ctr"/>
                      <a:r>
                        <a:rPr lang="en-US" sz="1100" b="1" u="sng" dirty="0">
                          <a:solidFill>
                            <a:schemeClr val="tx1">
                              <a:lumMod val="75000"/>
                              <a:lumOff val="25000"/>
                            </a:schemeClr>
                          </a:solidFill>
                          <a:latin typeface="Roboto"/>
                        </a:rPr>
                        <a:t>Key</a:t>
                      </a:r>
                    </a:p>
                  </a:txBody>
                  <a:tcPr marL="68580" marR="68580" marT="34290" marB="3429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extLst>
                  <a:ext uri="{0D108BD9-81ED-4DB2-BD59-A6C34878D82A}">
                    <a16:rowId xmlns:a16="http://schemas.microsoft.com/office/drawing/2014/main" val="10000"/>
                  </a:ext>
                </a:extLst>
              </a:tr>
              <a:tr h="342900">
                <a:tc>
                  <a:txBody>
                    <a:bodyPr/>
                    <a:lstStyle/>
                    <a:p>
                      <a:endParaRPr lang="en-US" sz="1100" dirty="0">
                        <a:solidFill>
                          <a:schemeClr val="tx1">
                            <a:lumMod val="75000"/>
                            <a:lumOff val="25000"/>
                          </a:schemeClr>
                        </a:solidFill>
                        <a:latin typeface="Roboto"/>
                      </a:endParaRPr>
                    </a:p>
                  </a:txBody>
                  <a:tcPr marL="68580" marR="68580" marT="34290" marB="3429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solidFill>
                  </a:tcPr>
                </a:tc>
                <a:tc>
                  <a:txBody>
                    <a:bodyPr/>
                    <a:lstStyle/>
                    <a:p>
                      <a:r>
                        <a:rPr lang="en-US" sz="900" dirty="0">
                          <a:solidFill>
                            <a:schemeClr val="tx1">
                              <a:lumMod val="75000"/>
                              <a:lumOff val="25000"/>
                            </a:schemeClr>
                          </a:solidFill>
                          <a:latin typeface="Roboto"/>
                        </a:rPr>
                        <a:t>LCFS/CFS In Effect</a:t>
                      </a:r>
                    </a:p>
                  </a:txBody>
                  <a:tcPr marL="68580" marR="68580" marT="34290" marB="3429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2900">
                <a:tc>
                  <a:txBody>
                    <a:bodyPr/>
                    <a:lstStyle/>
                    <a:p>
                      <a:endParaRPr lang="en-US" sz="1100" dirty="0">
                        <a:solidFill>
                          <a:schemeClr val="tx1">
                            <a:lumMod val="75000"/>
                            <a:lumOff val="25000"/>
                          </a:schemeClr>
                        </a:solidFill>
                        <a:latin typeface="Roboto"/>
                      </a:endParaRPr>
                    </a:p>
                  </a:txBody>
                  <a:tcPr marL="68580" marR="68580" marT="34290" marB="3429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r>
                        <a:rPr lang="en-US" sz="900" dirty="0">
                          <a:solidFill>
                            <a:schemeClr val="tx1">
                              <a:lumMod val="75000"/>
                              <a:lumOff val="25000"/>
                            </a:schemeClr>
                          </a:solidFill>
                          <a:latin typeface="Roboto"/>
                        </a:rPr>
                        <a:t>CFS Introduced in State Legislature</a:t>
                      </a:r>
                    </a:p>
                  </a:txBody>
                  <a:tcPr marL="68580" marR="68580" marT="34290" marB="3429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80060">
                <a:tc>
                  <a:txBody>
                    <a:bodyPr/>
                    <a:lstStyle/>
                    <a:p>
                      <a:endParaRPr lang="en-US" sz="1100" dirty="0">
                        <a:solidFill>
                          <a:schemeClr val="tx1">
                            <a:lumMod val="75000"/>
                            <a:lumOff val="25000"/>
                          </a:schemeClr>
                        </a:solidFill>
                        <a:latin typeface="Roboto"/>
                      </a:endParaRPr>
                    </a:p>
                  </a:txBody>
                  <a:tcPr marL="68580" marR="68580" marT="34290" marB="3429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r>
                        <a:rPr lang="en-US" sz="900" dirty="0">
                          <a:solidFill>
                            <a:schemeClr val="tx1">
                              <a:lumMod val="75000"/>
                              <a:lumOff val="25000"/>
                            </a:schemeClr>
                          </a:solidFill>
                          <a:latin typeface="Roboto"/>
                        </a:rPr>
                        <a:t>State Discussing CFS, No Legislation Yet</a:t>
                      </a:r>
                    </a:p>
                  </a:txBody>
                  <a:tcPr marL="68580" marR="68580" marT="34290" marB="3429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96586432"/>
                  </a:ext>
                </a:extLst>
              </a:tr>
            </a:tbl>
          </a:graphicData>
        </a:graphic>
      </p:graphicFrame>
      <p:sp>
        <p:nvSpPr>
          <p:cNvPr id="74" name="TextBox 73">
            <a:extLst>
              <a:ext uri="{FF2B5EF4-FFF2-40B4-BE49-F238E27FC236}">
                <a16:creationId xmlns:a16="http://schemas.microsoft.com/office/drawing/2014/main" id="{5D09B1D9-711B-487D-B696-C13CE14AF1A4}"/>
              </a:ext>
            </a:extLst>
          </p:cNvPr>
          <p:cNvSpPr txBox="1"/>
          <p:nvPr/>
        </p:nvSpPr>
        <p:spPr>
          <a:xfrm>
            <a:off x="5243162" y="4980913"/>
            <a:ext cx="3906464" cy="228332"/>
          </a:xfrm>
          <a:prstGeom prst="rect">
            <a:avLst/>
          </a:prstGeom>
          <a:noFill/>
        </p:spPr>
        <p:txBody>
          <a:bodyPr wrap="square">
            <a:spAutoFit/>
          </a:bodyPr>
          <a:lstStyle/>
          <a:p>
            <a:pPr>
              <a:lnSpc>
                <a:spcPct val="115000"/>
              </a:lnSpc>
            </a:pPr>
            <a:r>
              <a:rPr lang="en-US" sz="825" i="1" dirty="0">
                <a:latin typeface="Roboto"/>
                <a:ea typeface="Times New Roman" panose="02020603050405020304" pitchFamily="18" charset="0"/>
                <a:cs typeface="Times New Roman" panose="02020603050405020304" pitchFamily="18" charset="0"/>
              </a:rPr>
              <a:t>Source: Transport Energy Strategies, July 2023 citing Drive Clean, State Sources</a:t>
            </a:r>
            <a:endParaRPr lang="en-US" sz="825" dirty="0">
              <a:latin typeface="Roboto"/>
              <a:ea typeface="Times New Roman" panose="02020603050405020304" pitchFamily="18" charset="0"/>
              <a:cs typeface="Times New Roman" panose="02020603050405020304" pitchFamily="18" charset="0"/>
            </a:endParaRPr>
          </a:p>
        </p:txBody>
      </p:sp>
      <p:grpSp>
        <p:nvGrpSpPr>
          <p:cNvPr id="28" name="Group 27">
            <a:extLst>
              <a:ext uri="{FF2B5EF4-FFF2-40B4-BE49-F238E27FC236}">
                <a16:creationId xmlns:a16="http://schemas.microsoft.com/office/drawing/2014/main" id="{AF536559-4814-433A-9196-0D4B6055171D}"/>
              </a:ext>
            </a:extLst>
          </p:cNvPr>
          <p:cNvGrpSpPr/>
          <p:nvPr/>
        </p:nvGrpSpPr>
        <p:grpSpPr>
          <a:xfrm>
            <a:off x="2018447" y="381000"/>
            <a:ext cx="6944451" cy="4914270"/>
            <a:chOff x="1189055" y="977773"/>
            <a:chExt cx="7878745" cy="5575427"/>
          </a:xfrm>
        </p:grpSpPr>
        <p:sp>
          <p:nvSpPr>
            <p:cNvPr id="4" name="Alabama">
              <a:extLst>
                <a:ext uri="{FF2B5EF4-FFF2-40B4-BE49-F238E27FC236}">
                  <a16:creationId xmlns:a16="http://schemas.microsoft.com/office/drawing/2014/main" id="{CFDB809A-630C-4C92-98CB-DDD5819275CF}"/>
                </a:ext>
              </a:extLst>
            </p:cNvPr>
            <p:cNvSpPr>
              <a:spLocks/>
            </p:cNvSpPr>
            <p:nvPr/>
          </p:nvSpPr>
          <p:spPr bwMode="auto">
            <a:xfrm>
              <a:off x="6407217" y="4054967"/>
              <a:ext cx="576111" cy="936695"/>
            </a:xfrm>
            <a:custGeom>
              <a:avLst/>
              <a:gdLst>
                <a:gd name="T0" fmla="*/ 118 w 385"/>
                <a:gd name="T1" fmla="*/ 594 h 605"/>
                <a:gd name="T2" fmla="*/ 66 w 385"/>
                <a:gd name="T3" fmla="*/ 605 h 605"/>
                <a:gd name="T4" fmla="*/ 96 w 385"/>
                <a:gd name="T5" fmla="*/ 594 h 605"/>
                <a:gd name="T6" fmla="*/ 77 w 385"/>
                <a:gd name="T7" fmla="*/ 580 h 605"/>
                <a:gd name="T8" fmla="*/ 74 w 385"/>
                <a:gd name="T9" fmla="*/ 553 h 605"/>
                <a:gd name="T10" fmla="*/ 63 w 385"/>
                <a:gd name="T11" fmla="*/ 548 h 605"/>
                <a:gd name="T12" fmla="*/ 56 w 385"/>
                <a:gd name="T13" fmla="*/ 563 h 605"/>
                <a:gd name="T14" fmla="*/ 53 w 385"/>
                <a:gd name="T15" fmla="*/ 594 h 605"/>
                <a:gd name="T16" fmla="*/ 35 w 385"/>
                <a:gd name="T17" fmla="*/ 587 h 605"/>
                <a:gd name="T18" fmla="*/ 25 w 385"/>
                <a:gd name="T19" fmla="*/ 592 h 605"/>
                <a:gd name="T20" fmla="*/ 1 w 385"/>
                <a:gd name="T21" fmla="*/ 404 h 605"/>
                <a:gd name="T22" fmla="*/ 11 w 385"/>
                <a:gd name="T23" fmla="*/ 33 h 605"/>
                <a:gd name="T24" fmla="*/ 0 w 385"/>
                <a:gd name="T25" fmla="*/ 21 h 605"/>
                <a:gd name="T26" fmla="*/ 266 w 385"/>
                <a:gd name="T27" fmla="*/ 0 h 605"/>
                <a:gd name="T28" fmla="*/ 338 w 385"/>
                <a:gd name="T29" fmla="*/ 253 h 605"/>
                <a:gd name="T30" fmla="*/ 368 w 385"/>
                <a:gd name="T31" fmla="*/ 306 h 605"/>
                <a:gd name="T32" fmla="*/ 365 w 385"/>
                <a:gd name="T33" fmla="*/ 317 h 605"/>
                <a:gd name="T34" fmla="*/ 378 w 385"/>
                <a:gd name="T35" fmla="*/ 325 h 605"/>
                <a:gd name="T36" fmla="*/ 362 w 385"/>
                <a:gd name="T37" fmla="*/ 342 h 605"/>
                <a:gd name="T38" fmla="*/ 358 w 385"/>
                <a:gd name="T39" fmla="*/ 379 h 605"/>
                <a:gd name="T40" fmla="*/ 372 w 385"/>
                <a:gd name="T41" fmla="*/ 414 h 605"/>
                <a:gd name="T42" fmla="*/ 370 w 385"/>
                <a:gd name="T43" fmla="*/ 458 h 605"/>
                <a:gd name="T44" fmla="*/ 385 w 385"/>
                <a:gd name="T45" fmla="*/ 480 h 605"/>
                <a:gd name="T46" fmla="*/ 104 w 385"/>
                <a:gd name="T47" fmla="*/ 506 h 605"/>
                <a:gd name="T48" fmla="*/ 102 w 385"/>
                <a:gd name="T49" fmla="*/ 523 h 605"/>
                <a:gd name="T50" fmla="*/ 131 w 385"/>
                <a:gd name="T51" fmla="*/ 549 h 605"/>
                <a:gd name="T52" fmla="*/ 118 w 385"/>
                <a:gd name="T53" fmla="*/ 594 h 6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5"/>
                <a:gd name="T82" fmla="*/ 0 h 605"/>
                <a:gd name="T83" fmla="*/ 385 w 385"/>
                <a:gd name="T84" fmla="*/ 605 h 6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5" h="605">
                  <a:moveTo>
                    <a:pt x="118" y="594"/>
                  </a:moveTo>
                  <a:lnTo>
                    <a:pt x="66" y="605"/>
                  </a:lnTo>
                  <a:lnTo>
                    <a:pt x="96" y="594"/>
                  </a:lnTo>
                  <a:lnTo>
                    <a:pt x="77" y="580"/>
                  </a:lnTo>
                  <a:lnTo>
                    <a:pt x="74" y="553"/>
                  </a:lnTo>
                  <a:lnTo>
                    <a:pt x="63" y="548"/>
                  </a:lnTo>
                  <a:lnTo>
                    <a:pt x="56" y="563"/>
                  </a:lnTo>
                  <a:lnTo>
                    <a:pt x="53" y="594"/>
                  </a:lnTo>
                  <a:lnTo>
                    <a:pt x="35" y="587"/>
                  </a:lnTo>
                  <a:lnTo>
                    <a:pt x="25" y="592"/>
                  </a:lnTo>
                  <a:lnTo>
                    <a:pt x="1" y="404"/>
                  </a:lnTo>
                  <a:lnTo>
                    <a:pt x="11" y="33"/>
                  </a:lnTo>
                  <a:lnTo>
                    <a:pt x="0" y="21"/>
                  </a:lnTo>
                  <a:lnTo>
                    <a:pt x="266" y="0"/>
                  </a:lnTo>
                  <a:lnTo>
                    <a:pt x="338" y="253"/>
                  </a:lnTo>
                  <a:lnTo>
                    <a:pt x="368" y="306"/>
                  </a:lnTo>
                  <a:lnTo>
                    <a:pt x="365" y="317"/>
                  </a:lnTo>
                  <a:lnTo>
                    <a:pt x="378" y="325"/>
                  </a:lnTo>
                  <a:lnTo>
                    <a:pt x="362" y="342"/>
                  </a:lnTo>
                  <a:lnTo>
                    <a:pt x="358" y="379"/>
                  </a:lnTo>
                  <a:lnTo>
                    <a:pt x="372" y="414"/>
                  </a:lnTo>
                  <a:lnTo>
                    <a:pt x="370" y="458"/>
                  </a:lnTo>
                  <a:lnTo>
                    <a:pt x="385" y="480"/>
                  </a:lnTo>
                  <a:lnTo>
                    <a:pt x="104" y="506"/>
                  </a:lnTo>
                  <a:lnTo>
                    <a:pt x="102" y="523"/>
                  </a:lnTo>
                  <a:lnTo>
                    <a:pt x="131" y="549"/>
                  </a:lnTo>
                  <a:lnTo>
                    <a:pt x="118" y="594"/>
                  </a:lnTo>
                  <a:close/>
                </a:path>
              </a:pathLst>
            </a:custGeom>
            <a:noFill/>
            <a:ln w="0">
              <a:solidFill>
                <a:schemeClr val="bg1">
                  <a:lumMod val="75000"/>
                </a:schemeClr>
              </a:solidFill>
              <a:prstDash val="solid"/>
              <a:round/>
              <a:headEnd/>
              <a:tailEnd/>
            </a:ln>
          </p:spPr>
          <p:txBody>
            <a:bodyPr/>
            <a:lstStyle/>
            <a:p>
              <a:endParaRPr lang="en-US" sz="1013" dirty="0"/>
            </a:p>
          </p:txBody>
        </p:sp>
        <p:sp>
          <p:nvSpPr>
            <p:cNvPr id="5" name="Arkansas">
              <a:extLst>
                <a:ext uri="{FF2B5EF4-FFF2-40B4-BE49-F238E27FC236}">
                  <a16:creationId xmlns:a16="http://schemas.microsoft.com/office/drawing/2014/main" id="{18FF4E07-C74F-44E5-9938-254D02D078DF}"/>
                </a:ext>
              </a:extLst>
            </p:cNvPr>
            <p:cNvSpPr>
              <a:spLocks/>
            </p:cNvSpPr>
            <p:nvPr/>
          </p:nvSpPr>
          <p:spPr bwMode="auto">
            <a:xfrm>
              <a:off x="5413864" y="3820344"/>
              <a:ext cx="759419" cy="685825"/>
            </a:xfrm>
            <a:custGeom>
              <a:avLst/>
              <a:gdLst>
                <a:gd name="T0" fmla="*/ 65 w 506"/>
                <a:gd name="T1" fmla="*/ 442 h 442"/>
                <a:gd name="T2" fmla="*/ 42 w 506"/>
                <a:gd name="T3" fmla="*/ 377 h 442"/>
                <a:gd name="T4" fmla="*/ 19 w 506"/>
                <a:gd name="T5" fmla="*/ 367 h 442"/>
                <a:gd name="T6" fmla="*/ 0 w 506"/>
                <a:gd name="T7" fmla="*/ 14 h 442"/>
                <a:gd name="T8" fmla="*/ 453 w 506"/>
                <a:gd name="T9" fmla="*/ 11 h 442"/>
                <a:gd name="T10" fmla="*/ 462 w 506"/>
                <a:gd name="T11" fmla="*/ 24 h 442"/>
                <a:gd name="T12" fmla="*/ 497 w 506"/>
                <a:gd name="T13" fmla="*/ 59 h 442"/>
                <a:gd name="T14" fmla="*/ 496 w 506"/>
                <a:gd name="T15" fmla="*/ 70 h 442"/>
                <a:gd name="T16" fmla="*/ 476 w 506"/>
                <a:gd name="T17" fmla="*/ 94 h 442"/>
                <a:gd name="T18" fmla="*/ 477 w 506"/>
                <a:gd name="T19" fmla="*/ 111 h 442"/>
                <a:gd name="T20" fmla="*/ 470 w 506"/>
                <a:gd name="T21" fmla="*/ 115 h 442"/>
                <a:gd name="T22" fmla="*/ 468 w 506"/>
                <a:gd name="T23" fmla="*/ 135 h 442"/>
                <a:gd name="T24" fmla="*/ 456 w 506"/>
                <a:gd name="T25" fmla="*/ 133 h 442"/>
                <a:gd name="T26" fmla="*/ 458 w 506"/>
                <a:gd name="T27" fmla="*/ 151 h 442"/>
                <a:gd name="T28" fmla="*/ 446 w 506"/>
                <a:gd name="T29" fmla="*/ 186 h 442"/>
                <a:gd name="T30" fmla="*/ 446 w 506"/>
                <a:gd name="T31" fmla="*/ 205 h 442"/>
                <a:gd name="T32" fmla="*/ 431 w 506"/>
                <a:gd name="T33" fmla="*/ 199 h 442"/>
                <a:gd name="T34" fmla="*/ 423 w 506"/>
                <a:gd name="T35" fmla="*/ 213 h 442"/>
                <a:gd name="T36" fmla="*/ 431 w 506"/>
                <a:gd name="T37" fmla="*/ 225 h 442"/>
                <a:gd name="T38" fmla="*/ 421 w 506"/>
                <a:gd name="T39" fmla="*/ 225 h 442"/>
                <a:gd name="T40" fmla="*/ 414 w 506"/>
                <a:gd name="T41" fmla="*/ 271 h 442"/>
                <a:gd name="T42" fmla="*/ 395 w 506"/>
                <a:gd name="T43" fmla="*/ 285 h 442"/>
                <a:gd name="T44" fmla="*/ 399 w 506"/>
                <a:gd name="T45" fmla="*/ 291 h 442"/>
                <a:gd name="T46" fmla="*/ 391 w 506"/>
                <a:gd name="T47" fmla="*/ 308 h 442"/>
                <a:gd name="T48" fmla="*/ 383 w 506"/>
                <a:gd name="T49" fmla="*/ 339 h 442"/>
                <a:gd name="T50" fmla="*/ 379 w 506"/>
                <a:gd name="T51" fmla="*/ 352 h 442"/>
                <a:gd name="T52" fmla="*/ 365 w 506"/>
                <a:gd name="T53" fmla="*/ 348 h 442"/>
                <a:gd name="T54" fmla="*/ 369 w 506"/>
                <a:gd name="T55" fmla="*/ 362 h 442"/>
                <a:gd name="T56" fmla="*/ 359 w 506"/>
                <a:gd name="T57" fmla="*/ 382 h 442"/>
                <a:gd name="T58" fmla="*/ 362 w 506"/>
                <a:gd name="T59" fmla="*/ 385 h 442"/>
                <a:gd name="T60" fmla="*/ 377 w 506"/>
                <a:gd name="T61" fmla="*/ 381 h 442"/>
                <a:gd name="T62" fmla="*/ 380 w 506"/>
                <a:gd name="T63" fmla="*/ 402 h 442"/>
                <a:gd name="T64" fmla="*/ 365 w 506"/>
                <a:gd name="T65" fmla="*/ 421 h 442"/>
                <a:gd name="T66" fmla="*/ 369 w 506"/>
                <a:gd name="T67" fmla="*/ 436 h 4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6"/>
                <a:gd name="T103" fmla="*/ 0 h 442"/>
                <a:gd name="T104" fmla="*/ 506 w 506"/>
                <a:gd name="T105" fmla="*/ 442 h 4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6" h="442">
                  <a:moveTo>
                    <a:pt x="369" y="436"/>
                  </a:moveTo>
                  <a:lnTo>
                    <a:pt x="65" y="442"/>
                  </a:lnTo>
                  <a:lnTo>
                    <a:pt x="64" y="377"/>
                  </a:lnTo>
                  <a:lnTo>
                    <a:pt x="42" y="377"/>
                  </a:lnTo>
                  <a:lnTo>
                    <a:pt x="28" y="378"/>
                  </a:lnTo>
                  <a:lnTo>
                    <a:pt x="19" y="367"/>
                  </a:lnTo>
                  <a:lnTo>
                    <a:pt x="21" y="151"/>
                  </a:lnTo>
                  <a:lnTo>
                    <a:pt x="0" y="14"/>
                  </a:lnTo>
                  <a:lnTo>
                    <a:pt x="451" y="0"/>
                  </a:lnTo>
                  <a:lnTo>
                    <a:pt x="453" y="11"/>
                  </a:lnTo>
                  <a:lnTo>
                    <a:pt x="460" y="13"/>
                  </a:lnTo>
                  <a:lnTo>
                    <a:pt x="462" y="24"/>
                  </a:lnTo>
                  <a:lnTo>
                    <a:pt x="431" y="64"/>
                  </a:lnTo>
                  <a:lnTo>
                    <a:pt x="497" y="59"/>
                  </a:lnTo>
                  <a:lnTo>
                    <a:pt x="506" y="72"/>
                  </a:lnTo>
                  <a:lnTo>
                    <a:pt x="496" y="70"/>
                  </a:lnTo>
                  <a:lnTo>
                    <a:pt x="501" y="82"/>
                  </a:lnTo>
                  <a:lnTo>
                    <a:pt x="476" y="94"/>
                  </a:lnTo>
                  <a:lnTo>
                    <a:pt x="488" y="102"/>
                  </a:lnTo>
                  <a:lnTo>
                    <a:pt x="477" y="111"/>
                  </a:lnTo>
                  <a:lnTo>
                    <a:pt x="482" y="121"/>
                  </a:lnTo>
                  <a:lnTo>
                    <a:pt x="470" y="115"/>
                  </a:lnTo>
                  <a:lnTo>
                    <a:pt x="474" y="131"/>
                  </a:lnTo>
                  <a:lnTo>
                    <a:pt x="468" y="135"/>
                  </a:lnTo>
                  <a:lnTo>
                    <a:pt x="464" y="125"/>
                  </a:lnTo>
                  <a:lnTo>
                    <a:pt x="456" y="133"/>
                  </a:lnTo>
                  <a:lnTo>
                    <a:pt x="466" y="137"/>
                  </a:lnTo>
                  <a:lnTo>
                    <a:pt x="458" y="151"/>
                  </a:lnTo>
                  <a:lnTo>
                    <a:pt x="469" y="167"/>
                  </a:lnTo>
                  <a:lnTo>
                    <a:pt x="446" y="186"/>
                  </a:lnTo>
                  <a:lnTo>
                    <a:pt x="453" y="193"/>
                  </a:lnTo>
                  <a:lnTo>
                    <a:pt x="446" y="205"/>
                  </a:lnTo>
                  <a:lnTo>
                    <a:pt x="434" y="207"/>
                  </a:lnTo>
                  <a:lnTo>
                    <a:pt x="431" y="199"/>
                  </a:lnTo>
                  <a:lnTo>
                    <a:pt x="432" y="218"/>
                  </a:lnTo>
                  <a:lnTo>
                    <a:pt x="423" y="213"/>
                  </a:lnTo>
                  <a:lnTo>
                    <a:pt x="420" y="223"/>
                  </a:lnTo>
                  <a:lnTo>
                    <a:pt x="431" y="225"/>
                  </a:lnTo>
                  <a:lnTo>
                    <a:pt x="425" y="233"/>
                  </a:lnTo>
                  <a:lnTo>
                    <a:pt x="421" y="225"/>
                  </a:lnTo>
                  <a:lnTo>
                    <a:pt x="423" y="258"/>
                  </a:lnTo>
                  <a:lnTo>
                    <a:pt x="414" y="271"/>
                  </a:lnTo>
                  <a:lnTo>
                    <a:pt x="403" y="266"/>
                  </a:lnTo>
                  <a:lnTo>
                    <a:pt x="395" y="285"/>
                  </a:lnTo>
                  <a:lnTo>
                    <a:pt x="387" y="282"/>
                  </a:lnTo>
                  <a:lnTo>
                    <a:pt x="399" y="291"/>
                  </a:lnTo>
                  <a:lnTo>
                    <a:pt x="386" y="293"/>
                  </a:lnTo>
                  <a:lnTo>
                    <a:pt x="391" y="308"/>
                  </a:lnTo>
                  <a:lnTo>
                    <a:pt x="372" y="317"/>
                  </a:lnTo>
                  <a:lnTo>
                    <a:pt x="383" y="339"/>
                  </a:lnTo>
                  <a:lnTo>
                    <a:pt x="368" y="346"/>
                  </a:lnTo>
                  <a:lnTo>
                    <a:pt x="379" y="352"/>
                  </a:lnTo>
                  <a:lnTo>
                    <a:pt x="373" y="354"/>
                  </a:lnTo>
                  <a:lnTo>
                    <a:pt x="365" y="348"/>
                  </a:lnTo>
                  <a:lnTo>
                    <a:pt x="360" y="351"/>
                  </a:lnTo>
                  <a:lnTo>
                    <a:pt x="369" y="362"/>
                  </a:lnTo>
                  <a:lnTo>
                    <a:pt x="359" y="367"/>
                  </a:lnTo>
                  <a:lnTo>
                    <a:pt x="359" y="382"/>
                  </a:lnTo>
                  <a:lnTo>
                    <a:pt x="370" y="377"/>
                  </a:lnTo>
                  <a:lnTo>
                    <a:pt x="362" y="385"/>
                  </a:lnTo>
                  <a:lnTo>
                    <a:pt x="369" y="389"/>
                  </a:lnTo>
                  <a:lnTo>
                    <a:pt x="377" y="381"/>
                  </a:lnTo>
                  <a:lnTo>
                    <a:pt x="370" y="399"/>
                  </a:lnTo>
                  <a:lnTo>
                    <a:pt x="380" y="402"/>
                  </a:lnTo>
                  <a:lnTo>
                    <a:pt x="376" y="418"/>
                  </a:lnTo>
                  <a:lnTo>
                    <a:pt x="365" y="421"/>
                  </a:lnTo>
                  <a:lnTo>
                    <a:pt x="369" y="434"/>
                  </a:lnTo>
                  <a:lnTo>
                    <a:pt x="369" y="436"/>
                  </a:lnTo>
                  <a:close/>
                </a:path>
              </a:pathLst>
            </a:custGeom>
            <a:noFill/>
            <a:ln w="0">
              <a:solidFill>
                <a:schemeClr val="bg1">
                  <a:lumMod val="75000"/>
                </a:schemeClr>
              </a:solidFill>
              <a:prstDash val="solid"/>
              <a:round/>
              <a:headEnd/>
              <a:tailEnd/>
            </a:ln>
          </p:spPr>
          <p:txBody>
            <a:bodyPr/>
            <a:lstStyle/>
            <a:p>
              <a:endParaRPr lang="en-US" sz="1013" dirty="0"/>
            </a:p>
          </p:txBody>
        </p:sp>
        <p:sp>
          <p:nvSpPr>
            <p:cNvPr id="6" name="Arizona">
              <a:extLst>
                <a:ext uri="{FF2B5EF4-FFF2-40B4-BE49-F238E27FC236}">
                  <a16:creationId xmlns:a16="http://schemas.microsoft.com/office/drawing/2014/main" id="{C4F4866B-0C26-451F-B594-4C964997B02A}"/>
                </a:ext>
              </a:extLst>
            </p:cNvPr>
            <p:cNvSpPr>
              <a:spLocks/>
            </p:cNvSpPr>
            <p:nvPr/>
          </p:nvSpPr>
          <p:spPr bwMode="auto">
            <a:xfrm>
              <a:off x="2220815" y="3479234"/>
              <a:ext cx="1028271" cy="1292241"/>
            </a:xfrm>
            <a:custGeom>
              <a:avLst/>
              <a:gdLst>
                <a:gd name="T0" fmla="*/ 542 w 638"/>
                <a:gd name="T1" fmla="*/ 718 h 775"/>
                <a:gd name="T2" fmla="*/ 341 w 638"/>
                <a:gd name="T3" fmla="*/ 687 h 775"/>
                <a:gd name="T4" fmla="*/ 0 w 638"/>
                <a:gd name="T5" fmla="*/ 491 h 775"/>
                <a:gd name="T6" fmla="*/ 14 w 638"/>
                <a:gd name="T7" fmla="*/ 468 h 775"/>
                <a:gd name="T8" fmla="*/ 41 w 638"/>
                <a:gd name="T9" fmla="*/ 459 h 775"/>
                <a:gd name="T10" fmla="*/ 45 w 638"/>
                <a:gd name="T11" fmla="*/ 445 h 775"/>
                <a:gd name="T12" fmla="*/ 40 w 638"/>
                <a:gd name="T13" fmla="*/ 437 h 775"/>
                <a:gd name="T14" fmla="*/ 24 w 638"/>
                <a:gd name="T15" fmla="*/ 427 h 775"/>
                <a:gd name="T16" fmla="*/ 27 w 638"/>
                <a:gd name="T17" fmla="*/ 402 h 775"/>
                <a:gd name="T18" fmla="*/ 30 w 638"/>
                <a:gd name="T19" fmla="*/ 391 h 775"/>
                <a:gd name="T20" fmla="*/ 53 w 638"/>
                <a:gd name="T21" fmla="*/ 379 h 775"/>
                <a:gd name="T22" fmla="*/ 62 w 638"/>
                <a:gd name="T23" fmla="*/ 334 h 775"/>
                <a:gd name="T24" fmla="*/ 106 w 638"/>
                <a:gd name="T25" fmla="*/ 306 h 775"/>
                <a:gd name="T26" fmla="*/ 87 w 638"/>
                <a:gd name="T27" fmla="*/ 279 h 775"/>
                <a:gd name="T28" fmla="*/ 77 w 638"/>
                <a:gd name="T29" fmla="*/ 214 h 775"/>
                <a:gd name="T30" fmla="*/ 85 w 638"/>
                <a:gd name="T31" fmla="*/ 201 h 775"/>
                <a:gd name="T32" fmla="*/ 86 w 638"/>
                <a:gd name="T33" fmla="*/ 194 h 775"/>
                <a:gd name="T34" fmla="*/ 89 w 638"/>
                <a:gd name="T35" fmla="*/ 145 h 775"/>
                <a:gd name="T36" fmla="*/ 90 w 638"/>
                <a:gd name="T37" fmla="*/ 107 h 775"/>
                <a:gd name="T38" fmla="*/ 91 w 638"/>
                <a:gd name="T39" fmla="*/ 90 h 775"/>
                <a:gd name="T40" fmla="*/ 128 w 638"/>
                <a:gd name="T41" fmla="*/ 90 h 775"/>
                <a:gd name="T42" fmla="*/ 146 w 638"/>
                <a:gd name="T43" fmla="*/ 108 h 775"/>
                <a:gd name="T44" fmla="*/ 160 w 638"/>
                <a:gd name="T45" fmla="*/ 90 h 775"/>
                <a:gd name="T46" fmla="*/ 178 w 638"/>
                <a:gd name="T47" fmla="*/ 0 h 775"/>
                <a:gd name="T48" fmla="*/ 638 w 638"/>
                <a:gd name="T49" fmla="*/ 75 h 775"/>
                <a:gd name="T50" fmla="*/ 561 w 638"/>
                <a:gd name="T51" fmla="*/ 594 h 775"/>
                <a:gd name="T52" fmla="*/ 599 w 638"/>
                <a:gd name="T53" fmla="*/ 775 h 7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38"/>
                <a:gd name="T82" fmla="*/ 0 h 775"/>
                <a:gd name="T83" fmla="*/ 638 w 638"/>
                <a:gd name="T84" fmla="*/ 775 h 7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38" h="775">
                  <a:moveTo>
                    <a:pt x="542" y="718"/>
                  </a:moveTo>
                  <a:lnTo>
                    <a:pt x="341" y="687"/>
                  </a:lnTo>
                  <a:lnTo>
                    <a:pt x="0" y="491"/>
                  </a:lnTo>
                  <a:lnTo>
                    <a:pt x="14" y="468"/>
                  </a:lnTo>
                  <a:lnTo>
                    <a:pt x="41" y="459"/>
                  </a:lnTo>
                  <a:lnTo>
                    <a:pt x="45" y="445"/>
                  </a:lnTo>
                  <a:lnTo>
                    <a:pt x="40" y="437"/>
                  </a:lnTo>
                  <a:lnTo>
                    <a:pt x="24" y="427"/>
                  </a:lnTo>
                  <a:lnTo>
                    <a:pt x="27" y="402"/>
                  </a:lnTo>
                  <a:lnTo>
                    <a:pt x="30" y="391"/>
                  </a:lnTo>
                  <a:lnTo>
                    <a:pt x="53" y="379"/>
                  </a:lnTo>
                  <a:lnTo>
                    <a:pt x="62" y="334"/>
                  </a:lnTo>
                  <a:lnTo>
                    <a:pt x="106" y="306"/>
                  </a:lnTo>
                  <a:lnTo>
                    <a:pt x="87" y="279"/>
                  </a:lnTo>
                  <a:lnTo>
                    <a:pt x="77" y="214"/>
                  </a:lnTo>
                  <a:lnTo>
                    <a:pt x="85" y="201"/>
                  </a:lnTo>
                  <a:lnTo>
                    <a:pt x="86" y="194"/>
                  </a:lnTo>
                  <a:lnTo>
                    <a:pt x="89" y="145"/>
                  </a:lnTo>
                  <a:lnTo>
                    <a:pt x="90" y="107"/>
                  </a:lnTo>
                  <a:lnTo>
                    <a:pt x="91" y="90"/>
                  </a:lnTo>
                  <a:lnTo>
                    <a:pt x="128" y="90"/>
                  </a:lnTo>
                  <a:lnTo>
                    <a:pt x="146" y="108"/>
                  </a:lnTo>
                  <a:lnTo>
                    <a:pt x="160" y="90"/>
                  </a:lnTo>
                  <a:lnTo>
                    <a:pt x="178" y="0"/>
                  </a:lnTo>
                  <a:lnTo>
                    <a:pt x="638" y="75"/>
                  </a:lnTo>
                  <a:lnTo>
                    <a:pt x="561" y="594"/>
                  </a:lnTo>
                  <a:lnTo>
                    <a:pt x="599" y="775"/>
                  </a:lnTo>
                </a:path>
              </a:pathLst>
            </a:custGeom>
            <a:solidFill>
              <a:schemeClr val="accent4"/>
            </a:solidFill>
            <a:ln w="0">
              <a:solidFill>
                <a:schemeClr val="bg1">
                  <a:lumMod val="75000"/>
                </a:schemeClr>
              </a:solidFill>
              <a:prstDash val="solid"/>
              <a:round/>
              <a:headEnd/>
              <a:tailEnd/>
            </a:ln>
          </p:spPr>
          <p:txBody>
            <a:bodyPr/>
            <a:lstStyle/>
            <a:p>
              <a:endParaRPr lang="en-US" sz="1013" dirty="0"/>
            </a:p>
          </p:txBody>
        </p:sp>
        <p:sp>
          <p:nvSpPr>
            <p:cNvPr id="8" name="California">
              <a:extLst>
                <a:ext uri="{FF2B5EF4-FFF2-40B4-BE49-F238E27FC236}">
                  <a16:creationId xmlns:a16="http://schemas.microsoft.com/office/drawing/2014/main" id="{7AA8DE34-EB7B-4B05-A572-0BE988B357B4}"/>
                </a:ext>
              </a:extLst>
            </p:cNvPr>
            <p:cNvSpPr>
              <a:spLocks/>
            </p:cNvSpPr>
            <p:nvPr/>
          </p:nvSpPr>
          <p:spPr bwMode="auto">
            <a:xfrm>
              <a:off x="1189055" y="2190604"/>
              <a:ext cx="1202848" cy="2068308"/>
            </a:xfrm>
            <a:custGeom>
              <a:avLst/>
              <a:gdLst>
                <a:gd name="T0" fmla="*/ 781 w 801"/>
                <a:gd name="T1" fmla="*/ 1130 h 1333"/>
                <a:gd name="T2" fmla="*/ 754 w 801"/>
                <a:gd name="T3" fmla="*/ 1189 h 1333"/>
                <a:gd name="T4" fmla="*/ 719 w 801"/>
                <a:gd name="T5" fmla="*/ 1250 h 1333"/>
                <a:gd name="T6" fmla="*/ 713 w 801"/>
                <a:gd name="T7" fmla="*/ 1289 h 1333"/>
                <a:gd name="T8" fmla="*/ 735 w 801"/>
                <a:gd name="T9" fmla="*/ 1309 h 1333"/>
                <a:gd name="T10" fmla="*/ 702 w 801"/>
                <a:gd name="T11" fmla="*/ 1333 h 1333"/>
                <a:gd name="T12" fmla="*/ 434 w 801"/>
                <a:gd name="T13" fmla="*/ 1202 h 1333"/>
                <a:gd name="T14" fmla="*/ 351 w 801"/>
                <a:gd name="T15" fmla="*/ 1129 h 1333"/>
                <a:gd name="T16" fmla="*/ 327 w 801"/>
                <a:gd name="T17" fmla="*/ 1086 h 1333"/>
                <a:gd name="T18" fmla="*/ 290 w 801"/>
                <a:gd name="T19" fmla="*/ 1068 h 1333"/>
                <a:gd name="T20" fmla="*/ 167 w 801"/>
                <a:gd name="T21" fmla="*/ 994 h 1333"/>
                <a:gd name="T22" fmla="*/ 172 w 801"/>
                <a:gd name="T23" fmla="*/ 905 h 1333"/>
                <a:gd name="T24" fmla="*/ 151 w 801"/>
                <a:gd name="T25" fmla="*/ 885 h 1333"/>
                <a:gd name="T26" fmla="*/ 126 w 801"/>
                <a:gd name="T27" fmla="*/ 826 h 1333"/>
                <a:gd name="T28" fmla="*/ 88 w 801"/>
                <a:gd name="T29" fmla="*/ 734 h 1333"/>
                <a:gd name="T30" fmla="*/ 111 w 801"/>
                <a:gd name="T31" fmla="*/ 691 h 1333"/>
                <a:gd name="T32" fmla="*/ 89 w 801"/>
                <a:gd name="T33" fmla="*/ 650 h 1333"/>
                <a:gd name="T34" fmla="*/ 82 w 801"/>
                <a:gd name="T35" fmla="*/ 542 h 1333"/>
                <a:gd name="T36" fmla="*/ 88 w 801"/>
                <a:gd name="T37" fmla="*/ 567 h 1333"/>
                <a:gd name="T38" fmla="*/ 111 w 801"/>
                <a:gd name="T39" fmla="*/ 586 h 1333"/>
                <a:gd name="T40" fmla="*/ 115 w 801"/>
                <a:gd name="T41" fmla="*/ 517 h 1333"/>
                <a:gd name="T42" fmla="*/ 96 w 801"/>
                <a:gd name="T43" fmla="*/ 505 h 1333"/>
                <a:gd name="T44" fmla="*/ 93 w 801"/>
                <a:gd name="T45" fmla="*/ 533 h 1333"/>
                <a:gd name="T46" fmla="*/ 56 w 801"/>
                <a:gd name="T47" fmla="*/ 505 h 1333"/>
                <a:gd name="T48" fmla="*/ 54 w 801"/>
                <a:gd name="T49" fmla="*/ 488 h 1333"/>
                <a:gd name="T50" fmla="*/ 48 w 801"/>
                <a:gd name="T51" fmla="*/ 467 h 1333"/>
                <a:gd name="T52" fmla="*/ 33 w 801"/>
                <a:gd name="T53" fmla="*/ 428 h 1333"/>
                <a:gd name="T54" fmla="*/ 32 w 801"/>
                <a:gd name="T55" fmla="*/ 265 h 1333"/>
                <a:gd name="T56" fmla="*/ 3 w 801"/>
                <a:gd name="T57" fmla="*/ 177 h 1333"/>
                <a:gd name="T58" fmla="*/ 50 w 801"/>
                <a:gd name="T59" fmla="*/ 103 h 1333"/>
                <a:gd name="T60" fmla="*/ 76 w 801"/>
                <a:gd name="T61" fmla="*/ 35 h 1333"/>
                <a:gd name="T62" fmla="*/ 80 w 801"/>
                <a:gd name="T63" fmla="*/ 0 h 1333"/>
                <a:gd name="T64" fmla="*/ 362 w 801"/>
                <a:gd name="T65" fmla="*/ 462 h 1333"/>
                <a:gd name="T66" fmla="*/ 770 w 801"/>
                <a:gd name="T67" fmla="*/ 1060 h 13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1"/>
                <a:gd name="T103" fmla="*/ 0 h 1333"/>
                <a:gd name="T104" fmla="*/ 801 w 801"/>
                <a:gd name="T105" fmla="*/ 1333 h 13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1" h="1333">
                  <a:moveTo>
                    <a:pt x="770" y="1060"/>
                  </a:moveTo>
                  <a:lnTo>
                    <a:pt x="781" y="1130"/>
                  </a:lnTo>
                  <a:lnTo>
                    <a:pt x="801" y="1159"/>
                  </a:lnTo>
                  <a:lnTo>
                    <a:pt x="754" y="1189"/>
                  </a:lnTo>
                  <a:lnTo>
                    <a:pt x="744" y="1237"/>
                  </a:lnTo>
                  <a:lnTo>
                    <a:pt x="719" y="1250"/>
                  </a:lnTo>
                  <a:lnTo>
                    <a:pt x="716" y="1262"/>
                  </a:lnTo>
                  <a:lnTo>
                    <a:pt x="713" y="1289"/>
                  </a:lnTo>
                  <a:lnTo>
                    <a:pt x="730" y="1300"/>
                  </a:lnTo>
                  <a:lnTo>
                    <a:pt x="735" y="1309"/>
                  </a:lnTo>
                  <a:lnTo>
                    <a:pt x="731" y="1323"/>
                  </a:lnTo>
                  <a:lnTo>
                    <a:pt x="702" y="1333"/>
                  </a:lnTo>
                  <a:lnTo>
                    <a:pt x="448" y="1303"/>
                  </a:lnTo>
                  <a:lnTo>
                    <a:pt x="434" y="1202"/>
                  </a:lnTo>
                  <a:lnTo>
                    <a:pt x="384" y="1137"/>
                  </a:lnTo>
                  <a:lnTo>
                    <a:pt x="351" y="1129"/>
                  </a:lnTo>
                  <a:lnTo>
                    <a:pt x="350" y="1093"/>
                  </a:lnTo>
                  <a:lnTo>
                    <a:pt x="327" y="1086"/>
                  </a:lnTo>
                  <a:lnTo>
                    <a:pt x="320" y="1088"/>
                  </a:lnTo>
                  <a:lnTo>
                    <a:pt x="290" y="1068"/>
                  </a:lnTo>
                  <a:lnTo>
                    <a:pt x="257" y="1020"/>
                  </a:lnTo>
                  <a:lnTo>
                    <a:pt x="167" y="994"/>
                  </a:lnTo>
                  <a:lnTo>
                    <a:pt x="153" y="975"/>
                  </a:lnTo>
                  <a:lnTo>
                    <a:pt x="172" y="905"/>
                  </a:lnTo>
                  <a:lnTo>
                    <a:pt x="153" y="892"/>
                  </a:lnTo>
                  <a:lnTo>
                    <a:pt x="151" y="885"/>
                  </a:lnTo>
                  <a:lnTo>
                    <a:pt x="158" y="865"/>
                  </a:lnTo>
                  <a:lnTo>
                    <a:pt x="126" y="826"/>
                  </a:lnTo>
                  <a:lnTo>
                    <a:pt x="117" y="781"/>
                  </a:lnTo>
                  <a:lnTo>
                    <a:pt x="88" y="734"/>
                  </a:lnTo>
                  <a:lnTo>
                    <a:pt x="91" y="699"/>
                  </a:lnTo>
                  <a:lnTo>
                    <a:pt x="111" y="691"/>
                  </a:lnTo>
                  <a:lnTo>
                    <a:pt x="114" y="661"/>
                  </a:lnTo>
                  <a:lnTo>
                    <a:pt x="89" y="650"/>
                  </a:lnTo>
                  <a:lnTo>
                    <a:pt x="72" y="615"/>
                  </a:lnTo>
                  <a:lnTo>
                    <a:pt x="82" y="542"/>
                  </a:lnTo>
                  <a:lnTo>
                    <a:pt x="93" y="544"/>
                  </a:lnTo>
                  <a:lnTo>
                    <a:pt x="88" y="567"/>
                  </a:lnTo>
                  <a:lnTo>
                    <a:pt x="115" y="594"/>
                  </a:lnTo>
                  <a:lnTo>
                    <a:pt x="111" y="586"/>
                  </a:lnTo>
                  <a:lnTo>
                    <a:pt x="97" y="524"/>
                  </a:lnTo>
                  <a:lnTo>
                    <a:pt x="115" y="517"/>
                  </a:lnTo>
                  <a:lnTo>
                    <a:pt x="105" y="502"/>
                  </a:lnTo>
                  <a:lnTo>
                    <a:pt x="96" y="505"/>
                  </a:lnTo>
                  <a:lnTo>
                    <a:pt x="91" y="515"/>
                  </a:lnTo>
                  <a:lnTo>
                    <a:pt x="93" y="533"/>
                  </a:lnTo>
                  <a:lnTo>
                    <a:pt x="81" y="539"/>
                  </a:lnTo>
                  <a:lnTo>
                    <a:pt x="56" y="505"/>
                  </a:lnTo>
                  <a:lnTo>
                    <a:pt x="41" y="504"/>
                  </a:lnTo>
                  <a:lnTo>
                    <a:pt x="54" y="488"/>
                  </a:lnTo>
                  <a:lnTo>
                    <a:pt x="56" y="475"/>
                  </a:lnTo>
                  <a:lnTo>
                    <a:pt x="48" y="467"/>
                  </a:lnTo>
                  <a:lnTo>
                    <a:pt x="45" y="443"/>
                  </a:lnTo>
                  <a:lnTo>
                    <a:pt x="33" y="428"/>
                  </a:lnTo>
                  <a:lnTo>
                    <a:pt x="9" y="376"/>
                  </a:lnTo>
                  <a:lnTo>
                    <a:pt x="32" y="265"/>
                  </a:lnTo>
                  <a:lnTo>
                    <a:pt x="0" y="202"/>
                  </a:lnTo>
                  <a:lnTo>
                    <a:pt x="3" y="177"/>
                  </a:lnTo>
                  <a:lnTo>
                    <a:pt x="53" y="116"/>
                  </a:lnTo>
                  <a:lnTo>
                    <a:pt x="50" y="103"/>
                  </a:lnTo>
                  <a:lnTo>
                    <a:pt x="73" y="72"/>
                  </a:lnTo>
                  <a:lnTo>
                    <a:pt x="76" y="35"/>
                  </a:lnTo>
                  <a:lnTo>
                    <a:pt x="68" y="24"/>
                  </a:lnTo>
                  <a:lnTo>
                    <a:pt x="80" y="0"/>
                  </a:lnTo>
                  <a:lnTo>
                    <a:pt x="459" y="106"/>
                  </a:lnTo>
                  <a:lnTo>
                    <a:pt x="362" y="462"/>
                  </a:lnTo>
                  <a:lnTo>
                    <a:pt x="691" y="945"/>
                  </a:lnTo>
                  <a:lnTo>
                    <a:pt x="770" y="1060"/>
                  </a:lnTo>
                </a:path>
              </a:pathLst>
            </a:custGeom>
            <a:solidFill>
              <a:schemeClr val="accent6"/>
            </a:solidFill>
            <a:ln w="0">
              <a:solidFill>
                <a:schemeClr val="bg1">
                  <a:lumMod val="75000"/>
                </a:schemeClr>
              </a:solidFill>
              <a:prstDash val="solid"/>
              <a:round/>
              <a:headEnd/>
              <a:tailEnd/>
            </a:ln>
          </p:spPr>
          <p:txBody>
            <a:bodyPr/>
            <a:lstStyle/>
            <a:p>
              <a:endParaRPr lang="en-US" sz="1013" dirty="0"/>
            </a:p>
          </p:txBody>
        </p:sp>
        <p:sp>
          <p:nvSpPr>
            <p:cNvPr id="10" name="Connecticut">
              <a:extLst>
                <a:ext uri="{FF2B5EF4-FFF2-40B4-BE49-F238E27FC236}">
                  <a16:creationId xmlns:a16="http://schemas.microsoft.com/office/drawing/2014/main" id="{B9372019-A261-4F8D-A7BB-06AC53DC5FF9}"/>
                </a:ext>
              </a:extLst>
            </p:cNvPr>
            <p:cNvSpPr>
              <a:spLocks/>
            </p:cNvSpPr>
            <p:nvPr/>
          </p:nvSpPr>
          <p:spPr bwMode="auto">
            <a:xfrm>
              <a:off x="8339805" y="2380108"/>
              <a:ext cx="254886" cy="250869"/>
            </a:xfrm>
            <a:custGeom>
              <a:avLst/>
              <a:gdLst>
                <a:gd name="T0" fmla="*/ 167 w 170"/>
                <a:gd name="T1" fmla="*/ 83 h 162"/>
                <a:gd name="T2" fmla="*/ 140 w 170"/>
                <a:gd name="T3" fmla="*/ 90 h 162"/>
                <a:gd name="T4" fmla="*/ 140 w 170"/>
                <a:gd name="T5" fmla="*/ 95 h 162"/>
                <a:gd name="T6" fmla="*/ 75 w 170"/>
                <a:gd name="T7" fmla="*/ 113 h 162"/>
                <a:gd name="T8" fmla="*/ 15 w 170"/>
                <a:gd name="T9" fmla="*/ 162 h 162"/>
                <a:gd name="T10" fmla="*/ 15 w 170"/>
                <a:gd name="T11" fmla="*/ 159 h 162"/>
                <a:gd name="T12" fmla="*/ 5 w 170"/>
                <a:gd name="T13" fmla="*/ 149 h 162"/>
                <a:gd name="T14" fmla="*/ 25 w 170"/>
                <a:gd name="T15" fmla="*/ 131 h 162"/>
                <a:gd name="T16" fmla="*/ 0 w 170"/>
                <a:gd name="T17" fmla="*/ 31 h 162"/>
                <a:gd name="T18" fmla="*/ 154 w 170"/>
                <a:gd name="T19" fmla="*/ 0 h 162"/>
                <a:gd name="T20" fmla="*/ 170 w 170"/>
                <a:gd name="T21" fmla="*/ 84 h 162"/>
                <a:gd name="T22" fmla="*/ 167 w 170"/>
                <a:gd name="T23" fmla="*/ 83 h 1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0"/>
                <a:gd name="T37" fmla="*/ 0 h 162"/>
                <a:gd name="T38" fmla="*/ 170 w 170"/>
                <a:gd name="T39" fmla="*/ 162 h 1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0" h="162">
                  <a:moveTo>
                    <a:pt x="167" y="83"/>
                  </a:moveTo>
                  <a:lnTo>
                    <a:pt x="140" y="90"/>
                  </a:lnTo>
                  <a:lnTo>
                    <a:pt x="140" y="95"/>
                  </a:lnTo>
                  <a:lnTo>
                    <a:pt x="75" y="113"/>
                  </a:lnTo>
                  <a:lnTo>
                    <a:pt x="15" y="162"/>
                  </a:lnTo>
                  <a:lnTo>
                    <a:pt x="15" y="159"/>
                  </a:lnTo>
                  <a:lnTo>
                    <a:pt x="5" y="149"/>
                  </a:lnTo>
                  <a:lnTo>
                    <a:pt x="25" y="131"/>
                  </a:lnTo>
                  <a:lnTo>
                    <a:pt x="0" y="31"/>
                  </a:lnTo>
                  <a:lnTo>
                    <a:pt x="154" y="0"/>
                  </a:lnTo>
                  <a:lnTo>
                    <a:pt x="170" y="84"/>
                  </a:lnTo>
                  <a:lnTo>
                    <a:pt x="167" y="83"/>
                  </a:lnTo>
                  <a:close/>
                </a:path>
              </a:pathLst>
            </a:custGeom>
            <a:noFill/>
            <a:ln w="0">
              <a:solidFill>
                <a:schemeClr val="bg1">
                  <a:lumMod val="75000"/>
                </a:schemeClr>
              </a:solidFill>
              <a:prstDash val="solid"/>
              <a:round/>
              <a:headEnd/>
              <a:tailEnd/>
            </a:ln>
          </p:spPr>
          <p:txBody>
            <a:bodyPr/>
            <a:lstStyle/>
            <a:p>
              <a:endParaRPr lang="en-US" sz="1013" dirty="0"/>
            </a:p>
          </p:txBody>
        </p:sp>
        <p:sp>
          <p:nvSpPr>
            <p:cNvPr id="9" name="Colorado">
              <a:extLst>
                <a:ext uri="{FF2B5EF4-FFF2-40B4-BE49-F238E27FC236}">
                  <a16:creationId xmlns:a16="http://schemas.microsoft.com/office/drawing/2014/main" id="{BFD6EA58-1388-4D36-A464-2396EAB3381E}"/>
                </a:ext>
              </a:extLst>
            </p:cNvPr>
            <p:cNvSpPr>
              <a:spLocks/>
            </p:cNvSpPr>
            <p:nvPr/>
          </p:nvSpPr>
          <p:spPr bwMode="auto">
            <a:xfrm>
              <a:off x="3249085" y="2847553"/>
              <a:ext cx="1098103" cy="868113"/>
            </a:xfrm>
            <a:custGeom>
              <a:avLst/>
              <a:gdLst>
                <a:gd name="T0" fmla="*/ 602 w 732"/>
                <a:gd name="T1" fmla="*/ 552 h 560"/>
                <a:gd name="T2" fmla="*/ 0 w 732"/>
                <a:gd name="T3" fmla="*/ 488 h 560"/>
                <a:gd name="T4" fmla="*/ 8 w 732"/>
                <a:gd name="T5" fmla="*/ 429 h 560"/>
                <a:gd name="T6" fmla="*/ 71 w 732"/>
                <a:gd name="T7" fmla="*/ 0 h 560"/>
                <a:gd name="T8" fmla="*/ 543 w 732"/>
                <a:gd name="T9" fmla="*/ 53 h 560"/>
                <a:gd name="T10" fmla="*/ 732 w 732"/>
                <a:gd name="T11" fmla="*/ 67 h 560"/>
                <a:gd name="T12" fmla="*/ 723 w 732"/>
                <a:gd name="T13" fmla="*/ 189 h 560"/>
                <a:gd name="T14" fmla="*/ 698 w 732"/>
                <a:gd name="T15" fmla="*/ 560 h 560"/>
                <a:gd name="T16" fmla="*/ 602 w 732"/>
                <a:gd name="T17" fmla="*/ 552 h 5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2"/>
                <a:gd name="T28" fmla="*/ 0 h 560"/>
                <a:gd name="T29" fmla="*/ 732 w 732"/>
                <a:gd name="T30" fmla="*/ 560 h 5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2" h="560">
                  <a:moveTo>
                    <a:pt x="602" y="552"/>
                  </a:moveTo>
                  <a:lnTo>
                    <a:pt x="0" y="488"/>
                  </a:lnTo>
                  <a:lnTo>
                    <a:pt x="8" y="429"/>
                  </a:lnTo>
                  <a:lnTo>
                    <a:pt x="71" y="0"/>
                  </a:lnTo>
                  <a:lnTo>
                    <a:pt x="543" y="53"/>
                  </a:lnTo>
                  <a:lnTo>
                    <a:pt x="732" y="67"/>
                  </a:lnTo>
                  <a:lnTo>
                    <a:pt x="723" y="189"/>
                  </a:lnTo>
                  <a:lnTo>
                    <a:pt x="698" y="560"/>
                  </a:lnTo>
                  <a:lnTo>
                    <a:pt x="602" y="552"/>
                  </a:lnTo>
                  <a:close/>
                </a:path>
              </a:pathLst>
            </a:custGeom>
            <a:solidFill>
              <a:schemeClr val="accent1"/>
            </a:solidFill>
            <a:ln w="0">
              <a:solidFill>
                <a:schemeClr val="bg1">
                  <a:lumMod val="75000"/>
                </a:schemeClr>
              </a:solidFill>
              <a:prstDash val="solid"/>
              <a:round/>
              <a:headEnd/>
              <a:tailEnd/>
            </a:ln>
          </p:spPr>
          <p:txBody>
            <a:bodyPr/>
            <a:lstStyle/>
            <a:p>
              <a:endParaRPr lang="en-US" sz="1013" dirty="0"/>
            </a:p>
          </p:txBody>
        </p:sp>
        <p:sp>
          <p:nvSpPr>
            <p:cNvPr id="12" name="Delaware">
              <a:extLst>
                <a:ext uri="{FF2B5EF4-FFF2-40B4-BE49-F238E27FC236}">
                  <a16:creationId xmlns:a16="http://schemas.microsoft.com/office/drawing/2014/main" id="{13274DCF-2617-40D7-8E28-29AA732AC3E1}"/>
                </a:ext>
              </a:extLst>
            </p:cNvPr>
            <p:cNvSpPr>
              <a:spLocks/>
            </p:cNvSpPr>
            <p:nvPr/>
          </p:nvSpPr>
          <p:spPr bwMode="auto">
            <a:xfrm>
              <a:off x="8116345" y="2907112"/>
              <a:ext cx="157122" cy="259892"/>
            </a:xfrm>
            <a:custGeom>
              <a:avLst/>
              <a:gdLst>
                <a:gd name="T0" fmla="*/ 26 w 105"/>
                <a:gd name="T1" fmla="*/ 27 h 167"/>
                <a:gd name="T2" fmla="*/ 26 w 105"/>
                <a:gd name="T3" fmla="*/ 43 h 167"/>
                <a:gd name="T4" fmla="*/ 49 w 105"/>
                <a:gd name="T5" fmla="*/ 65 h 167"/>
                <a:gd name="T6" fmla="*/ 54 w 105"/>
                <a:gd name="T7" fmla="*/ 88 h 167"/>
                <a:gd name="T8" fmla="*/ 81 w 105"/>
                <a:gd name="T9" fmla="*/ 115 h 167"/>
                <a:gd name="T10" fmla="*/ 91 w 105"/>
                <a:gd name="T11" fmla="*/ 114 h 167"/>
                <a:gd name="T12" fmla="*/ 105 w 105"/>
                <a:gd name="T13" fmla="*/ 155 h 167"/>
                <a:gd name="T14" fmla="*/ 42 w 105"/>
                <a:gd name="T15" fmla="*/ 167 h 167"/>
                <a:gd name="T16" fmla="*/ 0 w 105"/>
                <a:gd name="T17" fmla="*/ 16 h 167"/>
                <a:gd name="T18" fmla="*/ 1 w 105"/>
                <a:gd name="T19" fmla="*/ 16 h 167"/>
                <a:gd name="T20" fmla="*/ 15 w 105"/>
                <a:gd name="T21" fmla="*/ 0 h 167"/>
                <a:gd name="T22" fmla="*/ 33 w 105"/>
                <a:gd name="T23" fmla="*/ 0 h 167"/>
                <a:gd name="T24" fmla="*/ 24 w 105"/>
                <a:gd name="T25" fmla="*/ 24 h 167"/>
                <a:gd name="T26" fmla="*/ 26 w 105"/>
                <a:gd name="T27" fmla="*/ 27 h 1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5"/>
                <a:gd name="T43" fmla="*/ 0 h 167"/>
                <a:gd name="T44" fmla="*/ 105 w 105"/>
                <a:gd name="T45" fmla="*/ 167 h 1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5" h="167">
                  <a:moveTo>
                    <a:pt x="26" y="27"/>
                  </a:moveTo>
                  <a:lnTo>
                    <a:pt x="26" y="43"/>
                  </a:lnTo>
                  <a:lnTo>
                    <a:pt x="49" y="65"/>
                  </a:lnTo>
                  <a:lnTo>
                    <a:pt x="54" y="88"/>
                  </a:lnTo>
                  <a:lnTo>
                    <a:pt x="81" y="115"/>
                  </a:lnTo>
                  <a:lnTo>
                    <a:pt x="91" y="114"/>
                  </a:lnTo>
                  <a:lnTo>
                    <a:pt x="105" y="155"/>
                  </a:lnTo>
                  <a:lnTo>
                    <a:pt x="42" y="167"/>
                  </a:lnTo>
                  <a:lnTo>
                    <a:pt x="0" y="16"/>
                  </a:lnTo>
                  <a:lnTo>
                    <a:pt x="1" y="16"/>
                  </a:lnTo>
                  <a:lnTo>
                    <a:pt x="15" y="0"/>
                  </a:lnTo>
                  <a:lnTo>
                    <a:pt x="33" y="0"/>
                  </a:lnTo>
                  <a:lnTo>
                    <a:pt x="24" y="24"/>
                  </a:lnTo>
                  <a:lnTo>
                    <a:pt x="26" y="27"/>
                  </a:lnTo>
                  <a:close/>
                </a:path>
              </a:pathLst>
            </a:custGeom>
            <a:noFill/>
            <a:ln w="0">
              <a:solidFill>
                <a:schemeClr val="bg1">
                  <a:lumMod val="75000"/>
                </a:schemeClr>
              </a:solidFill>
              <a:prstDash val="solid"/>
              <a:round/>
              <a:headEnd/>
              <a:tailEnd/>
            </a:ln>
          </p:spPr>
          <p:txBody>
            <a:bodyPr/>
            <a:lstStyle/>
            <a:p>
              <a:endParaRPr lang="en-US" sz="1013" dirty="0"/>
            </a:p>
          </p:txBody>
        </p:sp>
        <p:sp>
          <p:nvSpPr>
            <p:cNvPr id="14" name="Florida">
              <a:extLst>
                <a:ext uri="{FF2B5EF4-FFF2-40B4-BE49-F238E27FC236}">
                  <a16:creationId xmlns:a16="http://schemas.microsoft.com/office/drawing/2014/main" id="{CCFF654F-4CBC-492B-937D-B86496A8793F}"/>
                </a:ext>
              </a:extLst>
            </p:cNvPr>
            <p:cNvSpPr>
              <a:spLocks/>
            </p:cNvSpPr>
            <p:nvPr/>
          </p:nvSpPr>
          <p:spPr bwMode="auto">
            <a:xfrm>
              <a:off x="6593950" y="4771475"/>
              <a:ext cx="1366954" cy="1052203"/>
            </a:xfrm>
            <a:custGeom>
              <a:avLst/>
              <a:gdLst>
                <a:gd name="T0" fmla="*/ 683 w 911"/>
                <a:gd name="T1" fmla="*/ 54 h 680"/>
                <a:gd name="T2" fmla="*/ 753 w 911"/>
                <a:gd name="T3" fmla="*/ 190 h 680"/>
                <a:gd name="T4" fmla="*/ 816 w 911"/>
                <a:gd name="T5" fmla="*/ 310 h 680"/>
                <a:gd name="T6" fmla="*/ 911 w 911"/>
                <a:gd name="T7" fmla="*/ 580 h 680"/>
                <a:gd name="T8" fmla="*/ 903 w 911"/>
                <a:gd name="T9" fmla="*/ 584 h 680"/>
                <a:gd name="T10" fmla="*/ 897 w 911"/>
                <a:gd name="T11" fmla="*/ 627 h 680"/>
                <a:gd name="T12" fmla="*/ 893 w 911"/>
                <a:gd name="T13" fmla="*/ 638 h 680"/>
                <a:gd name="T14" fmla="*/ 879 w 911"/>
                <a:gd name="T15" fmla="*/ 680 h 680"/>
                <a:gd name="T16" fmla="*/ 808 w 911"/>
                <a:gd name="T17" fmla="*/ 670 h 680"/>
                <a:gd name="T18" fmla="*/ 780 w 911"/>
                <a:gd name="T19" fmla="*/ 610 h 680"/>
                <a:gd name="T20" fmla="*/ 767 w 911"/>
                <a:gd name="T21" fmla="*/ 600 h 680"/>
                <a:gd name="T22" fmla="*/ 733 w 911"/>
                <a:gd name="T23" fmla="*/ 596 h 680"/>
                <a:gd name="T24" fmla="*/ 666 w 911"/>
                <a:gd name="T25" fmla="*/ 529 h 680"/>
                <a:gd name="T26" fmla="*/ 584 w 911"/>
                <a:gd name="T27" fmla="*/ 410 h 680"/>
                <a:gd name="T28" fmla="*/ 616 w 911"/>
                <a:gd name="T29" fmla="*/ 363 h 680"/>
                <a:gd name="T30" fmla="*/ 609 w 911"/>
                <a:gd name="T31" fmla="*/ 372 h 680"/>
                <a:gd name="T32" fmla="*/ 597 w 911"/>
                <a:gd name="T33" fmla="*/ 355 h 680"/>
                <a:gd name="T34" fmla="*/ 581 w 911"/>
                <a:gd name="T35" fmla="*/ 362 h 680"/>
                <a:gd name="T36" fmla="*/ 593 w 911"/>
                <a:gd name="T37" fmla="*/ 388 h 680"/>
                <a:gd name="T38" fmla="*/ 587 w 911"/>
                <a:gd name="T39" fmla="*/ 396 h 680"/>
                <a:gd name="T40" fmla="*/ 566 w 911"/>
                <a:gd name="T41" fmla="*/ 371 h 680"/>
                <a:gd name="T42" fmla="*/ 561 w 911"/>
                <a:gd name="T43" fmla="*/ 258 h 680"/>
                <a:gd name="T44" fmla="*/ 550 w 911"/>
                <a:gd name="T45" fmla="*/ 226 h 680"/>
                <a:gd name="T46" fmla="*/ 526 w 911"/>
                <a:gd name="T47" fmla="*/ 223 h 680"/>
                <a:gd name="T48" fmla="*/ 518 w 911"/>
                <a:gd name="T49" fmla="*/ 207 h 680"/>
                <a:gd name="T50" fmla="*/ 475 w 911"/>
                <a:gd name="T51" fmla="*/ 164 h 680"/>
                <a:gd name="T52" fmla="*/ 402 w 911"/>
                <a:gd name="T53" fmla="*/ 117 h 680"/>
                <a:gd name="T54" fmla="*/ 370 w 911"/>
                <a:gd name="T55" fmla="*/ 146 h 680"/>
                <a:gd name="T56" fmla="*/ 313 w 911"/>
                <a:gd name="T57" fmla="*/ 173 h 680"/>
                <a:gd name="T58" fmla="*/ 280 w 911"/>
                <a:gd name="T59" fmla="*/ 180 h 680"/>
                <a:gd name="T60" fmla="*/ 286 w 911"/>
                <a:gd name="T61" fmla="*/ 188 h 680"/>
                <a:gd name="T62" fmla="*/ 264 w 911"/>
                <a:gd name="T63" fmla="*/ 165 h 680"/>
                <a:gd name="T64" fmla="*/ 156 w 911"/>
                <a:gd name="T65" fmla="*/ 112 h 680"/>
                <a:gd name="T66" fmla="*/ 16 w 911"/>
                <a:gd name="T67" fmla="*/ 134 h 680"/>
                <a:gd name="T68" fmla="*/ 23 w 911"/>
                <a:gd name="T69" fmla="*/ 104 h 680"/>
                <a:gd name="T70" fmla="*/ 0 w 911"/>
                <a:gd name="T71" fmla="*/ 63 h 680"/>
                <a:gd name="T72" fmla="*/ 283 w 911"/>
                <a:gd name="T73" fmla="*/ 20 h 680"/>
                <a:gd name="T74" fmla="*/ 589 w 911"/>
                <a:gd name="T75" fmla="*/ 36 h 680"/>
                <a:gd name="T76" fmla="*/ 612 w 911"/>
                <a:gd name="T77" fmla="*/ 57 h 680"/>
                <a:gd name="T78" fmla="*/ 619 w 911"/>
                <a:gd name="T79" fmla="*/ 0 h 680"/>
                <a:gd name="T80" fmla="*/ 660 w 911"/>
                <a:gd name="T81" fmla="*/ 7 h 6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11"/>
                <a:gd name="T124" fmla="*/ 0 h 680"/>
                <a:gd name="T125" fmla="*/ 911 w 911"/>
                <a:gd name="T126" fmla="*/ 680 h 6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11" h="680">
                  <a:moveTo>
                    <a:pt x="665" y="5"/>
                  </a:moveTo>
                  <a:lnTo>
                    <a:pt x="683" y="54"/>
                  </a:lnTo>
                  <a:lnTo>
                    <a:pt x="708" y="116"/>
                  </a:lnTo>
                  <a:lnTo>
                    <a:pt x="753" y="190"/>
                  </a:lnTo>
                  <a:lnTo>
                    <a:pt x="805" y="249"/>
                  </a:lnTo>
                  <a:lnTo>
                    <a:pt x="816" y="310"/>
                  </a:lnTo>
                  <a:lnTo>
                    <a:pt x="903" y="457"/>
                  </a:lnTo>
                  <a:lnTo>
                    <a:pt x="911" y="580"/>
                  </a:lnTo>
                  <a:lnTo>
                    <a:pt x="911" y="593"/>
                  </a:lnTo>
                  <a:lnTo>
                    <a:pt x="903" y="584"/>
                  </a:lnTo>
                  <a:lnTo>
                    <a:pt x="895" y="601"/>
                  </a:lnTo>
                  <a:lnTo>
                    <a:pt x="897" y="627"/>
                  </a:lnTo>
                  <a:lnTo>
                    <a:pt x="901" y="627"/>
                  </a:lnTo>
                  <a:lnTo>
                    <a:pt x="893" y="638"/>
                  </a:lnTo>
                  <a:lnTo>
                    <a:pt x="910" y="623"/>
                  </a:lnTo>
                  <a:lnTo>
                    <a:pt x="879" y="680"/>
                  </a:lnTo>
                  <a:lnTo>
                    <a:pt x="885" y="652"/>
                  </a:lnTo>
                  <a:lnTo>
                    <a:pt x="808" y="670"/>
                  </a:lnTo>
                  <a:lnTo>
                    <a:pt x="807" y="646"/>
                  </a:lnTo>
                  <a:lnTo>
                    <a:pt x="780" y="610"/>
                  </a:lnTo>
                  <a:lnTo>
                    <a:pt x="774" y="611"/>
                  </a:lnTo>
                  <a:lnTo>
                    <a:pt x="767" y="600"/>
                  </a:lnTo>
                  <a:lnTo>
                    <a:pt x="742" y="591"/>
                  </a:lnTo>
                  <a:lnTo>
                    <a:pt x="733" y="596"/>
                  </a:lnTo>
                  <a:lnTo>
                    <a:pt x="698" y="531"/>
                  </a:lnTo>
                  <a:lnTo>
                    <a:pt x="666" y="529"/>
                  </a:lnTo>
                  <a:lnTo>
                    <a:pt x="647" y="489"/>
                  </a:lnTo>
                  <a:lnTo>
                    <a:pt x="584" y="410"/>
                  </a:lnTo>
                  <a:lnTo>
                    <a:pt x="601" y="399"/>
                  </a:lnTo>
                  <a:lnTo>
                    <a:pt x="616" y="363"/>
                  </a:lnTo>
                  <a:lnTo>
                    <a:pt x="607" y="359"/>
                  </a:lnTo>
                  <a:lnTo>
                    <a:pt x="609" y="372"/>
                  </a:lnTo>
                  <a:lnTo>
                    <a:pt x="602" y="371"/>
                  </a:lnTo>
                  <a:lnTo>
                    <a:pt x="597" y="355"/>
                  </a:lnTo>
                  <a:lnTo>
                    <a:pt x="581" y="359"/>
                  </a:lnTo>
                  <a:lnTo>
                    <a:pt x="581" y="362"/>
                  </a:lnTo>
                  <a:lnTo>
                    <a:pt x="596" y="374"/>
                  </a:lnTo>
                  <a:lnTo>
                    <a:pt x="593" y="388"/>
                  </a:lnTo>
                  <a:lnTo>
                    <a:pt x="585" y="390"/>
                  </a:lnTo>
                  <a:lnTo>
                    <a:pt x="587" y="396"/>
                  </a:lnTo>
                  <a:lnTo>
                    <a:pt x="583" y="401"/>
                  </a:lnTo>
                  <a:lnTo>
                    <a:pt x="566" y="371"/>
                  </a:lnTo>
                  <a:lnTo>
                    <a:pt x="577" y="287"/>
                  </a:lnTo>
                  <a:lnTo>
                    <a:pt x="561" y="258"/>
                  </a:lnTo>
                  <a:lnTo>
                    <a:pt x="567" y="245"/>
                  </a:lnTo>
                  <a:lnTo>
                    <a:pt x="550" y="226"/>
                  </a:lnTo>
                  <a:lnTo>
                    <a:pt x="548" y="215"/>
                  </a:lnTo>
                  <a:lnTo>
                    <a:pt x="526" y="223"/>
                  </a:lnTo>
                  <a:lnTo>
                    <a:pt x="519" y="224"/>
                  </a:lnTo>
                  <a:lnTo>
                    <a:pt x="518" y="207"/>
                  </a:lnTo>
                  <a:lnTo>
                    <a:pt x="479" y="181"/>
                  </a:lnTo>
                  <a:lnTo>
                    <a:pt x="475" y="164"/>
                  </a:lnTo>
                  <a:lnTo>
                    <a:pt x="443" y="136"/>
                  </a:lnTo>
                  <a:lnTo>
                    <a:pt x="402" y="117"/>
                  </a:lnTo>
                  <a:lnTo>
                    <a:pt x="375" y="124"/>
                  </a:lnTo>
                  <a:lnTo>
                    <a:pt x="370" y="146"/>
                  </a:lnTo>
                  <a:lnTo>
                    <a:pt x="349" y="147"/>
                  </a:lnTo>
                  <a:lnTo>
                    <a:pt x="313" y="173"/>
                  </a:lnTo>
                  <a:lnTo>
                    <a:pt x="310" y="166"/>
                  </a:lnTo>
                  <a:lnTo>
                    <a:pt x="280" y="180"/>
                  </a:lnTo>
                  <a:lnTo>
                    <a:pt x="293" y="181"/>
                  </a:lnTo>
                  <a:lnTo>
                    <a:pt x="286" y="188"/>
                  </a:lnTo>
                  <a:lnTo>
                    <a:pt x="262" y="186"/>
                  </a:lnTo>
                  <a:lnTo>
                    <a:pt x="264" y="165"/>
                  </a:lnTo>
                  <a:lnTo>
                    <a:pt x="232" y="141"/>
                  </a:lnTo>
                  <a:lnTo>
                    <a:pt x="156" y="112"/>
                  </a:lnTo>
                  <a:lnTo>
                    <a:pt x="95" y="114"/>
                  </a:lnTo>
                  <a:lnTo>
                    <a:pt x="16" y="134"/>
                  </a:lnTo>
                  <a:lnTo>
                    <a:pt x="33" y="113"/>
                  </a:lnTo>
                  <a:lnTo>
                    <a:pt x="23" y="104"/>
                  </a:lnTo>
                  <a:lnTo>
                    <a:pt x="26" y="83"/>
                  </a:lnTo>
                  <a:lnTo>
                    <a:pt x="0" y="63"/>
                  </a:lnTo>
                  <a:lnTo>
                    <a:pt x="2" y="46"/>
                  </a:lnTo>
                  <a:lnTo>
                    <a:pt x="283" y="20"/>
                  </a:lnTo>
                  <a:lnTo>
                    <a:pt x="301" y="53"/>
                  </a:lnTo>
                  <a:lnTo>
                    <a:pt x="589" y="36"/>
                  </a:lnTo>
                  <a:lnTo>
                    <a:pt x="599" y="60"/>
                  </a:lnTo>
                  <a:lnTo>
                    <a:pt x="612" y="57"/>
                  </a:lnTo>
                  <a:lnTo>
                    <a:pt x="607" y="6"/>
                  </a:lnTo>
                  <a:lnTo>
                    <a:pt x="619" y="0"/>
                  </a:lnTo>
                  <a:lnTo>
                    <a:pt x="639" y="7"/>
                  </a:lnTo>
                  <a:lnTo>
                    <a:pt x="660" y="7"/>
                  </a:lnTo>
                  <a:lnTo>
                    <a:pt x="665" y="5"/>
                  </a:lnTo>
                </a:path>
              </a:pathLst>
            </a:custGeom>
            <a:noFill/>
            <a:ln w="0">
              <a:solidFill>
                <a:schemeClr val="bg1">
                  <a:lumMod val="75000"/>
                </a:schemeClr>
              </a:solidFill>
              <a:prstDash val="solid"/>
              <a:round/>
              <a:headEnd/>
              <a:tailEnd/>
            </a:ln>
          </p:spPr>
          <p:txBody>
            <a:bodyPr/>
            <a:lstStyle/>
            <a:p>
              <a:endParaRPr lang="en-US" sz="1013" dirty="0"/>
            </a:p>
          </p:txBody>
        </p:sp>
        <p:sp>
          <p:nvSpPr>
            <p:cNvPr id="15" name="Georgia">
              <a:extLst>
                <a:ext uri="{FF2B5EF4-FFF2-40B4-BE49-F238E27FC236}">
                  <a16:creationId xmlns:a16="http://schemas.microsoft.com/office/drawing/2014/main" id="{919EFEA9-7490-4801-9FAC-3413D3A536AC}"/>
                </a:ext>
              </a:extLst>
            </p:cNvPr>
            <p:cNvSpPr>
              <a:spLocks/>
            </p:cNvSpPr>
            <p:nvPr/>
          </p:nvSpPr>
          <p:spPr bwMode="auto">
            <a:xfrm>
              <a:off x="6805256" y="4006237"/>
              <a:ext cx="815284" cy="853674"/>
            </a:xfrm>
            <a:custGeom>
              <a:avLst/>
              <a:gdLst>
                <a:gd name="T0" fmla="*/ 501 w 544"/>
                <a:gd name="T1" fmla="*/ 496 h 551"/>
                <a:gd name="T2" fmla="*/ 496 w 544"/>
                <a:gd name="T3" fmla="*/ 498 h 551"/>
                <a:gd name="T4" fmla="*/ 475 w 544"/>
                <a:gd name="T5" fmla="*/ 498 h 551"/>
                <a:gd name="T6" fmla="*/ 455 w 544"/>
                <a:gd name="T7" fmla="*/ 491 h 551"/>
                <a:gd name="T8" fmla="*/ 443 w 544"/>
                <a:gd name="T9" fmla="*/ 497 h 551"/>
                <a:gd name="T10" fmla="*/ 448 w 544"/>
                <a:gd name="T11" fmla="*/ 548 h 551"/>
                <a:gd name="T12" fmla="*/ 435 w 544"/>
                <a:gd name="T13" fmla="*/ 551 h 551"/>
                <a:gd name="T14" fmla="*/ 425 w 544"/>
                <a:gd name="T15" fmla="*/ 527 h 551"/>
                <a:gd name="T16" fmla="*/ 137 w 544"/>
                <a:gd name="T17" fmla="*/ 544 h 551"/>
                <a:gd name="T18" fmla="*/ 119 w 544"/>
                <a:gd name="T19" fmla="*/ 511 h 551"/>
                <a:gd name="T20" fmla="*/ 104 w 544"/>
                <a:gd name="T21" fmla="*/ 489 h 551"/>
                <a:gd name="T22" fmla="*/ 106 w 544"/>
                <a:gd name="T23" fmla="*/ 445 h 551"/>
                <a:gd name="T24" fmla="*/ 92 w 544"/>
                <a:gd name="T25" fmla="*/ 410 h 551"/>
                <a:gd name="T26" fmla="*/ 96 w 544"/>
                <a:gd name="T27" fmla="*/ 373 h 551"/>
                <a:gd name="T28" fmla="*/ 112 w 544"/>
                <a:gd name="T29" fmla="*/ 356 h 551"/>
                <a:gd name="T30" fmla="*/ 99 w 544"/>
                <a:gd name="T31" fmla="*/ 348 h 551"/>
                <a:gd name="T32" fmla="*/ 102 w 544"/>
                <a:gd name="T33" fmla="*/ 337 h 551"/>
                <a:gd name="T34" fmla="*/ 72 w 544"/>
                <a:gd name="T35" fmla="*/ 284 h 551"/>
                <a:gd name="T36" fmla="*/ 0 w 544"/>
                <a:gd name="T37" fmla="*/ 31 h 551"/>
                <a:gd name="T38" fmla="*/ 203 w 544"/>
                <a:gd name="T39" fmla="*/ 8 h 551"/>
                <a:gd name="T40" fmla="*/ 256 w 544"/>
                <a:gd name="T41" fmla="*/ 0 h 551"/>
                <a:gd name="T42" fmla="*/ 237 w 544"/>
                <a:gd name="T43" fmla="*/ 42 h 551"/>
                <a:gd name="T44" fmla="*/ 270 w 544"/>
                <a:gd name="T45" fmla="*/ 61 h 551"/>
                <a:gd name="T46" fmla="*/ 288 w 544"/>
                <a:gd name="T47" fmla="*/ 61 h 551"/>
                <a:gd name="T48" fmla="*/ 330 w 544"/>
                <a:gd name="T49" fmla="*/ 121 h 551"/>
                <a:gd name="T50" fmla="*/ 403 w 544"/>
                <a:gd name="T51" fmla="*/ 171 h 551"/>
                <a:gd name="T52" fmla="*/ 405 w 544"/>
                <a:gd name="T53" fmla="*/ 185 h 551"/>
                <a:gd name="T54" fmla="*/ 415 w 544"/>
                <a:gd name="T55" fmla="*/ 196 h 551"/>
                <a:gd name="T56" fmla="*/ 424 w 544"/>
                <a:gd name="T57" fmla="*/ 198 h 551"/>
                <a:gd name="T58" fmla="*/ 427 w 544"/>
                <a:gd name="T59" fmla="*/ 207 h 551"/>
                <a:gd name="T60" fmla="*/ 457 w 544"/>
                <a:gd name="T61" fmla="*/ 220 h 551"/>
                <a:gd name="T62" fmla="*/ 459 w 544"/>
                <a:gd name="T63" fmla="*/ 229 h 551"/>
                <a:gd name="T64" fmla="*/ 468 w 544"/>
                <a:gd name="T65" fmla="*/ 240 h 551"/>
                <a:gd name="T66" fmla="*/ 473 w 544"/>
                <a:gd name="T67" fmla="*/ 266 h 551"/>
                <a:gd name="T68" fmla="*/ 500 w 544"/>
                <a:gd name="T69" fmla="*/ 282 h 551"/>
                <a:gd name="T70" fmla="*/ 514 w 544"/>
                <a:gd name="T71" fmla="*/ 322 h 551"/>
                <a:gd name="T72" fmla="*/ 539 w 544"/>
                <a:gd name="T73" fmla="*/ 327 h 551"/>
                <a:gd name="T74" fmla="*/ 544 w 544"/>
                <a:gd name="T75" fmla="*/ 328 h 551"/>
                <a:gd name="T76" fmla="*/ 544 w 544"/>
                <a:gd name="T77" fmla="*/ 336 h 551"/>
                <a:gd name="T78" fmla="*/ 514 w 544"/>
                <a:gd name="T79" fmla="*/ 372 h 551"/>
                <a:gd name="T80" fmla="*/ 520 w 544"/>
                <a:gd name="T81" fmla="*/ 392 h 551"/>
                <a:gd name="T82" fmla="*/ 508 w 544"/>
                <a:gd name="T83" fmla="*/ 394 h 551"/>
                <a:gd name="T84" fmla="*/ 520 w 544"/>
                <a:gd name="T85" fmla="*/ 396 h 551"/>
                <a:gd name="T86" fmla="*/ 510 w 544"/>
                <a:gd name="T87" fmla="*/ 415 h 551"/>
                <a:gd name="T88" fmla="*/ 512 w 544"/>
                <a:gd name="T89" fmla="*/ 435 h 551"/>
                <a:gd name="T90" fmla="*/ 496 w 544"/>
                <a:gd name="T91" fmla="*/ 452 h 551"/>
                <a:gd name="T92" fmla="*/ 502 w 544"/>
                <a:gd name="T93" fmla="*/ 448 h 551"/>
                <a:gd name="T94" fmla="*/ 496 w 544"/>
                <a:gd name="T95" fmla="*/ 466 h 551"/>
                <a:gd name="T96" fmla="*/ 505 w 544"/>
                <a:gd name="T97" fmla="*/ 465 h 551"/>
                <a:gd name="T98" fmla="*/ 501 w 544"/>
                <a:gd name="T99" fmla="*/ 496 h 5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4"/>
                <a:gd name="T151" fmla="*/ 0 h 551"/>
                <a:gd name="T152" fmla="*/ 544 w 544"/>
                <a:gd name="T153" fmla="*/ 551 h 5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4" h="551">
                  <a:moveTo>
                    <a:pt x="501" y="496"/>
                  </a:moveTo>
                  <a:lnTo>
                    <a:pt x="496" y="498"/>
                  </a:lnTo>
                  <a:lnTo>
                    <a:pt x="475" y="498"/>
                  </a:lnTo>
                  <a:lnTo>
                    <a:pt x="455" y="491"/>
                  </a:lnTo>
                  <a:lnTo>
                    <a:pt x="443" y="497"/>
                  </a:lnTo>
                  <a:lnTo>
                    <a:pt x="448" y="548"/>
                  </a:lnTo>
                  <a:lnTo>
                    <a:pt x="435" y="551"/>
                  </a:lnTo>
                  <a:lnTo>
                    <a:pt x="425" y="527"/>
                  </a:lnTo>
                  <a:lnTo>
                    <a:pt x="137" y="544"/>
                  </a:lnTo>
                  <a:lnTo>
                    <a:pt x="119" y="511"/>
                  </a:lnTo>
                  <a:lnTo>
                    <a:pt x="104" y="489"/>
                  </a:lnTo>
                  <a:lnTo>
                    <a:pt x="106" y="445"/>
                  </a:lnTo>
                  <a:lnTo>
                    <a:pt x="92" y="410"/>
                  </a:lnTo>
                  <a:lnTo>
                    <a:pt x="96" y="373"/>
                  </a:lnTo>
                  <a:lnTo>
                    <a:pt x="112" y="356"/>
                  </a:lnTo>
                  <a:lnTo>
                    <a:pt x="99" y="348"/>
                  </a:lnTo>
                  <a:lnTo>
                    <a:pt x="102" y="337"/>
                  </a:lnTo>
                  <a:lnTo>
                    <a:pt x="72" y="284"/>
                  </a:lnTo>
                  <a:lnTo>
                    <a:pt x="0" y="31"/>
                  </a:lnTo>
                  <a:lnTo>
                    <a:pt x="203" y="8"/>
                  </a:lnTo>
                  <a:lnTo>
                    <a:pt x="256" y="0"/>
                  </a:lnTo>
                  <a:lnTo>
                    <a:pt x="237" y="42"/>
                  </a:lnTo>
                  <a:lnTo>
                    <a:pt x="270" y="61"/>
                  </a:lnTo>
                  <a:lnTo>
                    <a:pt x="288" y="61"/>
                  </a:lnTo>
                  <a:lnTo>
                    <a:pt x="330" y="121"/>
                  </a:lnTo>
                  <a:lnTo>
                    <a:pt x="403" y="171"/>
                  </a:lnTo>
                  <a:lnTo>
                    <a:pt x="405" y="185"/>
                  </a:lnTo>
                  <a:lnTo>
                    <a:pt x="415" y="196"/>
                  </a:lnTo>
                  <a:lnTo>
                    <a:pt x="424" y="198"/>
                  </a:lnTo>
                  <a:lnTo>
                    <a:pt x="427" y="207"/>
                  </a:lnTo>
                  <a:lnTo>
                    <a:pt x="457" y="220"/>
                  </a:lnTo>
                  <a:lnTo>
                    <a:pt x="459" y="229"/>
                  </a:lnTo>
                  <a:lnTo>
                    <a:pt x="468" y="240"/>
                  </a:lnTo>
                  <a:lnTo>
                    <a:pt x="473" y="266"/>
                  </a:lnTo>
                  <a:lnTo>
                    <a:pt x="500" y="282"/>
                  </a:lnTo>
                  <a:lnTo>
                    <a:pt x="514" y="322"/>
                  </a:lnTo>
                  <a:lnTo>
                    <a:pt x="539" y="327"/>
                  </a:lnTo>
                  <a:lnTo>
                    <a:pt x="544" y="328"/>
                  </a:lnTo>
                  <a:lnTo>
                    <a:pt x="544" y="336"/>
                  </a:lnTo>
                  <a:lnTo>
                    <a:pt x="514" y="372"/>
                  </a:lnTo>
                  <a:lnTo>
                    <a:pt x="520" y="392"/>
                  </a:lnTo>
                  <a:lnTo>
                    <a:pt x="508" y="394"/>
                  </a:lnTo>
                  <a:lnTo>
                    <a:pt x="520" y="396"/>
                  </a:lnTo>
                  <a:lnTo>
                    <a:pt x="510" y="415"/>
                  </a:lnTo>
                  <a:lnTo>
                    <a:pt x="512" y="435"/>
                  </a:lnTo>
                  <a:lnTo>
                    <a:pt x="496" y="452"/>
                  </a:lnTo>
                  <a:lnTo>
                    <a:pt x="502" y="448"/>
                  </a:lnTo>
                  <a:lnTo>
                    <a:pt x="496" y="466"/>
                  </a:lnTo>
                  <a:lnTo>
                    <a:pt x="505" y="465"/>
                  </a:lnTo>
                  <a:lnTo>
                    <a:pt x="501" y="496"/>
                  </a:lnTo>
                  <a:close/>
                </a:path>
              </a:pathLst>
            </a:custGeom>
            <a:noFill/>
            <a:ln w="0">
              <a:solidFill>
                <a:schemeClr val="bg1">
                  <a:lumMod val="75000"/>
                </a:schemeClr>
              </a:solidFill>
              <a:prstDash val="solid"/>
              <a:round/>
              <a:headEnd/>
              <a:tailEnd/>
            </a:ln>
          </p:spPr>
          <p:txBody>
            <a:bodyPr/>
            <a:lstStyle/>
            <a:p>
              <a:endParaRPr lang="en-US" sz="1013" dirty="0"/>
            </a:p>
          </p:txBody>
        </p:sp>
        <p:sp>
          <p:nvSpPr>
            <p:cNvPr id="16" name="Iowa">
              <a:extLst>
                <a:ext uri="{FF2B5EF4-FFF2-40B4-BE49-F238E27FC236}">
                  <a16:creationId xmlns:a16="http://schemas.microsoft.com/office/drawing/2014/main" id="{12F7C56B-D44A-4D1A-B154-8274EB99931C}"/>
                </a:ext>
              </a:extLst>
            </p:cNvPr>
            <p:cNvSpPr>
              <a:spLocks/>
            </p:cNvSpPr>
            <p:nvPr/>
          </p:nvSpPr>
          <p:spPr bwMode="auto">
            <a:xfrm>
              <a:off x="5120571" y="2493809"/>
              <a:ext cx="907810" cy="593783"/>
            </a:xfrm>
            <a:custGeom>
              <a:avLst/>
              <a:gdLst>
                <a:gd name="T0" fmla="*/ 496 w 604"/>
                <a:gd name="T1" fmla="*/ 384 h 384"/>
                <a:gd name="T2" fmla="*/ 465 w 604"/>
                <a:gd name="T3" fmla="*/ 357 h 384"/>
                <a:gd name="T4" fmla="*/ 79 w 604"/>
                <a:gd name="T5" fmla="*/ 367 h 384"/>
                <a:gd name="T6" fmla="*/ 68 w 604"/>
                <a:gd name="T7" fmla="*/ 348 h 384"/>
                <a:gd name="T8" fmla="*/ 76 w 604"/>
                <a:gd name="T9" fmla="*/ 329 h 384"/>
                <a:gd name="T10" fmla="*/ 65 w 604"/>
                <a:gd name="T11" fmla="*/ 260 h 384"/>
                <a:gd name="T12" fmla="*/ 49 w 604"/>
                <a:gd name="T13" fmla="*/ 249 h 384"/>
                <a:gd name="T14" fmla="*/ 46 w 604"/>
                <a:gd name="T15" fmla="*/ 196 h 384"/>
                <a:gd name="T16" fmla="*/ 33 w 604"/>
                <a:gd name="T17" fmla="*/ 178 h 384"/>
                <a:gd name="T18" fmla="*/ 26 w 604"/>
                <a:gd name="T19" fmla="*/ 172 h 384"/>
                <a:gd name="T20" fmla="*/ 18 w 604"/>
                <a:gd name="T21" fmla="*/ 132 h 384"/>
                <a:gd name="T22" fmla="*/ 15 w 604"/>
                <a:gd name="T23" fmla="*/ 132 h 384"/>
                <a:gd name="T24" fmla="*/ 11 w 604"/>
                <a:gd name="T25" fmla="*/ 115 h 384"/>
                <a:gd name="T26" fmla="*/ 0 w 604"/>
                <a:gd name="T27" fmla="*/ 101 h 384"/>
                <a:gd name="T28" fmla="*/ 19 w 604"/>
                <a:gd name="T29" fmla="*/ 54 h 384"/>
                <a:gd name="T30" fmla="*/ 8 w 604"/>
                <a:gd name="T31" fmla="*/ 42 h 384"/>
                <a:gd name="T32" fmla="*/ 6 w 604"/>
                <a:gd name="T33" fmla="*/ 36 h 384"/>
                <a:gd name="T34" fmla="*/ 5 w 604"/>
                <a:gd name="T35" fmla="*/ 8 h 384"/>
                <a:gd name="T36" fmla="*/ 18 w 604"/>
                <a:gd name="T37" fmla="*/ 8 h 384"/>
                <a:gd name="T38" fmla="*/ 497 w 604"/>
                <a:gd name="T39" fmla="*/ 0 h 384"/>
                <a:gd name="T40" fmla="*/ 499 w 604"/>
                <a:gd name="T41" fmla="*/ 18 h 384"/>
                <a:gd name="T42" fmla="*/ 513 w 604"/>
                <a:gd name="T43" fmla="*/ 30 h 384"/>
                <a:gd name="T44" fmla="*/ 503 w 604"/>
                <a:gd name="T45" fmla="*/ 51 h 384"/>
                <a:gd name="T46" fmla="*/ 515 w 604"/>
                <a:gd name="T47" fmla="*/ 91 h 384"/>
                <a:gd name="T48" fmla="*/ 550 w 604"/>
                <a:gd name="T49" fmla="*/ 104 h 384"/>
                <a:gd name="T50" fmla="*/ 556 w 604"/>
                <a:gd name="T51" fmla="*/ 118 h 384"/>
                <a:gd name="T52" fmla="*/ 556 w 604"/>
                <a:gd name="T53" fmla="*/ 123 h 384"/>
                <a:gd name="T54" fmla="*/ 583 w 604"/>
                <a:gd name="T55" fmla="*/ 154 h 384"/>
                <a:gd name="T56" fmla="*/ 603 w 604"/>
                <a:gd name="T57" fmla="*/ 164 h 384"/>
                <a:gd name="T58" fmla="*/ 604 w 604"/>
                <a:gd name="T59" fmla="*/ 203 h 384"/>
                <a:gd name="T60" fmla="*/ 579 w 604"/>
                <a:gd name="T61" fmla="*/ 239 h 384"/>
                <a:gd name="T62" fmla="*/ 525 w 604"/>
                <a:gd name="T63" fmla="*/ 255 h 384"/>
                <a:gd name="T64" fmla="*/ 520 w 604"/>
                <a:gd name="T65" fmla="*/ 277 h 384"/>
                <a:gd name="T66" fmla="*/ 536 w 604"/>
                <a:gd name="T67" fmla="*/ 294 h 384"/>
                <a:gd name="T68" fmla="*/ 537 w 604"/>
                <a:gd name="T69" fmla="*/ 312 h 384"/>
                <a:gd name="T70" fmla="*/ 522 w 604"/>
                <a:gd name="T71" fmla="*/ 347 h 384"/>
                <a:gd name="T72" fmla="*/ 497 w 604"/>
                <a:gd name="T73" fmla="*/ 362 h 384"/>
                <a:gd name="T74" fmla="*/ 499 w 604"/>
                <a:gd name="T75" fmla="*/ 383 h 384"/>
                <a:gd name="T76" fmla="*/ 496 w 604"/>
                <a:gd name="T77" fmla="*/ 384 h 3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4"/>
                <a:gd name="T118" fmla="*/ 0 h 384"/>
                <a:gd name="T119" fmla="*/ 604 w 604"/>
                <a:gd name="T120" fmla="*/ 384 h 3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4" h="384">
                  <a:moveTo>
                    <a:pt x="496" y="384"/>
                  </a:moveTo>
                  <a:lnTo>
                    <a:pt x="465" y="357"/>
                  </a:lnTo>
                  <a:lnTo>
                    <a:pt x="79" y="367"/>
                  </a:lnTo>
                  <a:lnTo>
                    <a:pt x="68" y="348"/>
                  </a:lnTo>
                  <a:lnTo>
                    <a:pt x="76" y="329"/>
                  </a:lnTo>
                  <a:lnTo>
                    <a:pt x="65" y="260"/>
                  </a:lnTo>
                  <a:lnTo>
                    <a:pt x="49" y="249"/>
                  </a:lnTo>
                  <a:lnTo>
                    <a:pt x="46" y="196"/>
                  </a:lnTo>
                  <a:lnTo>
                    <a:pt x="33" y="178"/>
                  </a:lnTo>
                  <a:lnTo>
                    <a:pt x="26" y="172"/>
                  </a:lnTo>
                  <a:lnTo>
                    <a:pt x="18" y="132"/>
                  </a:lnTo>
                  <a:lnTo>
                    <a:pt x="15" y="132"/>
                  </a:lnTo>
                  <a:lnTo>
                    <a:pt x="11" y="115"/>
                  </a:lnTo>
                  <a:lnTo>
                    <a:pt x="0" y="101"/>
                  </a:lnTo>
                  <a:lnTo>
                    <a:pt x="19" y="54"/>
                  </a:lnTo>
                  <a:lnTo>
                    <a:pt x="8" y="42"/>
                  </a:lnTo>
                  <a:lnTo>
                    <a:pt x="6" y="36"/>
                  </a:lnTo>
                  <a:lnTo>
                    <a:pt x="5" y="8"/>
                  </a:lnTo>
                  <a:lnTo>
                    <a:pt x="18" y="8"/>
                  </a:lnTo>
                  <a:lnTo>
                    <a:pt x="497" y="0"/>
                  </a:lnTo>
                  <a:lnTo>
                    <a:pt x="499" y="18"/>
                  </a:lnTo>
                  <a:lnTo>
                    <a:pt x="513" y="30"/>
                  </a:lnTo>
                  <a:lnTo>
                    <a:pt x="503" y="51"/>
                  </a:lnTo>
                  <a:lnTo>
                    <a:pt x="515" y="91"/>
                  </a:lnTo>
                  <a:lnTo>
                    <a:pt x="550" y="104"/>
                  </a:lnTo>
                  <a:lnTo>
                    <a:pt x="556" y="118"/>
                  </a:lnTo>
                  <a:lnTo>
                    <a:pt x="556" y="123"/>
                  </a:lnTo>
                  <a:lnTo>
                    <a:pt x="583" y="154"/>
                  </a:lnTo>
                  <a:lnTo>
                    <a:pt x="603" y="164"/>
                  </a:lnTo>
                  <a:lnTo>
                    <a:pt x="604" y="203"/>
                  </a:lnTo>
                  <a:lnTo>
                    <a:pt x="579" y="239"/>
                  </a:lnTo>
                  <a:lnTo>
                    <a:pt x="525" y="255"/>
                  </a:lnTo>
                  <a:lnTo>
                    <a:pt x="520" y="277"/>
                  </a:lnTo>
                  <a:lnTo>
                    <a:pt x="536" y="294"/>
                  </a:lnTo>
                  <a:lnTo>
                    <a:pt x="537" y="312"/>
                  </a:lnTo>
                  <a:lnTo>
                    <a:pt x="522" y="347"/>
                  </a:lnTo>
                  <a:lnTo>
                    <a:pt x="497" y="362"/>
                  </a:lnTo>
                  <a:lnTo>
                    <a:pt x="499" y="383"/>
                  </a:lnTo>
                  <a:lnTo>
                    <a:pt x="496" y="384"/>
                  </a:lnTo>
                  <a:close/>
                </a:path>
              </a:pathLst>
            </a:custGeom>
            <a:noFill/>
            <a:ln w="0">
              <a:solidFill>
                <a:schemeClr val="bg1">
                  <a:lumMod val="75000"/>
                </a:schemeClr>
              </a:solidFill>
              <a:prstDash val="solid"/>
              <a:round/>
              <a:headEnd/>
              <a:tailEnd/>
            </a:ln>
          </p:spPr>
          <p:txBody>
            <a:bodyPr/>
            <a:lstStyle/>
            <a:p>
              <a:endParaRPr lang="en-US" sz="1013" dirty="0"/>
            </a:p>
          </p:txBody>
        </p:sp>
        <p:sp>
          <p:nvSpPr>
            <p:cNvPr id="17" name="Idaho">
              <a:extLst>
                <a:ext uri="{FF2B5EF4-FFF2-40B4-BE49-F238E27FC236}">
                  <a16:creationId xmlns:a16="http://schemas.microsoft.com/office/drawing/2014/main" id="{6E2652BD-DFF4-4080-80E5-17787059D195}"/>
                </a:ext>
              </a:extLst>
            </p:cNvPr>
            <p:cNvSpPr>
              <a:spLocks/>
            </p:cNvSpPr>
            <p:nvPr/>
          </p:nvSpPr>
          <p:spPr bwMode="auto">
            <a:xfrm>
              <a:off x="2285410" y="1161863"/>
              <a:ext cx="897335" cy="1451063"/>
            </a:xfrm>
            <a:custGeom>
              <a:avLst/>
              <a:gdLst>
                <a:gd name="T0" fmla="*/ 549 w 599"/>
                <a:gd name="T1" fmla="*/ 937 h 937"/>
                <a:gd name="T2" fmla="*/ 272 w 599"/>
                <a:gd name="T3" fmla="*/ 890 h 937"/>
                <a:gd name="T4" fmla="*/ 0 w 599"/>
                <a:gd name="T5" fmla="*/ 833 h 937"/>
                <a:gd name="T6" fmla="*/ 53 w 599"/>
                <a:gd name="T7" fmla="*/ 615 h 937"/>
                <a:gd name="T8" fmla="*/ 73 w 599"/>
                <a:gd name="T9" fmla="*/ 575 h 937"/>
                <a:gd name="T10" fmla="*/ 48 w 599"/>
                <a:gd name="T11" fmla="*/ 555 h 937"/>
                <a:gd name="T12" fmla="*/ 53 w 599"/>
                <a:gd name="T13" fmla="*/ 532 h 937"/>
                <a:gd name="T14" fmla="*/ 87 w 599"/>
                <a:gd name="T15" fmla="*/ 502 h 937"/>
                <a:gd name="T16" fmla="*/ 98 w 599"/>
                <a:gd name="T17" fmla="*/ 491 h 937"/>
                <a:gd name="T18" fmla="*/ 152 w 599"/>
                <a:gd name="T19" fmla="*/ 414 h 937"/>
                <a:gd name="T20" fmla="*/ 123 w 599"/>
                <a:gd name="T21" fmla="*/ 357 h 937"/>
                <a:gd name="T22" fmla="*/ 123 w 599"/>
                <a:gd name="T23" fmla="*/ 351 h 937"/>
                <a:gd name="T24" fmla="*/ 121 w 599"/>
                <a:gd name="T25" fmla="*/ 312 h 937"/>
                <a:gd name="T26" fmla="*/ 199 w 599"/>
                <a:gd name="T27" fmla="*/ 0 h 937"/>
                <a:gd name="T28" fmla="*/ 279 w 599"/>
                <a:gd name="T29" fmla="*/ 18 h 937"/>
                <a:gd name="T30" fmla="*/ 252 w 599"/>
                <a:gd name="T31" fmla="*/ 138 h 937"/>
                <a:gd name="T32" fmla="*/ 271 w 599"/>
                <a:gd name="T33" fmla="*/ 178 h 937"/>
                <a:gd name="T34" fmla="*/ 265 w 599"/>
                <a:gd name="T35" fmla="*/ 195 h 937"/>
                <a:gd name="T36" fmla="*/ 274 w 599"/>
                <a:gd name="T37" fmla="*/ 205 h 937"/>
                <a:gd name="T38" fmla="*/ 261 w 599"/>
                <a:gd name="T39" fmla="*/ 210 h 937"/>
                <a:gd name="T40" fmla="*/ 275 w 599"/>
                <a:gd name="T41" fmla="*/ 219 h 937"/>
                <a:gd name="T42" fmla="*/ 280 w 599"/>
                <a:gd name="T43" fmla="*/ 231 h 937"/>
                <a:gd name="T44" fmla="*/ 294 w 599"/>
                <a:gd name="T45" fmla="*/ 237 h 937"/>
                <a:gd name="T46" fmla="*/ 327 w 599"/>
                <a:gd name="T47" fmla="*/ 313 h 937"/>
                <a:gd name="T48" fmla="*/ 339 w 599"/>
                <a:gd name="T49" fmla="*/ 314 h 937"/>
                <a:gd name="T50" fmla="*/ 363 w 599"/>
                <a:gd name="T51" fmla="*/ 324 h 937"/>
                <a:gd name="T52" fmla="*/ 333 w 599"/>
                <a:gd name="T53" fmla="*/ 383 h 937"/>
                <a:gd name="T54" fmla="*/ 338 w 599"/>
                <a:gd name="T55" fmla="*/ 389 h 937"/>
                <a:gd name="T56" fmla="*/ 332 w 599"/>
                <a:gd name="T57" fmla="*/ 397 h 937"/>
                <a:gd name="T58" fmla="*/ 339 w 599"/>
                <a:gd name="T59" fmla="*/ 405 h 937"/>
                <a:gd name="T60" fmla="*/ 338 w 599"/>
                <a:gd name="T61" fmla="*/ 416 h 937"/>
                <a:gd name="T62" fmla="*/ 320 w 599"/>
                <a:gd name="T63" fmla="*/ 426 h 937"/>
                <a:gd name="T64" fmla="*/ 315 w 599"/>
                <a:gd name="T65" fmla="*/ 453 h 937"/>
                <a:gd name="T66" fmla="*/ 333 w 599"/>
                <a:gd name="T67" fmla="*/ 468 h 937"/>
                <a:gd name="T68" fmla="*/ 373 w 599"/>
                <a:gd name="T69" fmla="*/ 446 h 937"/>
                <a:gd name="T70" fmla="*/ 384 w 599"/>
                <a:gd name="T71" fmla="*/ 502 h 937"/>
                <a:gd name="T72" fmla="*/ 400 w 599"/>
                <a:gd name="T73" fmla="*/ 530 h 937"/>
                <a:gd name="T74" fmla="*/ 399 w 599"/>
                <a:gd name="T75" fmla="*/ 543 h 937"/>
                <a:gd name="T76" fmla="*/ 394 w 599"/>
                <a:gd name="T77" fmla="*/ 543 h 937"/>
                <a:gd name="T78" fmla="*/ 395 w 599"/>
                <a:gd name="T79" fmla="*/ 553 h 937"/>
                <a:gd name="T80" fmla="*/ 421 w 599"/>
                <a:gd name="T81" fmla="*/ 571 h 937"/>
                <a:gd name="T82" fmla="*/ 426 w 599"/>
                <a:gd name="T83" fmla="*/ 611 h 937"/>
                <a:gd name="T84" fmla="*/ 436 w 599"/>
                <a:gd name="T85" fmla="*/ 624 h 937"/>
                <a:gd name="T86" fmla="*/ 446 w 599"/>
                <a:gd name="T87" fmla="*/ 610 h 937"/>
                <a:gd name="T88" fmla="*/ 480 w 599"/>
                <a:gd name="T89" fmla="*/ 621 h 937"/>
                <a:gd name="T90" fmla="*/ 492 w 599"/>
                <a:gd name="T91" fmla="*/ 608 h 937"/>
                <a:gd name="T92" fmla="*/ 564 w 599"/>
                <a:gd name="T93" fmla="*/ 623 h 937"/>
                <a:gd name="T94" fmla="*/ 562 w 599"/>
                <a:gd name="T95" fmla="*/ 610 h 937"/>
                <a:gd name="T96" fmla="*/ 576 w 599"/>
                <a:gd name="T97" fmla="*/ 600 h 937"/>
                <a:gd name="T98" fmla="*/ 586 w 599"/>
                <a:gd name="T99" fmla="*/ 623 h 937"/>
                <a:gd name="T100" fmla="*/ 599 w 599"/>
                <a:gd name="T101" fmla="*/ 637 h 937"/>
                <a:gd name="T102" fmla="*/ 549 w 599"/>
                <a:gd name="T103" fmla="*/ 937 h 9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9"/>
                <a:gd name="T157" fmla="*/ 0 h 937"/>
                <a:gd name="T158" fmla="*/ 599 w 599"/>
                <a:gd name="T159" fmla="*/ 937 h 9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9" h="937">
                  <a:moveTo>
                    <a:pt x="549" y="937"/>
                  </a:moveTo>
                  <a:lnTo>
                    <a:pt x="272" y="890"/>
                  </a:lnTo>
                  <a:lnTo>
                    <a:pt x="0" y="833"/>
                  </a:lnTo>
                  <a:lnTo>
                    <a:pt x="53" y="615"/>
                  </a:lnTo>
                  <a:lnTo>
                    <a:pt x="73" y="575"/>
                  </a:lnTo>
                  <a:lnTo>
                    <a:pt x="48" y="555"/>
                  </a:lnTo>
                  <a:lnTo>
                    <a:pt x="53" y="532"/>
                  </a:lnTo>
                  <a:lnTo>
                    <a:pt x="87" y="502"/>
                  </a:lnTo>
                  <a:lnTo>
                    <a:pt x="98" y="491"/>
                  </a:lnTo>
                  <a:lnTo>
                    <a:pt x="152" y="414"/>
                  </a:lnTo>
                  <a:lnTo>
                    <a:pt x="123" y="357"/>
                  </a:lnTo>
                  <a:lnTo>
                    <a:pt x="123" y="351"/>
                  </a:lnTo>
                  <a:lnTo>
                    <a:pt x="121" y="312"/>
                  </a:lnTo>
                  <a:lnTo>
                    <a:pt x="199" y="0"/>
                  </a:lnTo>
                  <a:lnTo>
                    <a:pt x="279" y="18"/>
                  </a:lnTo>
                  <a:lnTo>
                    <a:pt x="252" y="138"/>
                  </a:lnTo>
                  <a:lnTo>
                    <a:pt x="271" y="178"/>
                  </a:lnTo>
                  <a:lnTo>
                    <a:pt x="265" y="195"/>
                  </a:lnTo>
                  <a:lnTo>
                    <a:pt x="274" y="205"/>
                  </a:lnTo>
                  <a:lnTo>
                    <a:pt x="261" y="210"/>
                  </a:lnTo>
                  <a:lnTo>
                    <a:pt x="275" y="219"/>
                  </a:lnTo>
                  <a:lnTo>
                    <a:pt x="280" y="231"/>
                  </a:lnTo>
                  <a:lnTo>
                    <a:pt x="294" y="237"/>
                  </a:lnTo>
                  <a:lnTo>
                    <a:pt x="327" y="313"/>
                  </a:lnTo>
                  <a:lnTo>
                    <a:pt x="339" y="314"/>
                  </a:lnTo>
                  <a:lnTo>
                    <a:pt x="363" y="324"/>
                  </a:lnTo>
                  <a:lnTo>
                    <a:pt x="333" y="383"/>
                  </a:lnTo>
                  <a:lnTo>
                    <a:pt x="338" y="389"/>
                  </a:lnTo>
                  <a:lnTo>
                    <a:pt x="332" y="397"/>
                  </a:lnTo>
                  <a:lnTo>
                    <a:pt x="339" y="405"/>
                  </a:lnTo>
                  <a:lnTo>
                    <a:pt x="338" y="416"/>
                  </a:lnTo>
                  <a:lnTo>
                    <a:pt x="320" y="426"/>
                  </a:lnTo>
                  <a:lnTo>
                    <a:pt x="315" y="453"/>
                  </a:lnTo>
                  <a:lnTo>
                    <a:pt x="333" y="468"/>
                  </a:lnTo>
                  <a:lnTo>
                    <a:pt x="373" y="446"/>
                  </a:lnTo>
                  <a:lnTo>
                    <a:pt x="384" y="502"/>
                  </a:lnTo>
                  <a:lnTo>
                    <a:pt x="400" y="530"/>
                  </a:lnTo>
                  <a:lnTo>
                    <a:pt x="399" y="543"/>
                  </a:lnTo>
                  <a:lnTo>
                    <a:pt x="394" y="543"/>
                  </a:lnTo>
                  <a:lnTo>
                    <a:pt x="395" y="553"/>
                  </a:lnTo>
                  <a:lnTo>
                    <a:pt x="421" y="571"/>
                  </a:lnTo>
                  <a:lnTo>
                    <a:pt x="426" y="611"/>
                  </a:lnTo>
                  <a:lnTo>
                    <a:pt x="436" y="624"/>
                  </a:lnTo>
                  <a:lnTo>
                    <a:pt x="446" y="610"/>
                  </a:lnTo>
                  <a:lnTo>
                    <a:pt x="480" y="621"/>
                  </a:lnTo>
                  <a:lnTo>
                    <a:pt x="492" y="608"/>
                  </a:lnTo>
                  <a:lnTo>
                    <a:pt x="564" y="623"/>
                  </a:lnTo>
                  <a:lnTo>
                    <a:pt x="562" y="610"/>
                  </a:lnTo>
                  <a:lnTo>
                    <a:pt x="576" y="600"/>
                  </a:lnTo>
                  <a:lnTo>
                    <a:pt x="586" y="623"/>
                  </a:lnTo>
                  <a:lnTo>
                    <a:pt x="599" y="637"/>
                  </a:lnTo>
                  <a:lnTo>
                    <a:pt x="549" y="937"/>
                  </a:lnTo>
                  <a:close/>
                </a:path>
              </a:pathLst>
            </a:custGeom>
            <a:noFill/>
            <a:ln w="0">
              <a:solidFill>
                <a:schemeClr val="bg1">
                  <a:lumMod val="75000"/>
                </a:schemeClr>
              </a:solidFill>
              <a:prstDash val="solid"/>
              <a:round/>
              <a:headEnd/>
              <a:tailEnd/>
            </a:ln>
          </p:spPr>
          <p:txBody>
            <a:bodyPr/>
            <a:lstStyle/>
            <a:p>
              <a:endParaRPr lang="en-US" sz="1013" dirty="0"/>
            </a:p>
          </p:txBody>
        </p:sp>
        <p:sp>
          <p:nvSpPr>
            <p:cNvPr id="18" name="Illinois">
              <a:extLst>
                <a:ext uri="{FF2B5EF4-FFF2-40B4-BE49-F238E27FC236}">
                  <a16:creationId xmlns:a16="http://schemas.microsoft.com/office/drawing/2014/main" id="{D8D68C6C-0072-441D-9527-6E380EEE4C38}"/>
                </a:ext>
              </a:extLst>
            </p:cNvPr>
            <p:cNvSpPr>
              <a:spLocks/>
            </p:cNvSpPr>
            <p:nvPr/>
          </p:nvSpPr>
          <p:spPr bwMode="auto">
            <a:xfrm>
              <a:off x="5853802" y="2656242"/>
              <a:ext cx="598806" cy="1064836"/>
            </a:xfrm>
            <a:custGeom>
              <a:avLst/>
              <a:gdLst>
                <a:gd name="T0" fmla="*/ 357 w 400"/>
                <a:gd name="T1" fmla="*/ 577 h 686"/>
                <a:gd name="T2" fmla="*/ 346 w 400"/>
                <a:gd name="T3" fmla="*/ 596 h 686"/>
                <a:gd name="T4" fmla="*/ 357 w 400"/>
                <a:gd name="T5" fmla="*/ 616 h 686"/>
                <a:gd name="T6" fmla="*/ 317 w 400"/>
                <a:gd name="T7" fmla="*/ 631 h 686"/>
                <a:gd name="T8" fmla="*/ 322 w 400"/>
                <a:gd name="T9" fmla="*/ 670 h 686"/>
                <a:gd name="T10" fmla="*/ 269 w 400"/>
                <a:gd name="T11" fmla="*/ 654 h 686"/>
                <a:gd name="T12" fmla="*/ 251 w 400"/>
                <a:gd name="T13" fmla="*/ 675 h 686"/>
                <a:gd name="T14" fmla="*/ 256 w 400"/>
                <a:gd name="T15" fmla="*/ 686 h 686"/>
                <a:gd name="T16" fmla="*/ 242 w 400"/>
                <a:gd name="T17" fmla="*/ 675 h 686"/>
                <a:gd name="T18" fmla="*/ 242 w 400"/>
                <a:gd name="T19" fmla="*/ 682 h 686"/>
                <a:gd name="T20" fmla="*/ 240 w 400"/>
                <a:gd name="T21" fmla="*/ 686 h 686"/>
                <a:gd name="T22" fmla="*/ 230 w 400"/>
                <a:gd name="T23" fmla="*/ 679 h 686"/>
                <a:gd name="T24" fmla="*/ 214 w 400"/>
                <a:gd name="T25" fmla="*/ 653 h 686"/>
                <a:gd name="T26" fmla="*/ 223 w 400"/>
                <a:gd name="T27" fmla="*/ 637 h 686"/>
                <a:gd name="T28" fmla="*/ 211 w 400"/>
                <a:gd name="T29" fmla="*/ 600 h 686"/>
                <a:gd name="T30" fmla="*/ 197 w 400"/>
                <a:gd name="T31" fmla="*/ 594 h 686"/>
                <a:gd name="T32" fmla="*/ 194 w 400"/>
                <a:gd name="T33" fmla="*/ 588 h 686"/>
                <a:gd name="T34" fmla="*/ 178 w 400"/>
                <a:gd name="T35" fmla="*/ 577 h 686"/>
                <a:gd name="T36" fmla="*/ 168 w 400"/>
                <a:gd name="T37" fmla="*/ 581 h 686"/>
                <a:gd name="T38" fmla="*/ 169 w 400"/>
                <a:gd name="T39" fmla="*/ 570 h 686"/>
                <a:gd name="T40" fmla="*/ 124 w 400"/>
                <a:gd name="T41" fmla="*/ 540 h 686"/>
                <a:gd name="T42" fmla="*/ 144 w 400"/>
                <a:gd name="T43" fmla="*/ 462 h 686"/>
                <a:gd name="T44" fmla="*/ 110 w 400"/>
                <a:gd name="T45" fmla="*/ 449 h 686"/>
                <a:gd name="T46" fmla="*/ 93 w 400"/>
                <a:gd name="T47" fmla="*/ 459 h 686"/>
                <a:gd name="T48" fmla="*/ 84 w 400"/>
                <a:gd name="T49" fmla="*/ 440 h 686"/>
                <a:gd name="T50" fmla="*/ 87 w 400"/>
                <a:gd name="T51" fmla="*/ 434 h 686"/>
                <a:gd name="T52" fmla="*/ 81 w 400"/>
                <a:gd name="T53" fmla="*/ 415 h 686"/>
                <a:gd name="T54" fmla="*/ 16 w 400"/>
                <a:gd name="T55" fmla="*/ 359 h 686"/>
                <a:gd name="T56" fmla="*/ 0 w 400"/>
                <a:gd name="T57" fmla="*/ 309 h 686"/>
                <a:gd name="T58" fmla="*/ 8 w 400"/>
                <a:gd name="T59" fmla="*/ 279 h 686"/>
                <a:gd name="T60" fmla="*/ 11 w 400"/>
                <a:gd name="T61" fmla="*/ 278 h 686"/>
                <a:gd name="T62" fmla="*/ 9 w 400"/>
                <a:gd name="T63" fmla="*/ 257 h 686"/>
                <a:gd name="T64" fmla="*/ 34 w 400"/>
                <a:gd name="T65" fmla="*/ 242 h 686"/>
                <a:gd name="T66" fmla="*/ 49 w 400"/>
                <a:gd name="T67" fmla="*/ 207 h 686"/>
                <a:gd name="T68" fmla="*/ 48 w 400"/>
                <a:gd name="T69" fmla="*/ 189 h 686"/>
                <a:gd name="T70" fmla="*/ 32 w 400"/>
                <a:gd name="T71" fmla="*/ 172 h 686"/>
                <a:gd name="T72" fmla="*/ 37 w 400"/>
                <a:gd name="T73" fmla="*/ 150 h 686"/>
                <a:gd name="T74" fmla="*/ 91 w 400"/>
                <a:gd name="T75" fmla="*/ 134 h 686"/>
                <a:gd name="T76" fmla="*/ 116 w 400"/>
                <a:gd name="T77" fmla="*/ 98 h 686"/>
                <a:gd name="T78" fmla="*/ 115 w 400"/>
                <a:gd name="T79" fmla="*/ 59 h 686"/>
                <a:gd name="T80" fmla="*/ 95 w 400"/>
                <a:gd name="T81" fmla="*/ 49 h 686"/>
                <a:gd name="T82" fmla="*/ 68 w 400"/>
                <a:gd name="T83" fmla="*/ 18 h 686"/>
                <a:gd name="T84" fmla="*/ 68 w 400"/>
                <a:gd name="T85" fmla="*/ 13 h 686"/>
                <a:gd name="T86" fmla="*/ 331 w 400"/>
                <a:gd name="T87" fmla="*/ 0 h 686"/>
                <a:gd name="T88" fmla="*/ 334 w 400"/>
                <a:gd name="T89" fmla="*/ 32 h 686"/>
                <a:gd name="T90" fmla="*/ 365 w 400"/>
                <a:gd name="T91" fmla="*/ 93 h 686"/>
                <a:gd name="T92" fmla="*/ 390 w 400"/>
                <a:gd name="T93" fmla="*/ 383 h 686"/>
                <a:gd name="T94" fmla="*/ 380 w 400"/>
                <a:gd name="T95" fmla="*/ 410 h 686"/>
                <a:gd name="T96" fmla="*/ 396 w 400"/>
                <a:gd name="T97" fmla="*/ 431 h 686"/>
                <a:gd name="T98" fmla="*/ 394 w 400"/>
                <a:gd name="T99" fmla="*/ 441 h 686"/>
                <a:gd name="T100" fmla="*/ 400 w 400"/>
                <a:gd name="T101" fmla="*/ 457 h 686"/>
                <a:gd name="T102" fmla="*/ 371 w 400"/>
                <a:gd name="T103" fmla="*/ 517 h 686"/>
                <a:gd name="T104" fmla="*/ 358 w 400"/>
                <a:gd name="T105" fmla="*/ 522 h 686"/>
                <a:gd name="T106" fmla="*/ 365 w 400"/>
                <a:gd name="T107" fmla="*/ 532 h 686"/>
                <a:gd name="T108" fmla="*/ 356 w 400"/>
                <a:gd name="T109" fmla="*/ 540 h 686"/>
                <a:gd name="T110" fmla="*/ 361 w 400"/>
                <a:gd name="T111" fmla="*/ 540 h 686"/>
                <a:gd name="T112" fmla="*/ 361 w 400"/>
                <a:gd name="T113" fmla="*/ 544 h 686"/>
                <a:gd name="T114" fmla="*/ 354 w 400"/>
                <a:gd name="T115" fmla="*/ 547 h 686"/>
                <a:gd name="T116" fmla="*/ 358 w 400"/>
                <a:gd name="T117" fmla="*/ 566 h 686"/>
                <a:gd name="T118" fmla="*/ 350 w 400"/>
                <a:gd name="T119" fmla="*/ 565 h 686"/>
                <a:gd name="T120" fmla="*/ 357 w 400"/>
                <a:gd name="T121" fmla="*/ 577 h 686"/>
                <a:gd name="T122" fmla="*/ 357 w 400"/>
                <a:gd name="T123" fmla="*/ 577 h 6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
                <a:gd name="T187" fmla="*/ 0 h 686"/>
                <a:gd name="T188" fmla="*/ 400 w 400"/>
                <a:gd name="T189" fmla="*/ 686 h 6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 h="686">
                  <a:moveTo>
                    <a:pt x="357" y="577"/>
                  </a:moveTo>
                  <a:lnTo>
                    <a:pt x="346" y="596"/>
                  </a:lnTo>
                  <a:lnTo>
                    <a:pt x="357" y="616"/>
                  </a:lnTo>
                  <a:lnTo>
                    <a:pt x="317" y="631"/>
                  </a:lnTo>
                  <a:lnTo>
                    <a:pt x="322" y="670"/>
                  </a:lnTo>
                  <a:lnTo>
                    <a:pt x="269" y="654"/>
                  </a:lnTo>
                  <a:lnTo>
                    <a:pt x="251" y="675"/>
                  </a:lnTo>
                  <a:lnTo>
                    <a:pt x="256" y="686"/>
                  </a:lnTo>
                  <a:lnTo>
                    <a:pt x="242" y="675"/>
                  </a:lnTo>
                  <a:lnTo>
                    <a:pt x="242" y="682"/>
                  </a:lnTo>
                  <a:lnTo>
                    <a:pt x="240" y="686"/>
                  </a:lnTo>
                  <a:lnTo>
                    <a:pt x="230" y="679"/>
                  </a:lnTo>
                  <a:lnTo>
                    <a:pt x="214" y="653"/>
                  </a:lnTo>
                  <a:lnTo>
                    <a:pt x="223" y="637"/>
                  </a:lnTo>
                  <a:lnTo>
                    <a:pt x="211" y="600"/>
                  </a:lnTo>
                  <a:lnTo>
                    <a:pt x="197" y="594"/>
                  </a:lnTo>
                  <a:lnTo>
                    <a:pt x="194" y="588"/>
                  </a:lnTo>
                  <a:lnTo>
                    <a:pt x="178" y="577"/>
                  </a:lnTo>
                  <a:lnTo>
                    <a:pt x="168" y="581"/>
                  </a:lnTo>
                  <a:lnTo>
                    <a:pt x="169" y="570"/>
                  </a:lnTo>
                  <a:lnTo>
                    <a:pt x="124" y="540"/>
                  </a:lnTo>
                  <a:lnTo>
                    <a:pt x="144" y="462"/>
                  </a:lnTo>
                  <a:lnTo>
                    <a:pt x="110" y="449"/>
                  </a:lnTo>
                  <a:lnTo>
                    <a:pt x="93" y="459"/>
                  </a:lnTo>
                  <a:lnTo>
                    <a:pt x="84" y="440"/>
                  </a:lnTo>
                  <a:lnTo>
                    <a:pt x="87" y="434"/>
                  </a:lnTo>
                  <a:lnTo>
                    <a:pt x="81" y="415"/>
                  </a:lnTo>
                  <a:lnTo>
                    <a:pt x="16" y="359"/>
                  </a:lnTo>
                  <a:lnTo>
                    <a:pt x="0" y="309"/>
                  </a:lnTo>
                  <a:lnTo>
                    <a:pt x="8" y="279"/>
                  </a:lnTo>
                  <a:lnTo>
                    <a:pt x="11" y="278"/>
                  </a:lnTo>
                  <a:lnTo>
                    <a:pt x="9" y="257"/>
                  </a:lnTo>
                  <a:lnTo>
                    <a:pt x="34" y="242"/>
                  </a:lnTo>
                  <a:lnTo>
                    <a:pt x="49" y="207"/>
                  </a:lnTo>
                  <a:lnTo>
                    <a:pt x="48" y="189"/>
                  </a:lnTo>
                  <a:lnTo>
                    <a:pt x="32" y="172"/>
                  </a:lnTo>
                  <a:lnTo>
                    <a:pt x="37" y="150"/>
                  </a:lnTo>
                  <a:lnTo>
                    <a:pt x="91" y="134"/>
                  </a:lnTo>
                  <a:lnTo>
                    <a:pt x="116" y="98"/>
                  </a:lnTo>
                  <a:lnTo>
                    <a:pt x="115" y="59"/>
                  </a:lnTo>
                  <a:lnTo>
                    <a:pt x="95" y="49"/>
                  </a:lnTo>
                  <a:lnTo>
                    <a:pt x="68" y="18"/>
                  </a:lnTo>
                  <a:lnTo>
                    <a:pt x="68" y="13"/>
                  </a:lnTo>
                  <a:lnTo>
                    <a:pt x="331" y="0"/>
                  </a:lnTo>
                  <a:lnTo>
                    <a:pt x="334" y="32"/>
                  </a:lnTo>
                  <a:lnTo>
                    <a:pt x="365" y="93"/>
                  </a:lnTo>
                  <a:lnTo>
                    <a:pt x="390" y="383"/>
                  </a:lnTo>
                  <a:lnTo>
                    <a:pt x="380" y="410"/>
                  </a:lnTo>
                  <a:lnTo>
                    <a:pt x="396" y="431"/>
                  </a:lnTo>
                  <a:lnTo>
                    <a:pt x="394" y="441"/>
                  </a:lnTo>
                  <a:lnTo>
                    <a:pt x="400" y="457"/>
                  </a:lnTo>
                  <a:lnTo>
                    <a:pt x="371" y="517"/>
                  </a:lnTo>
                  <a:lnTo>
                    <a:pt x="358" y="522"/>
                  </a:lnTo>
                  <a:lnTo>
                    <a:pt x="365" y="532"/>
                  </a:lnTo>
                  <a:lnTo>
                    <a:pt x="356" y="540"/>
                  </a:lnTo>
                  <a:lnTo>
                    <a:pt x="361" y="540"/>
                  </a:lnTo>
                  <a:lnTo>
                    <a:pt x="361" y="544"/>
                  </a:lnTo>
                  <a:lnTo>
                    <a:pt x="354" y="547"/>
                  </a:lnTo>
                  <a:lnTo>
                    <a:pt x="358" y="566"/>
                  </a:lnTo>
                  <a:lnTo>
                    <a:pt x="350" y="565"/>
                  </a:lnTo>
                  <a:lnTo>
                    <a:pt x="357" y="577"/>
                  </a:lnTo>
                  <a:close/>
                </a:path>
              </a:pathLst>
            </a:custGeom>
            <a:solidFill>
              <a:schemeClr val="accent4"/>
            </a:solidFill>
            <a:ln w="0">
              <a:solidFill>
                <a:schemeClr val="bg1">
                  <a:lumMod val="75000"/>
                </a:schemeClr>
              </a:solidFill>
              <a:prstDash val="solid"/>
              <a:round/>
              <a:headEnd/>
              <a:tailEnd/>
            </a:ln>
          </p:spPr>
          <p:txBody>
            <a:bodyPr/>
            <a:lstStyle/>
            <a:p>
              <a:endParaRPr lang="en-US" sz="1013" dirty="0"/>
            </a:p>
          </p:txBody>
        </p:sp>
        <p:sp>
          <p:nvSpPr>
            <p:cNvPr id="19" name="Indiana">
              <a:extLst>
                <a:ext uri="{FF2B5EF4-FFF2-40B4-BE49-F238E27FC236}">
                  <a16:creationId xmlns:a16="http://schemas.microsoft.com/office/drawing/2014/main" id="{36EB7D4B-4344-4D88-BD6F-37E699A56EDE}"/>
                </a:ext>
              </a:extLst>
            </p:cNvPr>
            <p:cNvSpPr>
              <a:spLocks/>
            </p:cNvSpPr>
            <p:nvPr/>
          </p:nvSpPr>
          <p:spPr bwMode="auto">
            <a:xfrm>
              <a:off x="6379284" y="2753702"/>
              <a:ext cx="466127" cy="801334"/>
            </a:xfrm>
            <a:custGeom>
              <a:avLst/>
              <a:gdLst>
                <a:gd name="T0" fmla="*/ 306 w 311"/>
                <a:gd name="T1" fmla="*/ 326 h 517"/>
                <a:gd name="T2" fmla="*/ 299 w 311"/>
                <a:gd name="T3" fmla="*/ 332 h 517"/>
                <a:gd name="T4" fmla="*/ 311 w 311"/>
                <a:gd name="T5" fmla="*/ 364 h 517"/>
                <a:gd name="T6" fmla="*/ 277 w 311"/>
                <a:gd name="T7" fmla="*/ 379 h 517"/>
                <a:gd name="T8" fmla="*/ 251 w 311"/>
                <a:gd name="T9" fmla="*/ 377 h 517"/>
                <a:gd name="T10" fmla="*/ 254 w 311"/>
                <a:gd name="T11" fmla="*/ 402 h 517"/>
                <a:gd name="T12" fmla="*/ 233 w 311"/>
                <a:gd name="T13" fmla="*/ 433 h 517"/>
                <a:gd name="T14" fmla="*/ 219 w 311"/>
                <a:gd name="T15" fmla="*/ 437 h 517"/>
                <a:gd name="T16" fmla="*/ 202 w 311"/>
                <a:gd name="T17" fmla="*/ 478 h 517"/>
                <a:gd name="T18" fmla="*/ 167 w 311"/>
                <a:gd name="T19" fmla="*/ 451 h 517"/>
                <a:gd name="T20" fmla="*/ 172 w 311"/>
                <a:gd name="T21" fmla="*/ 458 h 517"/>
                <a:gd name="T22" fmla="*/ 159 w 311"/>
                <a:gd name="T23" fmla="*/ 462 h 517"/>
                <a:gd name="T24" fmla="*/ 145 w 311"/>
                <a:gd name="T25" fmla="*/ 498 h 517"/>
                <a:gd name="T26" fmla="*/ 125 w 311"/>
                <a:gd name="T27" fmla="*/ 480 h 517"/>
                <a:gd name="T28" fmla="*/ 98 w 311"/>
                <a:gd name="T29" fmla="*/ 509 h 517"/>
                <a:gd name="T30" fmla="*/ 49 w 311"/>
                <a:gd name="T31" fmla="*/ 490 h 517"/>
                <a:gd name="T32" fmla="*/ 48 w 311"/>
                <a:gd name="T33" fmla="*/ 507 h 517"/>
                <a:gd name="T34" fmla="*/ 19 w 311"/>
                <a:gd name="T35" fmla="*/ 498 h 517"/>
                <a:gd name="T36" fmla="*/ 19 w 311"/>
                <a:gd name="T37" fmla="*/ 513 h 517"/>
                <a:gd name="T38" fmla="*/ 15 w 311"/>
                <a:gd name="T39" fmla="*/ 517 h 517"/>
                <a:gd name="T40" fmla="*/ 7 w 311"/>
                <a:gd name="T41" fmla="*/ 514 h 517"/>
                <a:gd name="T42" fmla="*/ 7 w 311"/>
                <a:gd name="T43" fmla="*/ 514 h 517"/>
                <a:gd name="T44" fmla="*/ 0 w 311"/>
                <a:gd name="T45" fmla="*/ 502 h 517"/>
                <a:gd name="T46" fmla="*/ 8 w 311"/>
                <a:gd name="T47" fmla="*/ 503 h 517"/>
                <a:gd name="T48" fmla="*/ 4 w 311"/>
                <a:gd name="T49" fmla="*/ 484 h 517"/>
                <a:gd name="T50" fmla="*/ 11 w 311"/>
                <a:gd name="T51" fmla="*/ 481 h 517"/>
                <a:gd name="T52" fmla="*/ 11 w 311"/>
                <a:gd name="T53" fmla="*/ 477 h 517"/>
                <a:gd name="T54" fmla="*/ 6 w 311"/>
                <a:gd name="T55" fmla="*/ 477 h 517"/>
                <a:gd name="T56" fmla="*/ 15 w 311"/>
                <a:gd name="T57" fmla="*/ 469 h 517"/>
                <a:gd name="T58" fmla="*/ 8 w 311"/>
                <a:gd name="T59" fmla="*/ 459 h 517"/>
                <a:gd name="T60" fmla="*/ 21 w 311"/>
                <a:gd name="T61" fmla="*/ 454 h 517"/>
                <a:gd name="T62" fmla="*/ 50 w 311"/>
                <a:gd name="T63" fmla="*/ 394 h 517"/>
                <a:gd name="T64" fmla="*/ 44 w 311"/>
                <a:gd name="T65" fmla="*/ 378 h 517"/>
                <a:gd name="T66" fmla="*/ 46 w 311"/>
                <a:gd name="T67" fmla="*/ 368 h 517"/>
                <a:gd name="T68" fmla="*/ 30 w 311"/>
                <a:gd name="T69" fmla="*/ 347 h 517"/>
                <a:gd name="T70" fmla="*/ 40 w 311"/>
                <a:gd name="T71" fmla="*/ 320 h 517"/>
                <a:gd name="T72" fmla="*/ 15 w 311"/>
                <a:gd name="T73" fmla="*/ 30 h 517"/>
                <a:gd name="T74" fmla="*/ 45 w 311"/>
                <a:gd name="T75" fmla="*/ 38 h 517"/>
                <a:gd name="T76" fmla="*/ 80 w 311"/>
                <a:gd name="T77" fmla="*/ 18 h 517"/>
                <a:gd name="T78" fmla="*/ 269 w 311"/>
                <a:gd name="T79" fmla="*/ 0 h 517"/>
                <a:gd name="T80" fmla="*/ 270 w 311"/>
                <a:gd name="T81" fmla="*/ 8 h 517"/>
                <a:gd name="T82" fmla="*/ 303 w 311"/>
                <a:gd name="T83" fmla="*/ 301 h 517"/>
                <a:gd name="T84" fmla="*/ 306 w 311"/>
                <a:gd name="T85" fmla="*/ 326 h 5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1"/>
                <a:gd name="T130" fmla="*/ 0 h 517"/>
                <a:gd name="T131" fmla="*/ 311 w 311"/>
                <a:gd name="T132" fmla="*/ 517 h 5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1" h="517">
                  <a:moveTo>
                    <a:pt x="306" y="326"/>
                  </a:moveTo>
                  <a:lnTo>
                    <a:pt x="299" y="332"/>
                  </a:lnTo>
                  <a:lnTo>
                    <a:pt x="311" y="364"/>
                  </a:lnTo>
                  <a:lnTo>
                    <a:pt x="277" y="379"/>
                  </a:lnTo>
                  <a:lnTo>
                    <a:pt x="251" y="377"/>
                  </a:lnTo>
                  <a:lnTo>
                    <a:pt x="254" y="402"/>
                  </a:lnTo>
                  <a:lnTo>
                    <a:pt x="233" y="433"/>
                  </a:lnTo>
                  <a:lnTo>
                    <a:pt x="219" y="437"/>
                  </a:lnTo>
                  <a:lnTo>
                    <a:pt x="202" y="478"/>
                  </a:lnTo>
                  <a:lnTo>
                    <a:pt x="167" y="451"/>
                  </a:lnTo>
                  <a:lnTo>
                    <a:pt x="172" y="458"/>
                  </a:lnTo>
                  <a:lnTo>
                    <a:pt x="159" y="462"/>
                  </a:lnTo>
                  <a:lnTo>
                    <a:pt x="145" y="498"/>
                  </a:lnTo>
                  <a:lnTo>
                    <a:pt x="125" y="480"/>
                  </a:lnTo>
                  <a:lnTo>
                    <a:pt x="98" y="509"/>
                  </a:lnTo>
                  <a:lnTo>
                    <a:pt x="49" y="490"/>
                  </a:lnTo>
                  <a:lnTo>
                    <a:pt x="48" y="507"/>
                  </a:lnTo>
                  <a:lnTo>
                    <a:pt x="19" y="498"/>
                  </a:lnTo>
                  <a:lnTo>
                    <a:pt x="19" y="513"/>
                  </a:lnTo>
                  <a:lnTo>
                    <a:pt x="15" y="517"/>
                  </a:lnTo>
                  <a:lnTo>
                    <a:pt x="7" y="514"/>
                  </a:lnTo>
                  <a:lnTo>
                    <a:pt x="0" y="502"/>
                  </a:lnTo>
                  <a:lnTo>
                    <a:pt x="8" y="503"/>
                  </a:lnTo>
                  <a:lnTo>
                    <a:pt x="4" y="484"/>
                  </a:lnTo>
                  <a:lnTo>
                    <a:pt x="11" y="481"/>
                  </a:lnTo>
                  <a:lnTo>
                    <a:pt x="11" y="477"/>
                  </a:lnTo>
                  <a:lnTo>
                    <a:pt x="6" y="477"/>
                  </a:lnTo>
                  <a:lnTo>
                    <a:pt x="15" y="469"/>
                  </a:lnTo>
                  <a:lnTo>
                    <a:pt x="8" y="459"/>
                  </a:lnTo>
                  <a:lnTo>
                    <a:pt x="21" y="454"/>
                  </a:lnTo>
                  <a:lnTo>
                    <a:pt x="50" y="394"/>
                  </a:lnTo>
                  <a:lnTo>
                    <a:pt x="44" y="378"/>
                  </a:lnTo>
                  <a:lnTo>
                    <a:pt x="46" y="368"/>
                  </a:lnTo>
                  <a:lnTo>
                    <a:pt x="30" y="347"/>
                  </a:lnTo>
                  <a:lnTo>
                    <a:pt x="40" y="320"/>
                  </a:lnTo>
                  <a:lnTo>
                    <a:pt x="15" y="30"/>
                  </a:lnTo>
                  <a:lnTo>
                    <a:pt x="45" y="38"/>
                  </a:lnTo>
                  <a:lnTo>
                    <a:pt x="80" y="18"/>
                  </a:lnTo>
                  <a:lnTo>
                    <a:pt x="269" y="0"/>
                  </a:lnTo>
                  <a:lnTo>
                    <a:pt x="270" y="8"/>
                  </a:lnTo>
                  <a:lnTo>
                    <a:pt x="303" y="301"/>
                  </a:lnTo>
                  <a:lnTo>
                    <a:pt x="306" y="326"/>
                  </a:lnTo>
                  <a:close/>
                </a:path>
              </a:pathLst>
            </a:custGeom>
            <a:noFill/>
            <a:ln w="0">
              <a:solidFill>
                <a:schemeClr val="bg1">
                  <a:lumMod val="75000"/>
                </a:schemeClr>
              </a:solidFill>
              <a:prstDash val="solid"/>
              <a:round/>
              <a:headEnd/>
              <a:tailEnd/>
            </a:ln>
          </p:spPr>
          <p:txBody>
            <a:bodyPr/>
            <a:lstStyle/>
            <a:p>
              <a:endParaRPr lang="en-US" sz="1013" dirty="0"/>
            </a:p>
          </p:txBody>
        </p:sp>
        <p:sp>
          <p:nvSpPr>
            <p:cNvPr id="20" name="Kansas">
              <a:extLst>
                <a:ext uri="{FF2B5EF4-FFF2-40B4-BE49-F238E27FC236}">
                  <a16:creationId xmlns:a16="http://schemas.microsoft.com/office/drawing/2014/main" id="{ACE6821B-5E2B-4991-8BE8-B59DFB424C05}"/>
                </a:ext>
              </a:extLst>
            </p:cNvPr>
            <p:cNvSpPr>
              <a:spLocks/>
            </p:cNvSpPr>
            <p:nvPr/>
          </p:nvSpPr>
          <p:spPr bwMode="auto">
            <a:xfrm>
              <a:off x="4296558" y="3139932"/>
              <a:ext cx="1117304" cy="606416"/>
            </a:xfrm>
            <a:custGeom>
              <a:avLst/>
              <a:gdLst>
                <a:gd name="T0" fmla="*/ 743 w 744"/>
                <a:gd name="T1" fmla="*/ 392 h 392"/>
                <a:gd name="T2" fmla="*/ 370 w 744"/>
                <a:gd name="T3" fmla="*/ 388 h 392"/>
                <a:gd name="T4" fmla="*/ 0 w 744"/>
                <a:gd name="T5" fmla="*/ 371 h 392"/>
                <a:gd name="T6" fmla="*/ 25 w 744"/>
                <a:gd name="T7" fmla="*/ 0 h 392"/>
                <a:gd name="T8" fmla="*/ 674 w 744"/>
                <a:gd name="T9" fmla="*/ 22 h 392"/>
                <a:gd name="T10" fmla="*/ 692 w 744"/>
                <a:gd name="T11" fmla="*/ 38 h 392"/>
                <a:gd name="T12" fmla="*/ 711 w 744"/>
                <a:gd name="T13" fmla="*/ 36 h 392"/>
                <a:gd name="T14" fmla="*/ 717 w 744"/>
                <a:gd name="T15" fmla="*/ 53 h 392"/>
                <a:gd name="T16" fmla="*/ 707 w 744"/>
                <a:gd name="T17" fmla="*/ 54 h 392"/>
                <a:gd name="T18" fmla="*/ 693 w 744"/>
                <a:gd name="T19" fmla="*/ 77 h 392"/>
                <a:gd name="T20" fmla="*/ 709 w 744"/>
                <a:gd name="T21" fmla="*/ 97 h 392"/>
                <a:gd name="T22" fmla="*/ 715 w 744"/>
                <a:gd name="T23" fmla="*/ 97 h 392"/>
                <a:gd name="T24" fmla="*/ 721 w 744"/>
                <a:gd name="T25" fmla="*/ 118 h 392"/>
                <a:gd name="T26" fmla="*/ 744 w 744"/>
                <a:gd name="T27" fmla="*/ 126 h 392"/>
                <a:gd name="T28" fmla="*/ 743 w 744"/>
                <a:gd name="T29" fmla="*/ 308 h 392"/>
                <a:gd name="T30" fmla="*/ 743 w 744"/>
                <a:gd name="T31" fmla="*/ 392 h 3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44"/>
                <a:gd name="T49" fmla="*/ 0 h 392"/>
                <a:gd name="T50" fmla="*/ 744 w 744"/>
                <a:gd name="T51" fmla="*/ 392 h 3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44" h="392">
                  <a:moveTo>
                    <a:pt x="743" y="392"/>
                  </a:moveTo>
                  <a:lnTo>
                    <a:pt x="370" y="388"/>
                  </a:lnTo>
                  <a:lnTo>
                    <a:pt x="0" y="371"/>
                  </a:lnTo>
                  <a:lnTo>
                    <a:pt x="25" y="0"/>
                  </a:lnTo>
                  <a:lnTo>
                    <a:pt x="674" y="22"/>
                  </a:lnTo>
                  <a:lnTo>
                    <a:pt x="692" y="38"/>
                  </a:lnTo>
                  <a:lnTo>
                    <a:pt x="711" y="36"/>
                  </a:lnTo>
                  <a:lnTo>
                    <a:pt x="717" y="53"/>
                  </a:lnTo>
                  <a:lnTo>
                    <a:pt x="707" y="54"/>
                  </a:lnTo>
                  <a:lnTo>
                    <a:pt x="693" y="77"/>
                  </a:lnTo>
                  <a:lnTo>
                    <a:pt x="709" y="97"/>
                  </a:lnTo>
                  <a:lnTo>
                    <a:pt x="715" y="97"/>
                  </a:lnTo>
                  <a:lnTo>
                    <a:pt x="721" y="118"/>
                  </a:lnTo>
                  <a:lnTo>
                    <a:pt x="744" y="126"/>
                  </a:lnTo>
                  <a:lnTo>
                    <a:pt x="743" y="308"/>
                  </a:lnTo>
                  <a:lnTo>
                    <a:pt x="743" y="392"/>
                  </a:lnTo>
                  <a:close/>
                </a:path>
              </a:pathLst>
            </a:custGeom>
            <a:noFill/>
            <a:ln w="0">
              <a:solidFill>
                <a:schemeClr val="bg1">
                  <a:lumMod val="75000"/>
                </a:schemeClr>
              </a:solidFill>
              <a:prstDash val="solid"/>
              <a:round/>
              <a:headEnd/>
              <a:tailEnd/>
            </a:ln>
          </p:spPr>
          <p:txBody>
            <a:bodyPr/>
            <a:lstStyle/>
            <a:p>
              <a:endParaRPr lang="en-US" sz="1013" dirty="0"/>
            </a:p>
          </p:txBody>
        </p:sp>
        <p:sp>
          <p:nvSpPr>
            <p:cNvPr id="22" name="Kentucky">
              <a:extLst>
                <a:ext uri="{FF2B5EF4-FFF2-40B4-BE49-F238E27FC236}">
                  <a16:creationId xmlns:a16="http://schemas.microsoft.com/office/drawing/2014/main" id="{DD5C483D-FC7D-4E91-9FD2-80BA7F20B5F7}"/>
                </a:ext>
              </a:extLst>
            </p:cNvPr>
            <p:cNvSpPr>
              <a:spLocks/>
            </p:cNvSpPr>
            <p:nvPr/>
          </p:nvSpPr>
          <p:spPr bwMode="auto">
            <a:xfrm>
              <a:off x="6199468" y="3250024"/>
              <a:ext cx="1094611" cy="563100"/>
            </a:xfrm>
            <a:custGeom>
              <a:avLst/>
              <a:gdLst>
                <a:gd name="T0" fmla="*/ 575 w 729"/>
                <a:gd name="T1" fmla="*/ 299 h 364"/>
                <a:gd name="T2" fmla="*/ 156 w 729"/>
                <a:gd name="T3" fmla="*/ 333 h 364"/>
                <a:gd name="T4" fmla="*/ 134 w 729"/>
                <a:gd name="T5" fmla="*/ 333 h 364"/>
                <a:gd name="T6" fmla="*/ 137 w 729"/>
                <a:gd name="T7" fmla="*/ 354 h 364"/>
                <a:gd name="T8" fmla="*/ 0 w 729"/>
                <a:gd name="T9" fmla="*/ 364 h 364"/>
                <a:gd name="T10" fmla="*/ 3 w 729"/>
                <a:gd name="T11" fmla="*/ 349 h 364"/>
                <a:gd name="T12" fmla="*/ 20 w 729"/>
                <a:gd name="T13" fmla="*/ 352 h 364"/>
                <a:gd name="T14" fmla="*/ 28 w 729"/>
                <a:gd name="T15" fmla="*/ 307 h 364"/>
                <a:gd name="T16" fmla="*/ 25 w 729"/>
                <a:gd name="T17" fmla="*/ 303 h 364"/>
                <a:gd name="T18" fmla="*/ 20 w 729"/>
                <a:gd name="T19" fmla="*/ 292 h 364"/>
                <a:gd name="T20" fmla="*/ 38 w 729"/>
                <a:gd name="T21" fmla="*/ 271 h 364"/>
                <a:gd name="T22" fmla="*/ 91 w 729"/>
                <a:gd name="T23" fmla="*/ 287 h 364"/>
                <a:gd name="T24" fmla="*/ 86 w 729"/>
                <a:gd name="T25" fmla="*/ 248 h 364"/>
                <a:gd name="T26" fmla="*/ 126 w 729"/>
                <a:gd name="T27" fmla="*/ 233 h 364"/>
                <a:gd name="T28" fmla="*/ 115 w 729"/>
                <a:gd name="T29" fmla="*/ 213 h 364"/>
                <a:gd name="T30" fmla="*/ 126 w 729"/>
                <a:gd name="T31" fmla="*/ 194 h 364"/>
                <a:gd name="T32" fmla="*/ 134 w 729"/>
                <a:gd name="T33" fmla="*/ 197 h 364"/>
                <a:gd name="T34" fmla="*/ 138 w 729"/>
                <a:gd name="T35" fmla="*/ 193 h 364"/>
                <a:gd name="T36" fmla="*/ 138 w 729"/>
                <a:gd name="T37" fmla="*/ 178 h 364"/>
                <a:gd name="T38" fmla="*/ 167 w 729"/>
                <a:gd name="T39" fmla="*/ 187 h 364"/>
                <a:gd name="T40" fmla="*/ 168 w 729"/>
                <a:gd name="T41" fmla="*/ 170 h 364"/>
                <a:gd name="T42" fmla="*/ 217 w 729"/>
                <a:gd name="T43" fmla="*/ 189 h 364"/>
                <a:gd name="T44" fmla="*/ 244 w 729"/>
                <a:gd name="T45" fmla="*/ 160 h 364"/>
                <a:gd name="T46" fmla="*/ 264 w 729"/>
                <a:gd name="T47" fmla="*/ 178 h 364"/>
                <a:gd name="T48" fmla="*/ 278 w 729"/>
                <a:gd name="T49" fmla="*/ 142 h 364"/>
                <a:gd name="T50" fmla="*/ 291 w 729"/>
                <a:gd name="T51" fmla="*/ 138 h 364"/>
                <a:gd name="T52" fmla="*/ 286 w 729"/>
                <a:gd name="T53" fmla="*/ 131 h 364"/>
                <a:gd name="T54" fmla="*/ 321 w 729"/>
                <a:gd name="T55" fmla="*/ 158 h 364"/>
                <a:gd name="T56" fmla="*/ 338 w 729"/>
                <a:gd name="T57" fmla="*/ 117 h 364"/>
                <a:gd name="T58" fmla="*/ 352 w 729"/>
                <a:gd name="T59" fmla="*/ 113 h 364"/>
                <a:gd name="T60" fmla="*/ 373 w 729"/>
                <a:gd name="T61" fmla="*/ 82 h 364"/>
                <a:gd name="T62" fmla="*/ 370 w 729"/>
                <a:gd name="T63" fmla="*/ 57 h 364"/>
                <a:gd name="T64" fmla="*/ 396 w 729"/>
                <a:gd name="T65" fmla="*/ 59 h 364"/>
                <a:gd name="T66" fmla="*/ 430 w 729"/>
                <a:gd name="T67" fmla="*/ 44 h 364"/>
                <a:gd name="T68" fmla="*/ 418 w 729"/>
                <a:gd name="T69" fmla="*/ 12 h 364"/>
                <a:gd name="T70" fmla="*/ 425 w 729"/>
                <a:gd name="T71" fmla="*/ 6 h 364"/>
                <a:gd name="T72" fmla="*/ 460 w 729"/>
                <a:gd name="T73" fmla="*/ 0 h 364"/>
                <a:gd name="T74" fmla="*/ 464 w 729"/>
                <a:gd name="T75" fmla="*/ 8 h 364"/>
                <a:gd name="T76" fmla="*/ 489 w 729"/>
                <a:gd name="T77" fmla="*/ 36 h 364"/>
                <a:gd name="T78" fmla="*/ 523 w 729"/>
                <a:gd name="T79" fmla="*/ 37 h 364"/>
                <a:gd name="T80" fmla="*/ 534 w 729"/>
                <a:gd name="T81" fmla="*/ 49 h 364"/>
                <a:gd name="T82" fmla="*/ 544 w 729"/>
                <a:gd name="T83" fmla="*/ 51 h 364"/>
                <a:gd name="T84" fmla="*/ 557 w 729"/>
                <a:gd name="T85" fmla="*/ 40 h 364"/>
                <a:gd name="T86" fmla="*/ 581 w 729"/>
                <a:gd name="T87" fmla="*/ 50 h 364"/>
                <a:gd name="T88" fmla="*/ 618 w 729"/>
                <a:gd name="T89" fmla="*/ 25 h 364"/>
                <a:gd name="T90" fmla="*/ 625 w 729"/>
                <a:gd name="T91" fmla="*/ 45 h 364"/>
                <a:gd name="T92" fmla="*/ 652 w 729"/>
                <a:gd name="T93" fmla="*/ 63 h 364"/>
                <a:gd name="T94" fmla="*/ 653 w 729"/>
                <a:gd name="T95" fmla="*/ 98 h 364"/>
                <a:gd name="T96" fmla="*/ 671 w 729"/>
                <a:gd name="T97" fmla="*/ 123 h 364"/>
                <a:gd name="T98" fmla="*/ 693 w 729"/>
                <a:gd name="T99" fmla="*/ 150 h 364"/>
                <a:gd name="T100" fmla="*/ 703 w 729"/>
                <a:gd name="T101" fmla="*/ 155 h 364"/>
                <a:gd name="T102" fmla="*/ 729 w 729"/>
                <a:gd name="T103" fmla="*/ 163 h 364"/>
                <a:gd name="T104" fmla="*/ 662 w 729"/>
                <a:gd name="T105" fmla="*/ 223 h 364"/>
                <a:gd name="T106" fmla="*/ 651 w 729"/>
                <a:gd name="T107" fmla="*/ 252 h 364"/>
                <a:gd name="T108" fmla="*/ 631 w 729"/>
                <a:gd name="T109" fmla="*/ 261 h 364"/>
                <a:gd name="T110" fmla="*/ 627 w 729"/>
                <a:gd name="T111" fmla="*/ 274 h 364"/>
                <a:gd name="T112" fmla="*/ 576 w 729"/>
                <a:gd name="T113" fmla="*/ 298 h 364"/>
                <a:gd name="T114" fmla="*/ 575 w 729"/>
                <a:gd name="T115" fmla="*/ 299 h 3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9"/>
                <a:gd name="T175" fmla="*/ 0 h 364"/>
                <a:gd name="T176" fmla="*/ 729 w 729"/>
                <a:gd name="T177" fmla="*/ 364 h 3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9" h="364">
                  <a:moveTo>
                    <a:pt x="575" y="299"/>
                  </a:moveTo>
                  <a:lnTo>
                    <a:pt x="156" y="333"/>
                  </a:lnTo>
                  <a:lnTo>
                    <a:pt x="134" y="333"/>
                  </a:lnTo>
                  <a:lnTo>
                    <a:pt x="137" y="354"/>
                  </a:lnTo>
                  <a:lnTo>
                    <a:pt x="0" y="364"/>
                  </a:lnTo>
                  <a:lnTo>
                    <a:pt x="3" y="349"/>
                  </a:lnTo>
                  <a:lnTo>
                    <a:pt x="20" y="352"/>
                  </a:lnTo>
                  <a:lnTo>
                    <a:pt x="28" y="307"/>
                  </a:lnTo>
                  <a:lnTo>
                    <a:pt x="25" y="303"/>
                  </a:lnTo>
                  <a:lnTo>
                    <a:pt x="20" y="292"/>
                  </a:lnTo>
                  <a:lnTo>
                    <a:pt x="38" y="271"/>
                  </a:lnTo>
                  <a:lnTo>
                    <a:pt x="91" y="287"/>
                  </a:lnTo>
                  <a:lnTo>
                    <a:pt x="86" y="248"/>
                  </a:lnTo>
                  <a:lnTo>
                    <a:pt x="126" y="233"/>
                  </a:lnTo>
                  <a:lnTo>
                    <a:pt x="115" y="213"/>
                  </a:lnTo>
                  <a:lnTo>
                    <a:pt x="126" y="194"/>
                  </a:lnTo>
                  <a:lnTo>
                    <a:pt x="134" y="197"/>
                  </a:lnTo>
                  <a:lnTo>
                    <a:pt x="138" y="193"/>
                  </a:lnTo>
                  <a:lnTo>
                    <a:pt x="138" y="178"/>
                  </a:lnTo>
                  <a:lnTo>
                    <a:pt x="167" y="187"/>
                  </a:lnTo>
                  <a:lnTo>
                    <a:pt x="168" y="170"/>
                  </a:lnTo>
                  <a:lnTo>
                    <a:pt x="217" y="189"/>
                  </a:lnTo>
                  <a:lnTo>
                    <a:pt x="244" y="160"/>
                  </a:lnTo>
                  <a:lnTo>
                    <a:pt x="264" y="178"/>
                  </a:lnTo>
                  <a:lnTo>
                    <a:pt x="278" y="142"/>
                  </a:lnTo>
                  <a:lnTo>
                    <a:pt x="291" y="138"/>
                  </a:lnTo>
                  <a:lnTo>
                    <a:pt x="286" y="131"/>
                  </a:lnTo>
                  <a:lnTo>
                    <a:pt x="321" y="158"/>
                  </a:lnTo>
                  <a:lnTo>
                    <a:pt x="338" y="117"/>
                  </a:lnTo>
                  <a:lnTo>
                    <a:pt x="352" y="113"/>
                  </a:lnTo>
                  <a:lnTo>
                    <a:pt x="373" y="82"/>
                  </a:lnTo>
                  <a:lnTo>
                    <a:pt x="370" y="57"/>
                  </a:lnTo>
                  <a:lnTo>
                    <a:pt x="396" y="59"/>
                  </a:lnTo>
                  <a:lnTo>
                    <a:pt x="430" y="44"/>
                  </a:lnTo>
                  <a:lnTo>
                    <a:pt x="418" y="12"/>
                  </a:lnTo>
                  <a:lnTo>
                    <a:pt x="425" y="6"/>
                  </a:lnTo>
                  <a:lnTo>
                    <a:pt x="460" y="0"/>
                  </a:lnTo>
                  <a:lnTo>
                    <a:pt x="464" y="8"/>
                  </a:lnTo>
                  <a:lnTo>
                    <a:pt x="489" y="36"/>
                  </a:lnTo>
                  <a:lnTo>
                    <a:pt x="523" y="37"/>
                  </a:lnTo>
                  <a:lnTo>
                    <a:pt x="534" y="49"/>
                  </a:lnTo>
                  <a:lnTo>
                    <a:pt x="544" y="51"/>
                  </a:lnTo>
                  <a:lnTo>
                    <a:pt x="557" y="40"/>
                  </a:lnTo>
                  <a:lnTo>
                    <a:pt x="581" y="50"/>
                  </a:lnTo>
                  <a:lnTo>
                    <a:pt x="618" y="25"/>
                  </a:lnTo>
                  <a:lnTo>
                    <a:pt x="625" y="45"/>
                  </a:lnTo>
                  <a:lnTo>
                    <a:pt x="652" y="63"/>
                  </a:lnTo>
                  <a:lnTo>
                    <a:pt x="653" y="98"/>
                  </a:lnTo>
                  <a:lnTo>
                    <a:pt x="671" y="123"/>
                  </a:lnTo>
                  <a:lnTo>
                    <a:pt x="693" y="150"/>
                  </a:lnTo>
                  <a:lnTo>
                    <a:pt x="703" y="155"/>
                  </a:lnTo>
                  <a:lnTo>
                    <a:pt x="729" y="163"/>
                  </a:lnTo>
                  <a:lnTo>
                    <a:pt x="662" y="223"/>
                  </a:lnTo>
                  <a:lnTo>
                    <a:pt x="651" y="252"/>
                  </a:lnTo>
                  <a:lnTo>
                    <a:pt x="631" y="261"/>
                  </a:lnTo>
                  <a:lnTo>
                    <a:pt x="627" y="274"/>
                  </a:lnTo>
                  <a:lnTo>
                    <a:pt x="576" y="298"/>
                  </a:lnTo>
                  <a:lnTo>
                    <a:pt x="575" y="299"/>
                  </a:lnTo>
                </a:path>
              </a:pathLst>
            </a:custGeom>
            <a:noFill/>
            <a:ln w="0">
              <a:solidFill>
                <a:schemeClr val="bg1">
                  <a:lumMod val="75000"/>
                </a:schemeClr>
              </a:solidFill>
              <a:prstDash val="solid"/>
              <a:round/>
              <a:headEnd/>
              <a:tailEnd/>
            </a:ln>
          </p:spPr>
          <p:txBody>
            <a:bodyPr/>
            <a:lstStyle/>
            <a:p>
              <a:endParaRPr lang="en-US" sz="1013" dirty="0"/>
            </a:p>
          </p:txBody>
        </p:sp>
        <p:sp>
          <p:nvSpPr>
            <p:cNvPr id="24" name="Louisiana">
              <a:extLst>
                <a:ext uri="{FF2B5EF4-FFF2-40B4-BE49-F238E27FC236}">
                  <a16:creationId xmlns:a16="http://schemas.microsoft.com/office/drawing/2014/main" id="{672F95AB-2DE8-4B47-815C-339507F4944D}"/>
                </a:ext>
              </a:extLst>
            </p:cNvPr>
            <p:cNvSpPr>
              <a:spLocks/>
            </p:cNvSpPr>
            <p:nvPr/>
          </p:nvSpPr>
          <p:spPr bwMode="auto">
            <a:xfrm>
              <a:off x="5509881" y="4497145"/>
              <a:ext cx="850201" cy="759824"/>
            </a:xfrm>
            <a:custGeom>
              <a:avLst/>
              <a:gdLst>
                <a:gd name="T0" fmla="*/ 426 w 566"/>
                <a:gd name="T1" fmla="*/ 315 h 490"/>
                <a:gd name="T2" fmla="*/ 433 w 566"/>
                <a:gd name="T3" fmla="*/ 359 h 490"/>
                <a:gd name="T4" fmla="*/ 488 w 566"/>
                <a:gd name="T5" fmla="*/ 340 h 490"/>
                <a:gd name="T6" fmla="*/ 488 w 566"/>
                <a:gd name="T7" fmla="*/ 375 h 490"/>
                <a:gd name="T8" fmla="*/ 505 w 566"/>
                <a:gd name="T9" fmla="*/ 348 h 490"/>
                <a:gd name="T10" fmla="*/ 533 w 566"/>
                <a:gd name="T11" fmla="*/ 342 h 490"/>
                <a:gd name="T12" fmla="*/ 537 w 566"/>
                <a:gd name="T13" fmla="*/ 364 h 490"/>
                <a:gd name="T14" fmla="*/ 531 w 566"/>
                <a:gd name="T15" fmla="*/ 385 h 490"/>
                <a:gd name="T16" fmla="*/ 510 w 566"/>
                <a:gd name="T17" fmla="*/ 401 h 490"/>
                <a:gd name="T18" fmla="*/ 500 w 566"/>
                <a:gd name="T19" fmla="*/ 400 h 490"/>
                <a:gd name="T20" fmla="*/ 497 w 566"/>
                <a:gd name="T21" fmla="*/ 418 h 490"/>
                <a:gd name="T22" fmla="*/ 511 w 566"/>
                <a:gd name="T23" fmla="*/ 429 h 490"/>
                <a:gd name="T24" fmla="*/ 566 w 566"/>
                <a:gd name="T25" fmla="*/ 454 h 490"/>
                <a:gd name="T26" fmla="*/ 539 w 566"/>
                <a:gd name="T27" fmla="*/ 467 h 490"/>
                <a:gd name="T28" fmla="*/ 483 w 566"/>
                <a:gd name="T29" fmla="*/ 444 h 490"/>
                <a:gd name="T30" fmla="*/ 423 w 566"/>
                <a:gd name="T31" fmla="*/ 476 h 490"/>
                <a:gd name="T32" fmla="*/ 412 w 566"/>
                <a:gd name="T33" fmla="*/ 461 h 490"/>
                <a:gd name="T34" fmla="*/ 364 w 566"/>
                <a:gd name="T35" fmla="*/ 483 h 490"/>
                <a:gd name="T36" fmla="*/ 307 w 566"/>
                <a:gd name="T37" fmla="*/ 453 h 490"/>
                <a:gd name="T38" fmla="*/ 329 w 566"/>
                <a:gd name="T39" fmla="*/ 448 h 490"/>
                <a:gd name="T40" fmla="*/ 272 w 566"/>
                <a:gd name="T41" fmla="*/ 401 h 490"/>
                <a:gd name="T42" fmla="*/ 208 w 566"/>
                <a:gd name="T43" fmla="*/ 403 h 490"/>
                <a:gd name="T44" fmla="*/ 253 w 566"/>
                <a:gd name="T45" fmla="*/ 434 h 490"/>
                <a:gd name="T46" fmla="*/ 96 w 566"/>
                <a:gd name="T47" fmla="*/ 402 h 490"/>
                <a:gd name="T48" fmla="*/ 19 w 566"/>
                <a:gd name="T49" fmla="*/ 401 h 490"/>
                <a:gd name="T50" fmla="*/ 38 w 566"/>
                <a:gd name="T51" fmla="*/ 310 h 490"/>
                <a:gd name="T52" fmla="*/ 49 w 566"/>
                <a:gd name="T53" fmla="*/ 220 h 490"/>
                <a:gd name="T54" fmla="*/ 26 w 566"/>
                <a:gd name="T55" fmla="*/ 158 h 490"/>
                <a:gd name="T56" fmla="*/ 0 w 566"/>
                <a:gd name="T57" fmla="*/ 6 h 490"/>
                <a:gd name="T58" fmla="*/ 310 w 566"/>
                <a:gd name="T59" fmla="*/ 0 h 490"/>
                <a:gd name="T60" fmla="*/ 317 w 566"/>
                <a:gd name="T61" fmla="*/ 33 h 490"/>
                <a:gd name="T62" fmla="*/ 316 w 566"/>
                <a:gd name="T63" fmla="*/ 54 h 490"/>
                <a:gd name="T64" fmla="*/ 312 w 566"/>
                <a:gd name="T65" fmla="*/ 63 h 490"/>
                <a:gd name="T66" fmla="*/ 338 w 566"/>
                <a:gd name="T67" fmla="*/ 76 h 490"/>
                <a:gd name="T68" fmla="*/ 309 w 566"/>
                <a:gd name="T69" fmla="*/ 98 h 490"/>
                <a:gd name="T70" fmla="*/ 310 w 566"/>
                <a:gd name="T71" fmla="*/ 114 h 490"/>
                <a:gd name="T72" fmla="*/ 300 w 566"/>
                <a:gd name="T73" fmla="*/ 140 h 490"/>
                <a:gd name="T74" fmla="*/ 290 w 566"/>
                <a:gd name="T75" fmla="*/ 153 h 490"/>
                <a:gd name="T76" fmla="*/ 287 w 566"/>
                <a:gd name="T77" fmla="*/ 170 h 490"/>
                <a:gd name="T78" fmla="*/ 287 w 566"/>
                <a:gd name="T79" fmla="*/ 174 h 490"/>
                <a:gd name="T80" fmla="*/ 275 w 566"/>
                <a:gd name="T81" fmla="*/ 201 h 490"/>
                <a:gd name="T82" fmla="*/ 262 w 566"/>
                <a:gd name="T83" fmla="*/ 215 h 490"/>
                <a:gd name="T84" fmla="*/ 273 w 566"/>
                <a:gd name="T85" fmla="*/ 241 h 490"/>
                <a:gd name="T86" fmla="*/ 462 w 566"/>
                <a:gd name="T87" fmla="*/ 279 h 490"/>
                <a:gd name="T88" fmla="*/ 499 w 566"/>
                <a:gd name="T89" fmla="*/ 334 h 4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6"/>
                <a:gd name="T136" fmla="*/ 0 h 490"/>
                <a:gd name="T137" fmla="*/ 566 w 566"/>
                <a:gd name="T138" fmla="*/ 490 h 4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6" h="490">
                  <a:moveTo>
                    <a:pt x="499" y="334"/>
                  </a:moveTo>
                  <a:lnTo>
                    <a:pt x="479" y="338"/>
                  </a:lnTo>
                  <a:lnTo>
                    <a:pt x="426" y="315"/>
                  </a:lnTo>
                  <a:lnTo>
                    <a:pt x="401" y="344"/>
                  </a:lnTo>
                  <a:lnTo>
                    <a:pt x="407" y="355"/>
                  </a:lnTo>
                  <a:lnTo>
                    <a:pt x="433" y="359"/>
                  </a:lnTo>
                  <a:lnTo>
                    <a:pt x="463" y="341"/>
                  </a:lnTo>
                  <a:lnTo>
                    <a:pt x="470" y="348"/>
                  </a:lnTo>
                  <a:lnTo>
                    <a:pt x="488" y="340"/>
                  </a:lnTo>
                  <a:lnTo>
                    <a:pt x="480" y="356"/>
                  </a:lnTo>
                  <a:lnTo>
                    <a:pt x="464" y="361"/>
                  </a:lnTo>
                  <a:lnTo>
                    <a:pt x="488" y="375"/>
                  </a:lnTo>
                  <a:lnTo>
                    <a:pt x="495" y="372"/>
                  </a:lnTo>
                  <a:lnTo>
                    <a:pt x="495" y="359"/>
                  </a:lnTo>
                  <a:lnTo>
                    <a:pt x="505" y="348"/>
                  </a:lnTo>
                  <a:lnTo>
                    <a:pt x="520" y="350"/>
                  </a:lnTo>
                  <a:lnTo>
                    <a:pt x="536" y="336"/>
                  </a:lnTo>
                  <a:lnTo>
                    <a:pt x="533" y="342"/>
                  </a:lnTo>
                  <a:lnTo>
                    <a:pt x="539" y="348"/>
                  </a:lnTo>
                  <a:lnTo>
                    <a:pt x="535" y="352"/>
                  </a:lnTo>
                  <a:lnTo>
                    <a:pt x="537" y="364"/>
                  </a:lnTo>
                  <a:lnTo>
                    <a:pt x="525" y="370"/>
                  </a:lnTo>
                  <a:lnTo>
                    <a:pt x="533" y="370"/>
                  </a:lnTo>
                  <a:lnTo>
                    <a:pt x="531" y="385"/>
                  </a:lnTo>
                  <a:lnTo>
                    <a:pt x="517" y="383"/>
                  </a:lnTo>
                  <a:lnTo>
                    <a:pt x="514" y="399"/>
                  </a:lnTo>
                  <a:lnTo>
                    <a:pt x="510" y="401"/>
                  </a:lnTo>
                  <a:lnTo>
                    <a:pt x="506" y="391"/>
                  </a:lnTo>
                  <a:lnTo>
                    <a:pt x="506" y="402"/>
                  </a:lnTo>
                  <a:lnTo>
                    <a:pt x="500" y="400"/>
                  </a:lnTo>
                  <a:lnTo>
                    <a:pt x="492" y="405"/>
                  </a:lnTo>
                  <a:lnTo>
                    <a:pt x="505" y="414"/>
                  </a:lnTo>
                  <a:lnTo>
                    <a:pt x="497" y="418"/>
                  </a:lnTo>
                  <a:lnTo>
                    <a:pt x="506" y="424"/>
                  </a:lnTo>
                  <a:lnTo>
                    <a:pt x="508" y="433"/>
                  </a:lnTo>
                  <a:lnTo>
                    <a:pt x="511" y="429"/>
                  </a:lnTo>
                  <a:lnTo>
                    <a:pt x="543" y="435"/>
                  </a:lnTo>
                  <a:lnTo>
                    <a:pt x="563" y="449"/>
                  </a:lnTo>
                  <a:lnTo>
                    <a:pt x="566" y="454"/>
                  </a:lnTo>
                  <a:lnTo>
                    <a:pt x="553" y="470"/>
                  </a:lnTo>
                  <a:lnTo>
                    <a:pt x="551" y="477"/>
                  </a:lnTo>
                  <a:lnTo>
                    <a:pt x="539" y="467"/>
                  </a:lnTo>
                  <a:lnTo>
                    <a:pt x="520" y="490"/>
                  </a:lnTo>
                  <a:lnTo>
                    <a:pt x="527" y="470"/>
                  </a:lnTo>
                  <a:lnTo>
                    <a:pt x="483" y="444"/>
                  </a:lnTo>
                  <a:lnTo>
                    <a:pt x="465" y="446"/>
                  </a:lnTo>
                  <a:lnTo>
                    <a:pt x="434" y="473"/>
                  </a:lnTo>
                  <a:lnTo>
                    <a:pt x="423" y="476"/>
                  </a:lnTo>
                  <a:lnTo>
                    <a:pt x="430" y="469"/>
                  </a:lnTo>
                  <a:lnTo>
                    <a:pt x="417" y="451"/>
                  </a:lnTo>
                  <a:lnTo>
                    <a:pt x="412" y="461"/>
                  </a:lnTo>
                  <a:lnTo>
                    <a:pt x="385" y="461"/>
                  </a:lnTo>
                  <a:lnTo>
                    <a:pt x="370" y="481"/>
                  </a:lnTo>
                  <a:lnTo>
                    <a:pt x="364" y="483"/>
                  </a:lnTo>
                  <a:lnTo>
                    <a:pt x="350" y="467"/>
                  </a:lnTo>
                  <a:lnTo>
                    <a:pt x="312" y="459"/>
                  </a:lnTo>
                  <a:lnTo>
                    <a:pt x="307" y="453"/>
                  </a:lnTo>
                  <a:lnTo>
                    <a:pt x="317" y="444"/>
                  </a:lnTo>
                  <a:lnTo>
                    <a:pt x="331" y="458"/>
                  </a:lnTo>
                  <a:lnTo>
                    <a:pt x="329" y="448"/>
                  </a:lnTo>
                  <a:lnTo>
                    <a:pt x="303" y="428"/>
                  </a:lnTo>
                  <a:lnTo>
                    <a:pt x="282" y="428"/>
                  </a:lnTo>
                  <a:lnTo>
                    <a:pt x="272" y="401"/>
                  </a:lnTo>
                  <a:lnTo>
                    <a:pt x="245" y="405"/>
                  </a:lnTo>
                  <a:lnTo>
                    <a:pt x="248" y="391"/>
                  </a:lnTo>
                  <a:lnTo>
                    <a:pt x="208" y="403"/>
                  </a:lnTo>
                  <a:lnTo>
                    <a:pt x="219" y="417"/>
                  </a:lnTo>
                  <a:lnTo>
                    <a:pt x="265" y="422"/>
                  </a:lnTo>
                  <a:lnTo>
                    <a:pt x="253" y="434"/>
                  </a:lnTo>
                  <a:lnTo>
                    <a:pt x="228" y="422"/>
                  </a:lnTo>
                  <a:lnTo>
                    <a:pt x="164" y="424"/>
                  </a:lnTo>
                  <a:lnTo>
                    <a:pt x="96" y="402"/>
                  </a:lnTo>
                  <a:lnTo>
                    <a:pt x="38" y="409"/>
                  </a:lnTo>
                  <a:lnTo>
                    <a:pt x="29" y="414"/>
                  </a:lnTo>
                  <a:lnTo>
                    <a:pt x="19" y="401"/>
                  </a:lnTo>
                  <a:lnTo>
                    <a:pt x="28" y="391"/>
                  </a:lnTo>
                  <a:lnTo>
                    <a:pt x="44" y="359"/>
                  </a:lnTo>
                  <a:lnTo>
                    <a:pt x="38" y="310"/>
                  </a:lnTo>
                  <a:lnTo>
                    <a:pt x="56" y="268"/>
                  </a:lnTo>
                  <a:lnTo>
                    <a:pt x="62" y="249"/>
                  </a:lnTo>
                  <a:lnTo>
                    <a:pt x="49" y="220"/>
                  </a:lnTo>
                  <a:lnTo>
                    <a:pt x="39" y="191"/>
                  </a:lnTo>
                  <a:lnTo>
                    <a:pt x="25" y="182"/>
                  </a:lnTo>
                  <a:lnTo>
                    <a:pt x="26" y="158"/>
                  </a:lnTo>
                  <a:lnTo>
                    <a:pt x="18" y="144"/>
                  </a:lnTo>
                  <a:lnTo>
                    <a:pt x="2" y="132"/>
                  </a:lnTo>
                  <a:lnTo>
                    <a:pt x="0" y="6"/>
                  </a:lnTo>
                  <a:lnTo>
                    <a:pt x="304" y="0"/>
                  </a:lnTo>
                  <a:lnTo>
                    <a:pt x="300" y="8"/>
                  </a:lnTo>
                  <a:lnTo>
                    <a:pt x="310" y="0"/>
                  </a:lnTo>
                  <a:lnTo>
                    <a:pt x="315" y="11"/>
                  </a:lnTo>
                  <a:lnTo>
                    <a:pt x="305" y="27"/>
                  </a:lnTo>
                  <a:lnTo>
                    <a:pt x="317" y="33"/>
                  </a:lnTo>
                  <a:lnTo>
                    <a:pt x="307" y="47"/>
                  </a:lnTo>
                  <a:lnTo>
                    <a:pt x="322" y="44"/>
                  </a:lnTo>
                  <a:lnTo>
                    <a:pt x="316" y="54"/>
                  </a:lnTo>
                  <a:lnTo>
                    <a:pt x="326" y="62"/>
                  </a:lnTo>
                  <a:lnTo>
                    <a:pt x="314" y="55"/>
                  </a:lnTo>
                  <a:lnTo>
                    <a:pt x="312" y="63"/>
                  </a:lnTo>
                  <a:lnTo>
                    <a:pt x="328" y="67"/>
                  </a:lnTo>
                  <a:lnTo>
                    <a:pt x="326" y="78"/>
                  </a:lnTo>
                  <a:lnTo>
                    <a:pt x="338" y="76"/>
                  </a:lnTo>
                  <a:lnTo>
                    <a:pt x="334" y="84"/>
                  </a:lnTo>
                  <a:lnTo>
                    <a:pt x="326" y="98"/>
                  </a:lnTo>
                  <a:lnTo>
                    <a:pt x="309" y="98"/>
                  </a:lnTo>
                  <a:lnTo>
                    <a:pt x="309" y="106"/>
                  </a:lnTo>
                  <a:lnTo>
                    <a:pt x="326" y="105"/>
                  </a:lnTo>
                  <a:lnTo>
                    <a:pt x="310" y="114"/>
                  </a:lnTo>
                  <a:lnTo>
                    <a:pt x="319" y="121"/>
                  </a:lnTo>
                  <a:lnTo>
                    <a:pt x="309" y="132"/>
                  </a:lnTo>
                  <a:lnTo>
                    <a:pt x="300" y="140"/>
                  </a:lnTo>
                  <a:lnTo>
                    <a:pt x="301" y="145"/>
                  </a:lnTo>
                  <a:lnTo>
                    <a:pt x="292" y="143"/>
                  </a:lnTo>
                  <a:lnTo>
                    <a:pt x="290" y="153"/>
                  </a:lnTo>
                  <a:lnTo>
                    <a:pt x="301" y="153"/>
                  </a:lnTo>
                  <a:lnTo>
                    <a:pt x="288" y="156"/>
                  </a:lnTo>
                  <a:lnTo>
                    <a:pt x="287" y="170"/>
                  </a:lnTo>
                  <a:lnTo>
                    <a:pt x="275" y="170"/>
                  </a:lnTo>
                  <a:lnTo>
                    <a:pt x="277" y="174"/>
                  </a:lnTo>
                  <a:lnTo>
                    <a:pt x="287" y="174"/>
                  </a:lnTo>
                  <a:lnTo>
                    <a:pt x="274" y="182"/>
                  </a:lnTo>
                  <a:lnTo>
                    <a:pt x="281" y="200"/>
                  </a:lnTo>
                  <a:lnTo>
                    <a:pt x="275" y="201"/>
                  </a:lnTo>
                  <a:lnTo>
                    <a:pt x="269" y="197"/>
                  </a:lnTo>
                  <a:lnTo>
                    <a:pt x="277" y="212"/>
                  </a:lnTo>
                  <a:lnTo>
                    <a:pt x="262" y="215"/>
                  </a:lnTo>
                  <a:lnTo>
                    <a:pt x="269" y="223"/>
                  </a:lnTo>
                  <a:lnTo>
                    <a:pt x="265" y="233"/>
                  </a:lnTo>
                  <a:lnTo>
                    <a:pt x="273" y="241"/>
                  </a:lnTo>
                  <a:lnTo>
                    <a:pt x="265" y="247"/>
                  </a:lnTo>
                  <a:lnTo>
                    <a:pt x="470" y="237"/>
                  </a:lnTo>
                  <a:lnTo>
                    <a:pt x="462" y="279"/>
                  </a:lnTo>
                  <a:lnTo>
                    <a:pt x="468" y="293"/>
                  </a:lnTo>
                  <a:lnTo>
                    <a:pt x="497" y="335"/>
                  </a:lnTo>
                  <a:lnTo>
                    <a:pt x="499" y="334"/>
                  </a:lnTo>
                  <a:close/>
                </a:path>
              </a:pathLst>
            </a:custGeom>
            <a:noFill/>
            <a:ln w="0">
              <a:solidFill>
                <a:schemeClr val="bg1">
                  <a:lumMod val="75000"/>
                </a:schemeClr>
              </a:solidFill>
              <a:prstDash val="solid"/>
              <a:round/>
              <a:headEnd/>
              <a:tailEnd/>
            </a:ln>
          </p:spPr>
          <p:txBody>
            <a:bodyPr/>
            <a:lstStyle/>
            <a:p>
              <a:endParaRPr lang="en-US" sz="1013" dirty="0"/>
            </a:p>
          </p:txBody>
        </p:sp>
        <p:sp>
          <p:nvSpPr>
            <p:cNvPr id="26" name="Massachusetts">
              <a:extLst>
                <a:ext uri="{FF2B5EF4-FFF2-40B4-BE49-F238E27FC236}">
                  <a16:creationId xmlns:a16="http://schemas.microsoft.com/office/drawing/2014/main" id="{9A889DDA-1425-4F8A-8F4E-16E42E3FB6B1}"/>
                </a:ext>
              </a:extLst>
            </p:cNvPr>
            <p:cNvSpPr>
              <a:spLocks/>
            </p:cNvSpPr>
            <p:nvPr/>
          </p:nvSpPr>
          <p:spPr bwMode="auto">
            <a:xfrm>
              <a:off x="8338059" y="2186993"/>
              <a:ext cx="502788" cy="270720"/>
            </a:xfrm>
            <a:custGeom>
              <a:avLst/>
              <a:gdLst>
                <a:gd name="T0" fmla="*/ 233 w 336"/>
                <a:gd name="T1" fmla="*/ 170 h 176"/>
                <a:gd name="T2" fmla="*/ 229 w 336"/>
                <a:gd name="T3" fmla="*/ 159 h 176"/>
                <a:gd name="T4" fmla="*/ 205 w 336"/>
                <a:gd name="T5" fmla="*/ 141 h 176"/>
                <a:gd name="T6" fmla="*/ 193 w 336"/>
                <a:gd name="T7" fmla="*/ 114 h 176"/>
                <a:gd name="T8" fmla="*/ 155 w 336"/>
                <a:gd name="T9" fmla="*/ 125 h 176"/>
                <a:gd name="T10" fmla="*/ 1 w 336"/>
                <a:gd name="T11" fmla="*/ 156 h 176"/>
                <a:gd name="T12" fmla="*/ 0 w 336"/>
                <a:gd name="T13" fmla="*/ 68 h 176"/>
                <a:gd name="T14" fmla="*/ 73 w 336"/>
                <a:gd name="T15" fmla="*/ 54 h 176"/>
                <a:gd name="T16" fmla="*/ 179 w 336"/>
                <a:gd name="T17" fmla="*/ 31 h 176"/>
                <a:gd name="T18" fmla="*/ 198 w 336"/>
                <a:gd name="T19" fmla="*/ 6 h 176"/>
                <a:gd name="T20" fmla="*/ 216 w 336"/>
                <a:gd name="T21" fmla="*/ 0 h 176"/>
                <a:gd name="T22" fmla="*/ 226 w 336"/>
                <a:gd name="T23" fmla="*/ 21 h 176"/>
                <a:gd name="T24" fmla="*/ 243 w 336"/>
                <a:gd name="T25" fmla="*/ 23 h 176"/>
                <a:gd name="T26" fmla="*/ 215 w 336"/>
                <a:gd name="T27" fmla="*/ 58 h 176"/>
                <a:gd name="T28" fmla="*/ 247 w 336"/>
                <a:gd name="T29" fmla="*/ 77 h 176"/>
                <a:gd name="T30" fmla="*/ 256 w 336"/>
                <a:gd name="T31" fmla="*/ 102 h 176"/>
                <a:gd name="T32" fmla="*/ 272 w 336"/>
                <a:gd name="T33" fmla="*/ 106 h 176"/>
                <a:gd name="T34" fmla="*/ 283 w 336"/>
                <a:gd name="T35" fmla="*/ 123 h 176"/>
                <a:gd name="T36" fmla="*/ 305 w 336"/>
                <a:gd name="T37" fmla="*/ 123 h 176"/>
                <a:gd name="T38" fmla="*/ 324 w 336"/>
                <a:gd name="T39" fmla="*/ 107 h 176"/>
                <a:gd name="T40" fmla="*/ 308 w 336"/>
                <a:gd name="T41" fmla="*/ 82 h 176"/>
                <a:gd name="T42" fmla="*/ 300 w 336"/>
                <a:gd name="T43" fmla="*/ 81 h 176"/>
                <a:gd name="T44" fmla="*/ 300 w 336"/>
                <a:gd name="T45" fmla="*/ 86 h 176"/>
                <a:gd name="T46" fmla="*/ 294 w 336"/>
                <a:gd name="T47" fmla="*/ 83 h 176"/>
                <a:gd name="T48" fmla="*/ 307 w 336"/>
                <a:gd name="T49" fmla="*/ 79 h 176"/>
                <a:gd name="T50" fmla="*/ 336 w 336"/>
                <a:gd name="T51" fmla="*/ 120 h 176"/>
                <a:gd name="T52" fmla="*/ 334 w 336"/>
                <a:gd name="T53" fmla="*/ 139 h 176"/>
                <a:gd name="T54" fmla="*/ 330 w 336"/>
                <a:gd name="T55" fmla="*/ 123 h 176"/>
                <a:gd name="T56" fmla="*/ 299 w 336"/>
                <a:gd name="T57" fmla="*/ 136 h 176"/>
                <a:gd name="T58" fmla="*/ 251 w 336"/>
                <a:gd name="T59" fmla="*/ 176 h 176"/>
                <a:gd name="T60" fmla="*/ 274 w 336"/>
                <a:gd name="T61" fmla="*/ 153 h 176"/>
                <a:gd name="T62" fmla="*/ 262 w 336"/>
                <a:gd name="T63" fmla="*/ 134 h 176"/>
                <a:gd name="T64" fmla="*/ 264 w 336"/>
                <a:gd name="T65" fmla="*/ 139 h 176"/>
                <a:gd name="T66" fmla="*/ 255 w 336"/>
                <a:gd name="T67" fmla="*/ 150 h 176"/>
                <a:gd name="T68" fmla="*/ 258 w 336"/>
                <a:gd name="T69" fmla="*/ 152 h 176"/>
                <a:gd name="T70" fmla="*/ 250 w 336"/>
                <a:gd name="T71" fmla="*/ 149 h 176"/>
                <a:gd name="T72" fmla="*/ 241 w 336"/>
                <a:gd name="T73" fmla="*/ 170 h 176"/>
                <a:gd name="T74" fmla="*/ 233 w 336"/>
                <a:gd name="T75" fmla="*/ 170 h 1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6"/>
                <a:gd name="T115" fmla="*/ 0 h 176"/>
                <a:gd name="T116" fmla="*/ 336 w 336"/>
                <a:gd name="T117" fmla="*/ 176 h 17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6" h="176">
                  <a:moveTo>
                    <a:pt x="233" y="170"/>
                  </a:moveTo>
                  <a:lnTo>
                    <a:pt x="229" y="159"/>
                  </a:lnTo>
                  <a:lnTo>
                    <a:pt x="205" y="141"/>
                  </a:lnTo>
                  <a:lnTo>
                    <a:pt x="193" y="114"/>
                  </a:lnTo>
                  <a:lnTo>
                    <a:pt x="155" y="125"/>
                  </a:lnTo>
                  <a:lnTo>
                    <a:pt x="1" y="156"/>
                  </a:lnTo>
                  <a:lnTo>
                    <a:pt x="0" y="68"/>
                  </a:lnTo>
                  <a:lnTo>
                    <a:pt x="73" y="54"/>
                  </a:lnTo>
                  <a:lnTo>
                    <a:pt x="179" y="31"/>
                  </a:lnTo>
                  <a:lnTo>
                    <a:pt x="198" y="6"/>
                  </a:lnTo>
                  <a:lnTo>
                    <a:pt x="216" y="0"/>
                  </a:lnTo>
                  <a:lnTo>
                    <a:pt x="226" y="21"/>
                  </a:lnTo>
                  <a:lnTo>
                    <a:pt x="243" y="23"/>
                  </a:lnTo>
                  <a:lnTo>
                    <a:pt x="215" y="58"/>
                  </a:lnTo>
                  <a:lnTo>
                    <a:pt x="247" y="77"/>
                  </a:lnTo>
                  <a:lnTo>
                    <a:pt x="256" y="102"/>
                  </a:lnTo>
                  <a:lnTo>
                    <a:pt x="272" y="106"/>
                  </a:lnTo>
                  <a:lnTo>
                    <a:pt x="283" y="123"/>
                  </a:lnTo>
                  <a:lnTo>
                    <a:pt x="305" y="123"/>
                  </a:lnTo>
                  <a:lnTo>
                    <a:pt x="324" y="107"/>
                  </a:lnTo>
                  <a:lnTo>
                    <a:pt x="308" y="82"/>
                  </a:lnTo>
                  <a:lnTo>
                    <a:pt x="300" y="81"/>
                  </a:lnTo>
                  <a:lnTo>
                    <a:pt x="300" y="86"/>
                  </a:lnTo>
                  <a:lnTo>
                    <a:pt x="294" y="83"/>
                  </a:lnTo>
                  <a:lnTo>
                    <a:pt x="307" y="79"/>
                  </a:lnTo>
                  <a:lnTo>
                    <a:pt x="336" y="120"/>
                  </a:lnTo>
                  <a:lnTo>
                    <a:pt x="334" y="139"/>
                  </a:lnTo>
                  <a:lnTo>
                    <a:pt x="330" y="123"/>
                  </a:lnTo>
                  <a:lnTo>
                    <a:pt x="299" y="136"/>
                  </a:lnTo>
                  <a:lnTo>
                    <a:pt x="251" y="176"/>
                  </a:lnTo>
                  <a:lnTo>
                    <a:pt x="274" y="153"/>
                  </a:lnTo>
                  <a:lnTo>
                    <a:pt x="262" y="134"/>
                  </a:lnTo>
                  <a:lnTo>
                    <a:pt x="264" y="139"/>
                  </a:lnTo>
                  <a:lnTo>
                    <a:pt x="255" y="150"/>
                  </a:lnTo>
                  <a:lnTo>
                    <a:pt x="258" y="152"/>
                  </a:lnTo>
                  <a:lnTo>
                    <a:pt x="250" y="149"/>
                  </a:lnTo>
                  <a:lnTo>
                    <a:pt x="241" y="170"/>
                  </a:lnTo>
                  <a:lnTo>
                    <a:pt x="233" y="170"/>
                  </a:lnTo>
                </a:path>
              </a:pathLst>
            </a:custGeom>
            <a:solidFill>
              <a:schemeClr val="accent4"/>
            </a:solidFill>
            <a:ln w="0">
              <a:solidFill>
                <a:schemeClr val="bg1">
                  <a:lumMod val="75000"/>
                </a:schemeClr>
              </a:solidFill>
              <a:prstDash val="solid"/>
              <a:round/>
              <a:headEnd/>
              <a:tailEnd/>
            </a:ln>
          </p:spPr>
          <p:txBody>
            <a:bodyPr/>
            <a:lstStyle/>
            <a:p>
              <a:endParaRPr lang="en-US" sz="1013" dirty="0"/>
            </a:p>
          </p:txBody>
        </p:sp>
        <p:sp>
          <p:nvSpPr>
            <p:cNvPr id="29" name="Maryland">
              <a:extLst>
                <a:ext uri="{FF2B5EF4-FFF2-40B4-BE49-F238E27FC236}">
                  <a16:creationId xmlns:a16="http://schemas.microsoft.com/office/drawing/2014/main" id="{E149825D-3F6F-4AFC-851A-B13F4C2DB361}"/>
                </a:ext>
              </a:extLst>
            </p:cNvPr>
            <p:cNvSpPr>
              <a:spLocks noEditPoints="1"/>
            </p:cNvSpPr>
            <p:nvPr/>
          </p:nvSpPr>
          <p:spPr bwMode="auto">
            <a:xfrm>
              <a:off x="7592608" y="2932379"/>
              <a:ext cx="680858" cy="342913"/>
            </a:xfrm>
            <a:custGeom>
              <a:avLst/>
              <a:gdLst>
                <a:gd name="T0" fmla="*/ 411 w 455"/>
                <a:gd name="T1" fmla="*/ 207 h 221"/>
                <a:gd name="T2" fmla="*/ 387 w 455"/>
                <a:gd name="T3" fmla="*/ 221 h 221"/>
                <a:gd name="T4" fmla="*/ 391 w 455"/>
                <a:gd name="T5" fmla="*/ 201 h 221"/>
                <a:gd name="T6" fmla="*/ 383 w 455"/>
                <a:gd name="T7" fmla="*/ 182 h 221"/>
                <a:gd name="T8" fmla="*/ 365 w 455"/>
                <a:gd name="T9" fmla="*/ 176 h 221"/>
                <a:gd name="T10" fmla="*/ 366 w 455"/>
                <a:gd name="T11" fmla="*/ 168 h 221"/>
                <a:gd name="T12" fmla="*/ 366 w 455"/>
                <a:gd name="T13" fmla="*/ 187 h 221"/>
                <a:gd name="T14" fmla="*/ 357 w 455"/>
                <a:gd name="T15" fmla="*/ 186 h 221"/>
                <a:gd name="T16" fmla="*/ 330 w 455"/>
                <a:gd name="T17" fmla="*/ 161 h 221"/>
                <a:gd name="T18" fmla="*/ 331 w 455"/>
                <a:gd name="T19" fmla="*/ 143 h 221"/>
                <a:gd name="T20" fmla="*/ 333 w 455"/>
                <a:gd name="T21" fmla="*/ 129 h 221"/>
                <a:gd name="T22" fmla="*/ 325 w 455"/>
                <a:gd name="T23" fmla="*/ 119 h 221"/>
                <a:gd name="T24" fmla="*/ 335 w 455"/>
                <a:gd name="T25" fmla="*/ 116 h 221"/>
                <a:gd name="T26" fmla="*/ 317 w 455"/>
                <a:gd name="T27" fmla="*/ 119 h 221"/>
                <a:gd name="T28" fmla="*/ 319 w 455"/>
                <a:gd name="T29" fmla="*/ 93 h 221"/>
                <a:gd name="T30" fmla="*/ 327 w 455"/>
                <a:gd name="T31" fmla="*/ 86 h 221"/>
                <a:gd name="T32" fmla="*/ 323 w 455"/>
                <a:gd name="T33" fmla="*/ 55 h 221"/>
                <a:gd name="T34" fmla="*/ 335 w 455"/>
                <a:gd name="T35" fmla="*/ 46 h 221"/>
                <a:gd name="T36" fmla="*/ 335 w 455"/>
                <a:gd name="T37" fmla="*/ 24 h 221"/>
                <a:gd name="T38" fmla="*/ 315 w 455"/>
                <a:gd name="T39" fmla="*/ 61 h 221"/>
                <a:gd name="T40" fmla="*/ 303 w 455"/>
                <a:gd name="T41" fmla="*/ 76 h 221"/>
                <a:gd name="T42" fmla="*/ 311 w 455"/>
                <a:gd name="T43" fmla="*/ 98 h 221"/>
                <a:gd name="T44" fmla="*/ 341 w 455"/>
                <a:gd name="T45" fmla="*/ 213 h 221"/>
                <a:gd name="T46" fmla="*/ 292 w 455"/>
                <a:gd name="T47" fmla="*/ 199 h 221"/>
                <a:gd name="T48" fmla="*/ 287 w 455"/>
                <a:gd name="T49" fmla="*/ 198 h 221"/>
                <a:gd name="T50" fmla="*/ 264 w 455"/>
                <a:gd name="T51" fmla="*/ 178 h 221"/>
                <a:gd name="T52" fmla="*/ 248 w 455"/>
                <a:gd name="T53" fmla="*/ 152 h 221"/>
                <a:gd name="T54" fmla="*/ 264 w 455"/>
                <a:gd name="T55" fmla="*/ 122 h 221"/>
                <a:gd name="T56" fmla="*/ 243 w 455"/>
                <a:gd name="T57" fmla="*/ 121 h 221"/>
                <a:gd name="T58" fmla="*/ 229 w 455"/>
                <a:gd name="T59" fmla="*/ 112 h 221"/>
                <a:gd name="T60" fmla="*/ 204 w 455"/>
                <a:gd name="T61" fmla="*/ 91 h 221"/>
                <a:gd name="T62" fmla="*/ 176 w 455"/>
                <a:gd name="T63" fmla="*/ 85 h 221"/>
                <a:gd name="T64" fmla="*/ 161 w 455"/>
                <a:gd name="T65" fmla="*/ 61 h 221"/>
                <a:gd name="T66" fmla="*/ 158 w 455"/>
                <a:gd name="T67" fmla="*/ 52 h 221"/>
                <a:gd name="T68" fmla="*/ 102 w 455"/>
                <a:gd name="T69" fmla="*/ 60 h 221"/>
                <a:gd name="T70" fmla="*/ 67 w 455"/>
                <a:gd name="T71" fmla="*/ 64 h 221"/>
                <a:gd name="T72" fmla="*/ 41 w 455"/>
                <a:gd name="T73" fmla="*/ 89 h 221"/>
                <a:gd name="T74" fmla="*/ 11 w 455"/>
                <a:gd name="T75" fmla="*/ 128 h 221"/>
                <a:gd name="T76" fmla="*/ 350 w 455"/>
                <a:gd name="T77" fmla="*/ 0 h 221"/>
                <a:gd name="T78" fmla="*/ 455 w 455"/>
                <a:gd name="T79" fmla="*/ 139 h 221"/>
                <a:gd name="T80" fmla="*/ 371 w 455"/>
                <a:gd name="T81" fmla="*/ 219 h 221"/>
                <a:gd name="T82" fmla="*/ 378 w 455"/>
                <a:gd name="T83" fmla="*/ 211 h 221"/>
                <a:gd name="T84" fmla="*/ 371 w 455"/>
                <a:gd name="T85" fmla="*/ 219 h 2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5"/>
                <a:gd name="T130" fmla="*/ 0 h 221"/>
                <a:gd name="T131" fmla="*/ 455 w 455"/>
                <a:gd name="T132" fmla="*/ 221 h 2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5" h="221">
                  <a:moveTo>
                    <a:pt x="447" y="195"/>
                  </a:moveTo>
                  <a:lnTo>
                    <a:pt x="411" y="207"/>
                  </a:lnTo>
                  <a:lnTo>
                    <a:pt x="409" y="213"/>
                  </a:lnTo>
                  <a:lnTo>
                    <a:pt x="387" y="221"/>
                  </a:lnTo>
                  <a:lnTo>
                    <a:pt x="386" y="207"/>
                  </a:lnTo>
                  <a:lnTo>
                    <a:pt x="391" y="201"/>
                  </a:lnTo>
                  <a:lnTo>
                    <a:pt x="375" y="195"/>
                  </a:lnTo>
                  <a:lnTo>
                    <a:pt x="383" y="182"/>
                  </a:lnTo>
                  <a:lnTo>
                    <a:pt x="372" y="183"/>
                  </a:lnTo>
                  <a:lnTo>
                    <a:pt x="365" y="176"/>
                  </a:lnTo>
                  <a:lnTo>
                    <a:pt x="370" y="173"/>
                  </a:lnTo>
                  <a:lnTo>
                    <a:pt x="366" y="168"/>
                  </a:lnTo>
                  <a:lnTo>
                    <a:pt x="362" y="176"/>
                  </a:lnTo>
                  <a:lnTo>
                    <a:pt x="366" y="187"/>
                  </a:lnTo>
                  <a:lnTo>
                    <a:pt x="357" y="180"/>
                  </a:lnTo>
                  <a:lnTo>
                    <a:pt x="357" y="186"/>
                  </a:lnTo>
                  <a:lnTo>
                    <a:pt x="353" y="186"/>
                  </a:lnTo>
                  <a:lnTo>
                    <a:pt x="330" y="161"/>
                  </a:lnTo>
                  <a:lnTo>
                    <a:pt x="337" y="154"/>
                  </a:lnTo>
                  <a:lnTo>
                    <a:pt x="331" y="143"/>
                  </a:lnTo>
                  <a:lnTo>
                    <a:pt x="343" y="139"/>
                  </a:lnTo>
                  <a:lnTo>
                    <a:pt x="333" y="129"/>
                  </a:lnTo>
                  <a:lnTo>
                    <a:pt x="325" y="138"/>
                  </a:lnTo>
                  <a:lnTo>
                    <a:pt x="325" y="119"/>
                  </a:lnTo>
                  <a:lnTo>
                    <a:pt x="329" y="118"/>
                  </a:lnTo>
                  <a:lnTo>
                    <a:pt x="335" y="116"/>
                  </a:lnTo>
                  <a:lnTo>
                    <a:pt x="328" y="103"/>
                  </a:lnTo>
                  <a:lnTo>
                    <a:pt x="317" y="119"/>
                  </a:lnTo>
                  <a:lnTo>
                    <a:pt x="316" y="106"/>
                  </a:lnTo>
                  <a:lnTo>
                    <a:pt x="319" y="93"/>
                  </a:lnTo>
                  <a:lnTo>
                    <a:pt x="333" y="94"/>
                  </a:lnTo>
                  <a:lnTo>
                    <a:pt x="327" y="86"/>
                  </a:lnTo>
                  <a:lnTo>
                    <a:pt x="319" y="76"/>
                  </a:lnTo>
                  <a:lnTo>
                    <a:pt x="323" y="55"/>
                  </a:lnTo>
                  <a:lnTo>
                    <a:pt x="339" y="47"/>
                  </a:lnTo>
                  <a:lnTo>
                    <a:pt x="335" y="46"/>
                  </a:lnTo>
                  <a:lnTo>
                    <a:pt x="339" y="37"/>
                  </a:lnTo>
                  <a:lnTo>
                    <a:pt x="335" y="24"/>
                  </a:lnTo>
                  <a:lnTo>
                    <a:pt x="316" y="53"/>
                  </a:lnTo>
                  <a:lnTo>
                    <a:pt x="315" y="61"/>
                  </a:lnTo>
                  <a:lnTo>
                    <a:pt x="308" y="55"/>
                  </a:lnTo>
                  <a:lnTo>
                    <a:pt x="303" y="76"/>
                  </a:lnTo>
                  <a:lnTo>
                    <a:pt x="292" y="78"/>
                  </a:lnTo>
                  <a:lnTo>
                    <a:pt x="311" y="98"/>
                  </a:lnTo>
                  <a:lnTo>
                    <a:pt x="302" y="133"/>
                  </a:lnTo>
                  <a:lnTo>
                    <a:pt x="341" y="213"/>
                  </a:lnTo>
                  <a:lnTo>
                    <a:pt x="312" y="198"/>
                  </a:lnTo>
                  <a:lnTo>
                    <a:pt x="292" y="199"/>
                  </a:lnTo>
                  <a:lnTo>
                    <a:pt x="287" y="190"/>
                  </a:lnTo>
                  <a:lnTo>
                    <a:pt x="287" y="198"/>
                  </a:lnTo>
                  <a:lnTo>
                    <a:pt x="278" y="195"/>
                  </a:lnTo>
                  <a:lnTo>
                    <a:pt x="264" y="178"/>
                  </a:lnTo>
                  <a:lnTo>
                    <a:pt x="244" y="190"/>
                  </a:lnTo>
                  <a:lnTo>
                    <a:pt x="248" y="152"/>
                  </a:lnTo>
                  <a:lnTo>
                    <a:pt x="254" y="137"/>
                  </a:lnTo>
                  <a:lnTo>
                    <a:pt x="264" y="122"/>
                  </a:lnTo>
                  <a:lnTo>
                    <a:pt x="250" y="112"/>
                  </a:lnTo>
                  <a:lnTo>
                    <a:pt x="243" y="121"/>
                  </a:lnTo>
                  <a:lnTo>
                    <a:pt x="231" y="118"/>
                  </a:lnTo>
                  <a:lnTo>
                    <a:pt x="229" y="112"/>
                  </a:lnTo>
                  <a:lnTo>
                    <a:pt x="201" y="105"/>
                  </a:lnTo>
                  <a:lnTo>
                    <a:pt x="204" y="91"/>
                  </a:lnTo>
                  <a:lnTo>
                    <a:pt x="192" y="84"/>
                  </a:lnTo>
                  <a:lnTo>
                    <a:pt x="176" y="85"/>
                  </a:lnTo>
                  <a:lnTo>
                    <a:pt x="160" y="65"/>
                  </a:lnTo>
                  <a:lnTo>
                    <a:pt x="161" y="61"/>
                  </a:lnTo>
                  <a:lnTo>
                    <a:pt x="155" y="59"/>
                  </a:lnTo>
                  <a:lnTo>
                    <a:pt x="158" y="52"/>
                  </a:lnTo>
                  <a:lnTo>
                    <a:pt x="124" y="47"/>
                  </a:lnTo>
                  <a:lnTo>
                    <a:pt x="102" y="60"/>
                  </a:lnTo>
                  <a:lnTo>
                    <a:pt x="100" y="74"/>
                  </a:lnTo>
                  <a:lnTo>
                    <a:pt x="67" y="64"/>
                  </a:lnTo>
                  <a:lnTo>
                    <a:pt x="56" y="90"/>
                  </a:lnTo>
                  <a:lnTo>
                    <a:pt x="41" y="89"/>
                  </a:lnTo>
                  <a:lnTo>
                    <a:pt x="37" y="101"/>
                  </a:lnTo>
                  <a:lnTo>
                    <a:pt x="11" y="128"/>
                  </a:lnTo>
                  <a:lnTo>
                    <a:pt x="0" y="65"/>
                  </a:lnTo>
                  <a:lnTo>
                    <a:pt x="350" y="0"/>
                  </a:lnTo>
                  <a:lnTo>
                    <a:pt x="392" y="151"/>
                  </a:lnTo>
                  <a:lnTo>
                    <a:pt x="455" y="139"/>
                  </a:lnTo>
                  <a:lnTo>
                    <a:pt x="447" y="195"/>
                  </a:lnTo>
                  <a:close/>
                  <a:moveTo>
                    <a:pt x="371" y="219"/>
                  </a:moveTo>
                  <a:lnTo>
                    <a:pt x="373" y="209"/>
                  </a:lnTo>
                  <a:lnTo>
                    <a:pt x="378" y="211"/>
                  </a:lnTo>
                  <a:lnTo>
                    <a:pt x="376" y="218"/>
                  </a:lnTo>
                  <a:lnTo>
                    <a:pt x="371" y="219"/>
                  </a:lnTo>
                  <a:close/>
                </a:path>
              </a:pathLst>
            </a:custGeom>
            <a:noFill/>
            <a:ln w="9525">
              <a:solidFill>
                <a:schemeClr val="bg1">
                  <a:lumMod val="75000"/>
                </a:schemeClr>
              </a:solidFill>
              <a:round/>
              <a:headEnd/>
              <a:tailEnd/>
            </a:ln>
          </p:spPr>
          <p:txBody>
            <a:bodyPr/>
            <a:lstStyle/>
            <a:p>
              <a:endParaRPr lang="en-US" sz="1013" dirty="0"/>
            </a:p>
          </p:txBody>
        </p:sp>
        <p:sp>
          <p:nvSpPr>
            <p:cNvPr id="32" name="Maine">
              <a:extLst>
                <a:ext uri="{FF2B5EF4-FFF2-40B4-BE49-F238E27FC236}">
                  <a16:creationId xmlns:a16="http://schemas.microsoft.com/office/drawing/2014/main" id="{2E627760-B25F-4FAD-A984-12768645E934}"/>
                </a:ext>
              </a:extLst>
            </p:cNvPr>
            <p:cNvSpPr>
              <a:spLocks noEditPoints="1"/>
            </p:cNvSpPr>
            <p:nvPr/>
          </p:nvSpPr>
          <p:spPr bwMode="auto">
            <a:xfrm>
              <a:off x="8507401" y="1273762"/>
              <a:ext cx="560399" cy="873526"/>
            </a:xfrm>
            <a:custGeom>
              <a:avLst/>
              <a:gdLst>
                <a:gd name="T0" fmla="*/ 71 w 373"/>
                <a:gd name="T1" fmla="*/ 531 h 563"/>
                <a:gd name="T2" fmla="*/ 0 w 373"/>
                <a:gd name="T3" fmla="*/ 306 h 563"/>
                <a:gd name="T4" fmla="*/ 19 w 373"/>
                <a:gd name="T5" fmla="*/ 309 h 563"/>
                <a:gd name="T6" fmla="*/ 21 w 373"/>
                <a:gd name="T7" fmla="*/ 285 h 563"/>
                <a:gd name="T8" fmla="*/ 24 w 373"/>
                <a:gd name="T9" fmla="*/ 273 h 563"/>
                <a:gd name="T10" fmla="*/ 51 w 373"/>
                <a:gd name="T11" fmla="*/ 212 h 563"/>
                <a:gd name="T12" fmla="*/ 39 w 373"/>
                <a:gd name="T13" fmla="*/ 183 h 563"/>
                <a:gd name="T14" fmla="*/ 47 w 373"/>
                <a:gd name="T15" fmla="*/ 118 h 563"/>
                <a:gd name="T16" fmla="*/ 102 w 373"/>
                <a:gd name="T17" fmla="*/ 11 h 563"/>
                <a:gd name="T18" fmla="*/ 122 w 373"/>
                <a:gd name="T19" fmla="*/ 36 h 563"/>
                <a:gd name="T20" fmla="*/ 162 w 373"/>
                <a:gd name="T21" fmla="*/ 12 h 563"/>
                <a:gd name="T22" fmla="*/ 172 w 373"/>
                <a:gd name="T23" fmla="*/ 0 h 563"/>
                <a:gd name="T24" fmla="*/ 261 w 373"/>
                <a:gd name="T25" fmla="*/ 161 h 563"/>
                <a:gd name="T26" fmla="*/ 266 w 373"/>
                <a:gd name="T27" fmla="*/ 184 h 563"/>
                <a:gd name="T28" fmla="*/ 284 w 373"/>
                <a:gd name="T29" fmla="*/ 189 h 563"/>
                <a:gd name="T30" fmla="*/ 309 w 373"/>
                <a:gd name="T31" fmla="*/ 224 h 563"/>
                <a:gd name="T32" fmla="*/ 342 w 373"/>
                <a:gd name="T33" fmla="*/ 230 h 563"/>
                <a:gd name="T34" fmla="*/ 353 w 373"/>
                <a:gd name="T35" fmla="*/ 298 h 563"/>
                <a:gd name="T36" fmla="*/ 335 w 373"/>
                <a:gd name="T37" fmla="*/ 304 h 563"/>
                <a:gd name="T38" fmla="*/ 331 w 373"/>
                <a:gd name="T39" fmla="*/ 310 h 563"/>
                <a:gd name="T40" fmla="*/ 314 w 373"/>
                <a:gd name="T41" fmla="*/ 320 h 563"/>
                <a:gd name="T42" fmla="*/ 284 w 373"/>
                <a:gd name="T43" fmla="*/ 345 h 563"/>
                <a:gd name="T44" fmla="*/ 262 w 373"/>
                <a:gd name="T45" fmla="*/ 363 h 563"/>
                <a:gd name="T46" fmla="*/ 260 w 373"/>
                <a:gd name="T47" fmla="*/ 394 h 563"/>
                <a:gd name="T48" fmla="*/ 255 w 373"/>
                <a:gd name="T49" fmla="*/ 403 h 563"/>
                <a:gd name="T50" fmla="*/ 246 w 373"/>
                <a:gd name="T51" fmla="*/ 392 h 563"/>
                <a:gd name="T52" fmla="*/ 229 w 373"/>
                <a:gd name="T53" fmla="*/ 371 h 563"/>
                <a:gd name="T54" fmla="*/ 211 w 373"/>
                <a:gd name="T55" fmla="*/ 361 h 563"/>
                <a:gd name="T56" fmla="*/ 208 w 373"/>
                <a:gd name="T57" fmla="*/ 428 h 563"/>
                <a:gd name="T58" fmla="*/ 203 w 373"/>
                <a:gd name="T59" fmla="*/ 437 h 563"/>
                <a:gd name="T60" fmla="*/ 188 w 373"/>
                <a:gd name="T61" fmla="*/ 435 h 563"/>
                <a:gd name="T62" fmla="*/ 170 w 373"/>
                <a:gd name="T63" fmla="*/ 449 h 563"/>
                <a:gd name="T64" fmla="*/ 152 w 373"/>
                <a:gd name="T65" fmla="*/ 461 h 563"/>
                <a:gd name="T66" fmla="*/ 136 w 373"/>
                <a:gd name="T67" fmla="*/ 475 h 563"/>
                <a:gd name="T68" fmla="*/ 122 w 373"/>
                <a:gd name="T69" fmla="*/ 498 h 563"/>
                <a:gd name="T70" fmla="*/ 122 w 373"/>
                <a:gd name="T71" fmla="*/ 521 h 563"/>
                <a:gd name="T72" fmla="*/ 107 w 373"/>
                <a:gd name="T73" fmla="*/ 563 h 563"/>
                <a:gd name="T74" fmla="*/ 242 w 373"/>
                <a:gd name="T75" fmla="*/ 404 h 563"/>
                <a:gd name="T76" fmla="*/ 226 w 373"/>
                <a:gd name="T77" fmla="*/ 398 h 563"/>
                <a:gd name="T78" fmla="*/ 263 w 373"/>
                <a:gd name="T79" fmla="*/ 372 h 563"/>
                <a:gd name="T80" fmla="*/ 264 w 373"/>
                <a:gd name="T81" fmla="*/ 388 h 5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3"/>
                <a:gd name="T124" fmla="*/ 0 h 563"/>
                <a:gd name="T125" fmla="*/ 373 w 373"/>
                <a:gd name="T126" fmla="*/ 563 h 5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3" h="563">
                  <a:moveTo>
                    <a:pt x="107" y="563"/>
                  </a:moveTo>
                  <a:lnTo>
                    <a:pt x="71" y="531"/>
                  </a:lnTo>
                  <a:lnTo>
                    <a:pt x="69" y="511"/>
                  </a:lnTo>
                  <a:lnTo>
                    <a:pt x="0" y="306"/>
                  </a:lnTo>
                  <a:lnTo>
                    <a:pt x="10" y="298"/>
                  </a:lnTo>
                  <a:lnTo>
                    <a:pt x="19" y="309"/>
                  </a:lnTo>
                  <a:lnTo>
                    <a:pt x="24" y="308"/>
                  </a:lnTo>
                  <a:lnTo>
                    <a:pt x="21" y="285"/>
                  </a:lnTo>
                  <a:lnTo>
                    <a:pt x="37" y="286"/>
                  </a:lnTo>
                  <a:lnTo>
                    <a:pt x="24" y="273"/>
                  </a:lnTo>
                  <a:lnTo>
                    <a:pt x="51" y="218"/>
                  </a:lnTo>
                  <a:lnTo>
                    <a:pt x="51" y="212"/>
                  </a:lnTo>
                  <a:lnTo>
                    <a:pt x="45" y="211"/>
                  </a:lnTo>
                  <a:lnTo>
                    <a:pt x="39" y="183"/>
                  </a:lnTo>
                  <a:lnTo>
                    <a:pt x="51" y="152"/>
                  </a:lnTo>
                  <a:lnTo>
                    <a:pt x="47" y="118"/>
                  </a:lnTo>
                  <a:lnTo>
                    <a:pt x="86" y="11"/>
                  </a:lnTo>
                  <a:lnTo>
                    <a:pt x="102" y="11"/>
                  </a:lnTo>
                  <a:lnTo>
                    <a:pt x="108" y="31"/>
                  </a:lnTo>
                  <a:lnTo>
                    <a:pt x="122" y="36"/>
                  </a:lnTo>
                  <a:lnTo>
                    <a:pt x="146" y="16"/>
                  </a:lnTo>
                  <a:lnTo>
                    <a:pt x="162" y="12"/>
                  </a:lnTo>
                  <a:lnTo>
                    <a:pt x="163" y="2"/>
                  </a:lnTo>
                  <a:lnTo>
                    <a:pt x="172" y="0"/>
                  </a:lnTo>
                  <a:lnTo>
                    <a:pt x="219" y="23"/>
                  </a:lnTo>
                  <a:lnTo>
                    <a:pt x="261" y="161"/>
                  </a:lnTo>
                  <a:lnTo>
                    <a:pt x="266" y="167"/>
                  </a:lnTo>
                  <a:lnTo>
                    <a:pt x="266" y="184"/>
                  </a:lnTo>
                  <a:lnTo>
                    <a:pt x="276" y="183"/>
                  </a:lnTo>
                  <a:lnTo>
                    <a:pt x="284" y="189"/>
                  </a:lnTo>
                  <a:lnTo>
                    <a:pt x="304" y="187"/>
                  </a:lnTo>
                  <a:lnTo>
                    <a:pt x="309" y="224"/>
                  </a:lnTo>
                  <a:lnTo>
                    <a:pt x="326" y="239"/>
                  </a:lnTo>
                  <a:lnTo>
                    <a:pt x="342" y="230"/>
                  </a:lnTo>
                  <a:lnTo>
                    <a:pt x="373" y="265"/>
                  </a:lnTo>
                  <a:lnTo>
                    <a:pt x="353" y="298"/>
                  </a:lnTo>
                  <a:lnTo>
                    <a:pt x="348" y="292"/>
                  </a:lnTo>
                  <a:lnTo>
                    <a:pt x="335" y="304"/>
                  </a:lnTo>
                  <a:lnTo>
                    <a:pt x="341" y="308"/>
                  </a:lnTo>
                  <a:lnTo>
                    <a:pt x="331" y="310"/>
                  </a:lnTo>
                  <a:lnTo>
                    <a:pt x="331" y="325"/>
                  </a:lnTo>
                  <a:lnTo>
                    <a:pt x="314" y="320"/>
                  </a:lnTo>
                  <a:lnTo>
                    <a:pt x="298" y="350"/>
                  </a:lnTo>
                  <a:lnTo>
                    <a:pt x="284" y="345"/>
                  </a:lnTo>
                  <a:lnTo>
                    <a:pt x="282" y="366"/>
                  </a:lnTo>
                  <a:lnTo>
                    <a:pt x="262" y="363"/>
                  </a:lnTo>
                  <a:lnTo>
                    <a:pt x="254" y="343"/>
                  </a:lnTo>
                  <a:lnTo>
                    <a:pt x="260" y="394"/>
                  </a:lnTo>
                  <a:lnTo>
                    <a:pt x="258" y="402"/>
                  </a:lnTo>
                  <a:lnTo>
                    <a:pt x="255" y="403"/>
                  </a:lnTo>
                  <a:lnTo>
                    <a:pt x="253" y="391"/>
                  </a:lnTo>
                  <a:lnTo>
                    <a:pt x="246" y="392"/>
                  </a:lnTo>
                  <a:lnTo>
                    <a:pt x="236" y="373"/>
                  </a:lnTo>
                  <a:lnTo>
                    <a:pt x="229" y="371"/>
                  </a:lnTo>
                  <a:lnTo>
                    <a:pt x="226" y="347"/>
                  </a:lnTo>
                  <a:lnTo>
                    <a:pt x="211" y="361"/>
                  </a:lnTo>
                  <a:lnTo>
                    <a:pt x="221" y="417"/>
                  </a:lnTo>
                  <a:lnTo>
                    <a:pt x="208" y="428"/>
                  </a:lnTo>
                  <a:lnTo>
                    <a:pt x="201" y="430"/>
                  </a:lnTo>
                  <a:lnTo>
                    <a:pt x="203" y="437"/>
                  </a:lnTo>
                  <a:lnTo>
                    <a:pt x="198" y="426"/>
                  </a:lnTo>
                  <a:lnTo>
                    <a:pt x="188" y="435"/>
                  </a:lnTo>
                  <a:lnTo>
                    <a:pt x="180" y="455"/>
                  </a:lnTo>
                  <a:lnTo>
                    <a:pt x="170" y="449"/>
                  </a:lnTo>
                  <a:lnTo>
                    <a:pt x="163" y="467"/>
                  </a:lnTo>
                  <a:lnTo>
                    <a:pt x="152" y="461"/>
                  </a:lnTo>
                  <a:lnTo>
                    <a:pt x="140" y="476"/>
                  </a:lnTo>
                  <a:lnTo>
                    <a:pt x="136" y="475"/>
                  </a:lnTo>
                  <a:lnTo>
                    <a:pt x="133" y="496"/>
                  </a:lnTo>
                  <a:lnTo>
                    <a:pt x="122" y="498"/>
                  </a:lnTo>
                  <a:lnTo>
                    <a:pt x="121" y="506"/>
                  </a:lnTo>
                  <a:lnTo>
                    <a:pt x="122" y="521"/>
                  </a:lnTo>
                  <a:lnTo>
                    <a:pt x="111" y="529"/>
                  </a:lnTo>
                  <a:lnTo>
                    <a:pt x="107" y="563"/>
                  </a:lnTo>
                  <a:close/>
                  <a:moveTo>
                    <a:pt x="230" y="376"/>
                  </a:moveTo>
                  <a:lnTo>
                    <a:pt x="242" y="404"/>
                  </a:lnTo>
                  <a:lnTo>
                    <a:pt x="229" y="395"/>
                  </a:lnTo>
                  <a:lnTo>
                    <a:pt x="226" y="398"/>
                  </a:lnTo>
                  <a:lnTo>
                    <a:pt x="230" y="376"/>
                  </a:lnTo>
                  <a:close/>
                  <a:moveTo>
                    <a:pt x="263" y="372"/>
                  </a:moveTo>
                  <a:lnTo>
                    <a:pt x="280" y="384"/>
                  </a:lnTo>
                  <a:lnTo>
                    <a:pt x="264" y="388"/>
                  </a:lnTo>
                  <a:lnTo>
                    <a:pt x="263" y="372"/>
                  </a:lnTo>
                  <a:close/>
                </a:path>
              </a:pathLst>
            </a:custGeom>
            <a:noFill/>
            <a:ln w="9525">
              <a:solidFill>
                <a:schemeClr val="bg1">
                  <a:lumMod val="75000"/>
                </a:schemeClr>
              </a:solidFill>
              <a:round/>
              <a:headEnd/>
              <a:tailEnd/>
            </a:ln>
          </p:spPr>
          <p:txBody>
            <a:bodyPr/>
            <a:lstStyle/>
            <a:p>
              <a:endParaRPr lang="en-US" sz="1013" dirty="0"/>
            </a:p>
          </p:txBody>
        </p:sp>
        <p:sp>
          <p:nvSpPr>
            <p:cNvPr id="37" name="Michigan 2">
              <a:extLst>
                <a:ext uri="{FF2B5EF4-FFF2-40B4-BE49-F238E27FC236}">
                  <a16:creationId xmlns:a16="http://schemas.microsoft.com/office/drawing/2014/main" id="{97A61326-002D-46B3-A661-5F2E2E41258F}"/>
                </a:ext>
              </a:extLst>
            </p:cNvPr>
            <p:cNvSpPr>
              <a:spLocks/>
            </p:cNvSpPr>
            <p:nvPr/>
          </p:nvSpPr>
          <p:spPr bwMode="auto">
            <a:xfrm>
              <a:off x="6497998" y="1992075"/>
              <a:ext cx="588332" cy="788701"/>
            </a:xfrm>
            <a:custGeom>
              <a:avLst/>
              <a:gdLst>
                <a:gd name="T0" fmla="*/ 190 w 391"/>
                <a:gd name="T1" fmla="*/ 499 h 509"/>
                <a:gd name="T2" fmla="*/ 0 w 391"/>
                <a:gd name="T3" fmla="*/ 509 h 509"/>
                <a:gd name="T4" fmla="*/ 46 w 391"/>
                <a:gd name="T5" fmla="*/ 404 h 509"/>
                <a:gd name="T6" fmla="*/ 4 w 391"/>
                <a:gd name="T7" fmla="*/ 277 h 509"/>
                <a:gd name="T8" fmla="*/ 2 w 391"/>
                <a:gd name="T9" fmla="*/ 226 h 509"/>
                <a:gd name="T10" fmla="*/ 17 w 391"/>
                <a:gd name="T11" fmla="*/ 146 h 509"/>
                <a:gd name="T12" fmla="*/ 32 w 391"/>
                <a:gd name="T13" fmla="*/ 119 h 509"/>
                <a:gd name="T14" fmla="*/ 73 w 391"/>
                <a:gd name="T15" fmla="*/ 77 h 509"/>
                <a:gd name="T16" fmla="*/ 69 w 391"/>
                <a:gd name="T17" fmla="*/ 88 h 509"/>
                <a:gd name="T18" fmla="*/ 69 w 391"/>
                <a:gd name="T19" fmla="*/ 106 h 509"/>
                <a:gd name="T20" fmla="*/ 73 w 391"/>
                <a:gd name="T21" fmla="*/ 112 h 509"/>
                <a:gd name="T22" fmla="*/ 75 w 391"/>
                <a:gd name="T23" fmla="*/ 131 h 509"/>
                <a:gd name="T24" fmla="*/ 82 w 391"/>
                <a:gd name="T25" fmla="*/ 133 h 509"/>
                <a:gd name="T26" fmla="*/ 128 w 391"/>
                <a:gd name="T27" fmla="*/ 48 h 509"/>
                <a:gd name="T28" fmla="*/ 107 w 391"/>
                <a:gd name="T29" fmla="*/ 28 h 509"/>
                <a:gd name="T30" fmla="*/ 109 w 391"/>
                <a:gd name="T31" fmla="*/ 6 h 509"/>
                <a:gd name="T32" fmla="*/ 186 w 391"/>
                <a:gd name="T33" fmla="*/ 13 h 509"/>
                <a:gd name="T34" fmla="*/ 212 w 391"/>
                <a:gd name="T35" fmla="*/ 27 h 509"/>
                <a:gd name="T36" fmla="*/ 254 w 391"/>
                <a:gd name="T37" fmla="*/ 39 h 509"/>
                <a:gd name="T38" fmla="*/ 263 w 391"/>
                <a:gd name="T39" fmla="*/ 52 h 509"/>
                <a:gd name="T40" fmla="*/ 263 w 391"/>
                <a:gd name="T41" fmla="*/ 76 h 509"/>
                <a:gd name="T42" fmla="*/ 277 w 391"/>
                <a:gd name="T43" fmla="*/ 95 h 509"/>
                <a:gd name="T44" fmla="*/ 284 w 391"/>
                <a:gd name="T45" fmla="*/ 162 h 509"/>
                <a:gd name="T46" fmla="*/ 266 w 391"/>
                <a:gd name="T47" fmla="*/ 199 h 509"/>
                <a:gd name="T48" fmla="*/ 245 w 391"/>
                <a:gd name="T49" fmla="*/ 249 h 509"/>
                <a:gd name="T50" fmla="*/ 276 w 391"/>
                <a:gd name="T51" fmla="*/ 238 h 509"/>
                <a:gd name="T52" fmla="*/ 281 w 391"/>
                <a:gd name="T53" fmla="*/ 220 h 509"/>
                <a:gd name="T54" fmla="*/ 340 w 391"/>
                <a:gd name="T55" fmla="*/ 194 h 509"/>
                <a:gd name="T56" fmla="*/ 391 w 391"/>
                <a:gd name="T57" fmla="*/ 316 h 509"/>
                <a:gd name="T58" fmla="*/ 373 w 391"/>
                <a:gd name="T59" fmla="*/ 375 h 509"/>
                <a:gd name="T60" fmla="*/ 359 w 391"/>
                <a:gd name="T61" fmla="*/ 361 h 509"/>
                <a:gd name="T62" fmla="*/ 340 w 391"/>
                <a:gd name="T63" fmla="*/ 408 h 509"/>
                <a:gd name="T64" fmla="*/ 316 w 391"/>
                <a:gd name="T65" fmla="*/ 480 h 5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1"/>
                <a:gd name="T100" fmla="*/ 0 h 509"/>
                <a:gd name="T101" fmla="*/ 391 w 391"/>
                <a:gd name="T102" fmla="*/ 509 h 5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1" h="509">
                  <a:moveTo>
                    <a:pt x="316" y="480"/>
                  </a:moveTo>
                  <a:lnTo>
                    <a:pt x="190" y="499"/>
                  </a:lnTo>
                  <a:lnTo>
                    <a:pt x="189" y="491"/>
                  </a:lnTo>
                  <a:lnTo>
                    <a:pt x="0" y="509"/>
                  </a:lnTo>
                  <a:lnTo>
                    <a:pt x="20" y="487"/>
                  </a:lnTo>
                  <a:lnTo>
                    <a:pt x="46" y="404"/>
                  </a:lnTo>
                  <a:lnTo>
                    <a:pt x="42" y="354"/>
                  </a:lnTo>
                  <a:lnTo>
                    <a:pt x="4" y="277"/>
                  </a:lnTo>
                  <a:lnTo>
                    <a:pt x="12" y="254"/>
                  </a:lnTo>
                  <a:lnTo>
                    <a:pt x="2" y="226"/>
                  </a:lnTo>
                  <a:lnTo>
                    <a:pt x="21" y="187"/>
                  </a:lnTo>
                  <a:lnTo>
                    <a:pt x="17" y="146"/>
                  </a:lnTo>
                  <a:lnTo>
                    <a:pt x="32" y="140"/>
                  </a:lnTo>
                  <a:lnTo>
                    <a:pt x="32" y="119"/>
                  </a:lnTo>
                  <a:lnTo>
                    <a:pt x="54" y="111"/>
                  </a:lnTo>
                  <a:lnTo>
                    <a:pt x="73" y="77"/>
                  </a:lnTo>
                  <a:lnTo>
                    <a:pt x="74" y="87"/>
                  </a:lnTo>
                  <a:lnTo>
                    <a:pt x="69" y="88"/>
                  </a:lnTo>
                  <a:lnTo>
                    <a:pt x="74" y="98"/>
                  </a:lnTo>
                  <a:lnTo>
                    <a:pt x="69" y="106"/>
                  </a:lnTo>
                  <a:lnTo>
                    <a:pt x="72" y="105"/>
                  </a:lnTo>
                  <a:lnTo>
                    <a:pt x="73" y="112"/>
                  </a:lnTo>
                  <a:lnTo>
                    <a:pt x="70" y="124"/>
                  </a:lnTo>
                  <a:lnTo>
                    <a:pt x="75" y="131"/>
                  </a:lnTo>
                  <a:lnTo>
                    <a:pt x="83" y="103"/>
                  </a:lnTo>
                  <a:lnTo>
                    <a:pt x="82" y="133"/>
                  </a:lnTo>
                  <a:lnTo>
                    <a:pt x="90" y="66"/>
                  </a:lnTo>
                  <a:lnTo>
                    <a:pt x="128" y="48"/>
                  </a:lnTo>
                  <a:lnTo>
                    <a:pt x="111" y="40"/>
                  </a:lnTo>
                  <a:lnTo>
                    <a:pt x="107" y="28"/>
                  </a:lnTo>
                  <a:lnTo>
                    <a:pt x="121" y="9"/>
                  </a:lnTo>
                  <a:lnTo>
                    <a:pt x="109" y="6"/>
                  </a:lnTo>
                  <a:lnTo>
                    <a:pt x="135" y="0"/>
                  </a:lnTo>
                  <a:lnTo>
                    <a:pt x="186" y="13"/>
                  </a:lnTo>
                  <a:lnTo>
                    <a:pt x="199" y="29"/>
                  </a:lnTo>
                  <a:lnTo>
                    <a:pt x="212" y="27"/>
                  </a:lnTo>
                  <a:lnTo>
                    <a:pt x="241" y="39"/>
                  </a:lnTo>
                  <a:lnTo>
                    <a:pt x="254" y="39"/>
                  </a:lnTo>
                  <a:lnTo>
                    <a:pt x="265" y="48"/>
                  </a:lnTo>
                  <a:lnTo>
                    <a:pt x="263" y="52"/>
                  </a:lnTo>
                  <a:lnTo>
                    <a:pt x="279" y="76"/>
                  </a:lnTo>
                  <a:lnTo>
                    <a:pt x="263" y="76"/>
                  </a:lnTo>
                  <a:lnTo>
                    <a:pt x="266" y="90"/>
                  </a:lnTo>
                  <a:lnTo>
                    <a:pt x="277" y="95"/>
                  </a:lnTo>
                  <a:lnTo>
                    <a:pt x="284" y="115"/>
                  </a:lnTo>
                  <a:lnTo>
                    <a:pt x="284" y="162"/>
                  </a:lnTo>
                  <a:lnTo>
                    <a:pt x="267" y="174"/>
                  </a:lnTo>
                  <a:lnTo>
                    <a:pt x="266" y="199"/>
                  </a:lnTo>
                  <a:lnTo>
                    <a:pt x="241" y="213"/>
                  </a:lnTo>
                  <a:lnTo>
                    <a:pt x="245" y="249"/>
                  </a:lnTo>
                  <a:lnTo>
                    <a:pt x="267" y="254"/>
                  </a:lnTo>
                  <a:lnTo>
                    <a:pt x="276" y="238"/>
                  </a:lnTo>
                  <a:lnTo>
                    <a:pt x="282" y="237"/>
                  </a:lnTo>
                  <a:lnTo>
                    <a:pt x="281" y="220"/>
                  </a:lnTo>
                  <a:lnTo>
                    <a:pt x="321" y="189"/>
                  </a:lnTo>
                  <a:lnTo>
                    <a:pt x="340" y="194"/>
                  </a:lnTo>
                  <a:lnTo>
                    <a:pt x="355" y="213"/>
                  </a:lnTo>
                  <a:lnTo>
                    <a:pt x="391" y="316"/>
                  </a:lnTo>
                  <a:lnTo>
                    <a:pt x="387" y="358"/>
                  </a:lnTo>
                  <a:lnTo>
                    <a:pt x="373" y="375"/>
                  </a:lnTo>
                  <a:lnTo>
                    <a:pt x="377" y="356"/>
                  </a:lnTo>
                  <a:lnTo>
                    <a:pt x="359" y="361"/>
                  </a:lnTo>
                  <a:lnTo>
                    <a:pt x="356" y="393"/>
                  </a:lnTo>
                  <a:lnTo>
                    <a:pt x="340" y="408"/>
                  </a:lnTo>
                  <a:lnTo>
                    <a:pt x="339" y="434"/>
                  </a:lnTo>
                  <a:lnTo>
                    <a:pt x="316" y="480"/>
                  </a:lnTo>
                </a:path>
              </a:pathLst>
            </a:custGeom>
            <a:solidFill>
              <a:schemeClr val="accent4"/>
            </a:solidFill>
            <a:ln w="0">
              <a:solidFill>
                <a:schemeClr val="bg1">
                  <a:lumMod val="75000"/>
                </a:schemeClr>
              </a:solidFill>
              <a:prstDash val="solid"/>
              <a:round/>
              <a:headEnd/>
              <a:tailEnd/>
            </a:ln>
          </p:spPr>
          <p:txBody>
            <a:bodyPr/>
            <a:lstStyle/>
            <a:p>
              <a:endParaRPr lang="en-US" sz="1013" dirty="0"/>
            </a:p>
          </p:txBody>
        </p:sp>
        <p:sp>
          <p:nvSpPr>
            <p:cNvPr id="38" name="Michigan 1">
              <a:extLst>
                <a:ext uri="{FF2B5EF4-FFF2-40B4-BE49-F238E27FC236}">
                  <a16:creationId xmlns:a16="http://schemas.microsoft.com/office/drawing/2014/main" id="{D2FCB838-B44B-4841-B071-8F1356EDA45B}"/>
                </a:ext>
              </a:extLst>
            </p:cNvPr>
            <p:cNvSpPr>
              <a:spLocks/>
            </p:cNvSpPr>
            <p:nvPr/>
          </p:nvSpPr>
          <p:spPr bwMode="auto">
            <a:xfrm>
              <a:off x="5946328" y="1712330"/>
              <a:ext cx="916540" cy="445787"/>
            </a:xfrm>
            <a:custGeom>
              <a:avLst/>
              <a:gdLst>
                <a:gd name="T0" fmla="*/ 248 w 611"/>
                <a:gd name="T1" fmla="*/ 279 h 287"/>
                <a:gd name="T2" fmla="*/ 233 w 611"/>
                <a:gd name="T3" fmla="*/ 258 h 287"/>
                <a:gd name="T4" fmla="*/ 240 w 611"/>
                <a:gd name="T5" fmla="*/ 228 h 287"/>
                <a:gd name="T6" fmla="*/ 238 w 611"/>
                <a:gd name="T7" fmla="*/ 217 h 287"/>
                <a:gd name="T8" fmla="*/ 209 w 611"/>
                <a:gd name="T9" fmla="*/ 191 h 287"/>
                <a:gd name="T10" fmla="*/ 17 w 611"/>
                <a:gd name="T11" fmla="*/ 132 h 287"/>
                <a:gd name="T12" fmla="*/ 52 w 611"/>
                <a:gd name="T13" fmla="*/ 91 h 287"/>
                <a:gd name="T14" fmla="*/ 122 w 611"/>
                <a:gd name="T15" fmla="*/ 64 h 287"/>
                <a:gd name="T16" fmla="*/ 154 w 611"/>
                <a:gd name="T17" fmla="*/ 33 h 287"/>
                <a:gd name="T18" fmla="*/ 203 w 611"/>
                <a:gd name="T19" fmla="*/ 0 h 287"/>
                <a:gd name="T20" fmla="*/ 206 w 611"/>
                <a:gd name="T21" fmla="*/ 11 h 287"/>
                <a:gd name="T22" fmla="*/ 168 w 611"/>
                <a:gd name="T23" fmla="*/ 66 h 287"/>
                <a:gd name="T24" fmla="*/ 174 w 611"/>
                <a:gd name="T25" fmla="*/ 77 h 287"/>
                <a:gd name="T26" fmla="*/ 191 w 611"/>
                <a:gd name="T27" fmla="*/ 72 h 287"/>
                <a:gd name="T28" fmla="*/ 267 w 611"/>
                <a:gd name="T29" fmla="*/ 115 h 287"/>
                <a:gd name="T30" fmla="*/ 298 w 611"/>
                <a:gd name="T31" fmla="*/ 108 h 287"/>
                <a:gd name="T32" fmla="*/ 325 w 611"/>
                <a:gd name="T33" fmla="*/ 103 h 287"/>
                <a:gd name="T34" fmla="*/ 370 w 611"/>
                <a:gd name="T35" fmla="*/ 86 h 287"/>
                <a:gd name="T36" fmla="*/ 473 w 611"/>
                <a:gd name="T37" fmla="*/ 62 h 287"/>
                <a:gd name="T38" fmla="*/ 501 w 611"/>
                <a:gd name="T39" fmla="*/ 94 h 287"/>
                <a:gd name="T40" fmla="*/ 548 w 611"/>
                <a:gd name="T41" fmla="*/ 84 h 287"/>
                <a:gd name="T42" fmla="*/ 570 w 611"/>
                <a:gd name="T43" fmla="*/ 139 h 287"/>
                <a:gd name="T44" fmla="*/ 603 w 611"/>
                <a:gd name="T45" fmla="*/ 131 h 287"/>
                <a:gd name="T46" fmla="*/ 557 w 611"/>
                <a:gd name="T47" fmla="*/ 150 h 287"/>
                <a:gd name="T48" fmla="*/ 524 w 611"/>
                <a:gd name="T49" fmla="*/ 152 h 287"/>
                <a:gd name="T50" fmla="*/ 519 w 611"/>
                <a:gd name="T51" fmla="*/ 150 h 287"/>
                <a:gd name="T52" fmla="*/ 503 w 611"/>
                <a:gd name="T53" fmla="*/ 160 h 287"/>
                <a:gd name="T54" fmla="*/ 503 w 611"/>
                <a:gd name="T55" fmla="*/ 174 h 287"/>
                <a:gd name="T56" fmla="*/ 434 w 611"/>
                <a:gd name="T57" fmla="*/ 150 h 287"/>
                <a:gd name="T58" fmla="*/ 400 w 611"/>
                <a:gd name="T59" fmla="*/ 169 h 287"/>
                <a:gd name="T60" fmla="*/ 343 w 611"/>
                <a:gd name="T61" fmla="*/ 219 h 287"/>
                <a:gd name="T62" fmla="*/ 345 w 611"/>
                <a:gd name="T63" fmla="*/ 193 h 287"/>
                <a:gd name="T64" fmla="*/ 325 w 611"/>
                <a:gd name="T65" fmla="*/ 189 h 287"/>
                <a:gd name="T66" fmla="*/ 303 w 611"/>
                <a:gd name="T67" fmla="*/ 193 h 2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1"/>
                <a:gd name="T103" fmla="*/ 0 h 287"/>
                <a:gd name="T104" fmla="*/ 611 w 611"/>
                <a:gd name="T105" fmla="*/ 287 h 2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1" h="287">
                  <a:moveTo>
                    <a:pt x="262" y="287"/>
                  </a:moveTo>
                  <a:lnTo>
                    <a:pt x="248" y="279"/>
                  </a:lnTo>
                  <a:lnTo>
                    <a:pt x="253" y="255"/>
                  </a:lnTo>
                  <a:lnTo>
                    <a:pt x="233" y="258"/>
                  </a:lnTo>
                  <a:lnTo>
                    <a:pt x="235" y="232"/>
                  </a:lnTo>
                  <a:lnTo>
                    <a:pt x="240" y="228"/>
                  </a:lnTo>
                  <a:lnTo>
                    <a:pt x="235" y="222"/>
                  </a:lnTo>
                  <a:lnTo>
                    <a:pt x="238" y="217"/>
                  </a:lnTo>
                  <a:lnTo>
                    <a:pt x="207" y="204"/>
                  </a:lnTo>
                  <a:lnTo>
                    <a:pt x="209" y="191"/>
                  </a:lnTo>
                  <a:lnTo>
                    <a:pt x="27" y="152"/>
                  </a:lnTo>
                  <a:lnTo>
                    <a:pt x="17" y="132"/>
                  </a:lnTo>
                  <a:lnTo>
                    <a:pt x="0" y="125"/>
                  </a:lnTo>
                  <a:lnTo>
                    <a:pt x="52" y="91"/>
                  </a:lnTo>
                  <a:lnTo>
                    <a:pt x="85" y="86"/>
                  </a:lnTo>
                  <a:lnTo>
                    <a:pt x="122" y="64"/>
                  </a:lnTo>
                  <a:lnTo>
                    <a:pt x="128" y="52"/>
                  </a:lnTo>
                  <a:lnTo>
                    <a:pt x="154" y="33"/>
                  </a:lnTo>
                  <a:lnTo>
                    <a:pt x="166" y="17"/>
                  </a:lnTo>
                  <a:lnTo>
                    <a:pt x="203" y="0"/>
                  </a:lnTo>
                  <a:lnTo>
                    <a:pt x="226" y="9"/>
                  </a:lnTo>
                  <a:lnTo>
                    <a:pt x="206" y="11"/>
                  </a:lnTo>
                  <a:lnTo>
                    <a:pt x="185" y="36"/>
                  </a:lnTo>
                  <a:lnTo>
                    <a:pt x="168" y="66"/>
                  </a:lnTo>
                  <a:lnTo>
                    <a:pt x="168" y="88"/>
                  </a:lnTo>
                  <a:lnTo>
                    <a:pt x="174" y="77"/>
                  </a:lnTo>
                  <a:lnTo>
                    <a:pt x="194" y="64"/>
                  </a:lnTo>
                  <a:lnTo>
                    <a:pt x="191" y="72"/>
                  </a:lnTo>
                  <a:lnTo>
                    <a:pt x="223" y="71"/>
                  </a:lnTo>
                  <a:lnTo>
                    <a:pt x="267" y="115"/>
                  </a:lnTo>
                  <a:lnTo>
                    <a:pt x="288" y="114"/>
                  </a:lnTo>
                  <a:lnTo>
                    <a:pt x="298" y="108"/>
                  </a:lnTo>
                  <a:lnTo>
                    <a:pt x="326" y="118"/>
                  </a:lnTo>
                  <a:lnTo>
                    <a:pt x="325" y="103"/>
                  </a:lnTo>
                  <a:lnTo>
                    <a:pt x="335" y="115"/>
                  </a:lnTo>
                  <a:lnTo>
                    <a:pt x="370" y="86"/>
                  </a:lnTo>
                  <a:lnTo>
                    <a:pt x="449" y="67"/>
                  </a:lnTo>
                  <a:lnTo>
                    <a:pt x="473" y="62"/>
                  </a:lnTo>
                  <a:lnTo>
                    <a:pt x="470" y="97"/>
                  </a:lnTo>
                  <a:lnTo>
                    <a:pt x="501" y="94"/>
                  </a:lnTo>
                  <a:lnTo>
                    <a:pt x="512" y="101"/>
                  </a:lnTo>
                  <a:lnTo>
                    <a:pt x="548" y="84"/>
                  </a:lnTo>
                  <a:lnTo>
                    <a:pt x="554" y="119"/>
                  </a:lnTo>
                  <a:lnTo>
                    <a:pt x="570" y="139"/>
                  </a:lnTo>
                  <a:lnTo>
                    <a:pt x="588" y="134"/>
                  </a:lnTo>
                  <a:lnTo>
                    <a:pt x="603" y="131"/>
                  </a:lnTo>
                  <a:lnTo>
                    <a:pt x="611" y="151"/>
                  </a:lnTo>
                  <a:lnTo>
                    <a:pt x="557" y="150"/>
                  </a:lnTo>
                  <a:lnTo>
                    <a:pt x="535" y="158"/>
                  </a:lnTo>
                  <a:lnTo>
                    <a:pt x="524" y="152"/>
                  </a:lnTo>
                  <a:lnTo>
                    <a:pt x="521" y="157"/>
                  </a:lnTo>
                  <a:lnTo>
                    <a:pt x="519" y="150"/>
                  </a:lnTo>
                  <a:lnTo>
                    <a:pt x="508" y="147"/>
                  </a:lnTo>
                  <a:lnTo>
                    <a:pt x="503" y="160"/>
                  </a:lnTo>
                  <a:lnTo>
                    <a:pt x="508" y="171"/>
                  </a:lnTo>
                  <a:lnTo>
                    <a:pt x="503" y="174"/>
                  </a:lnTo>
                  <a:lnTo>
                    <a:pt x="479" y="156"/>
                  </a:lnTo>
                  <a:lnTo>
                    <a:pt x="434" y="150"/>
                  </a:lnTo>
                  <a:lnTo>
                    <a:pt x="420" y="168"/>
                  </a:lnTo>
                  <a:lnTo>
                    <a:pt x="400" y="169"/>
                  </a:lnTo>
                  <a:lnTo>
                    <a:pt x="369" y="174"/>
                  </a:lnTo>
                  <a:lnTo>
                    <a:pt x="343" y="219"/>
                  </a:lnTo>
                  <a:lnTo>
                    <a:pt x="333" y="209"/>
                  </a:lnTo>
                  <a:lnTo>
                    <a:pt x="345" y="193"/>
                  </a:lnTo>
                  <a:lnTo>
                    <a:pt x="345" y="183"/>
                  </a:lnTo>
                  <a:lnTo>
                    <a:pt x="325" y="189"/>
                  </a:lnTo>
                  <a:lnTo>
                    <a:pt x="311" y="213"/>
                  </a:lnTo>
                  <a:lnTo>
                    <a:pt x="303" y="193"/>
                  </a:lnTo>
                  <a:lnTo>
                    <a:pt x="262" y="287"/>
                  </a:lnTo>
                </a:path>
              </a:pathLst>
            </a:custGeom>
            <a:solidFill>
              <a:schemeClr val="accent4"/>
            </a:solidFill>
            <a:ln w="0">
              <a:solidFill>
                <a:schemeClr val="bg1">
                  <a:lumMod val="75000"/>
                </a:schemeClr>
              </a:solidFill>
              <a:prstDash val="solid"/>
              <a:round/>
              <a:headEnd/>
              <a:tailEnd/>
            </a:ln>
          </p:spPr>
          <p:txBody>
            <a:bodyPr/>
            <a:lstStyle/>
            <a:p>
              <a:endParaRPr lang="en-US" sz="1013" dirty="0"/>
            </a:p>
          </p:txBody>
        </p:sp>
        <p:sp>
          <p:nvSpPr>
            <p:cNvPr id="41" name="Minnesota">
              <a:extLst>
                <a:ext uri="{FF2B5EF4-FFF2-40B4-BE49-F238E27FC236}">
                  <a16:creationId xmlns:a16="http://schemas.microsoft.com/office/drawing/2014/main" id="{17E2B8A6-711C-4ED7-84DA-3E0C520787D8}"/>
                </a:ext>
              </a:extLst>
            </p:cNvPr>
            <p:cNvSpPr>
              <a:spLocks/>
            </p:cNvSpPr>
            <p:nvPr/>
          </p:nvSpPr>
          <p:spPr bwMode="auto">
            <a:xfrm>
              <a:off x="5061214" y="1394684"/>
              <a:ext cx="988117" cy="1109956"/>
            </a:xfrm>
            <a:custGeom>
              <a:avLst/>
              <a:gdLst>
                <a:gd name="connsiteX0" fmla="*/ 806402 w 988117"/>
                <a:gd name="connsiteY0" fmla="*/ 1097524 h 1109956"/>
                <a:gd name="connsiteX1" fmla="*/ 432341 w 988117"/>
                <a:gd name="connsiteY1" fmla="*/ 1103989 h 1109956"/>
                <a:gd name="connsiteX2" fmla="*/ 87053 w 988117"/>
                <a:gd name="connsiteY2" fmla="*/ 1109956 h 1109956"/>
                <a:gd name="connsiteX3" fmla="*/ 90116 w 988117"/>
                <a:gd name="connsiteY3" fmla="*/ 768866 h 1109956"/>
                <a:gd name="connsiteX4" fmla="*/ 37548 w 988117"/>
                <a:gd name="connsiteY4" fmla="*/ 710038 h 1109956"/>
                <a:gd name="connsiteX5" fmla="*/ 76579 w 988117"/>
                <a:gd name="connsiteY5" fmla="*/ 647992 h 1109956"/>
                <a:gd name="connsiteX6" fmla="*/ 78061 w 988117"/>
                <a:gd name="connsiteY6" fmla="*/ 644884 h 1109956"/>
                <a:gd name="connsiteX7" fmla="*/ 73614 w 988117"/>
                <a:gd name="connsiteY7" fmla="*/ 573625 h 1109956"/>
                <a:gd name="connsiteX8" fmla="*/ 57113 w 988117"/>
                <a:gd name="connsiteY8" fmla="*/ 553424 h 1109956"/>
                <a:gd name="connsiteX9" fmla="*/ 48022 w 988117"/>
                <a:gd name="connsiteY9" fmla="*/ 516240 h 1109956"/>
                <a:gd name="connsiteX10" fmla="*/ 43575 w 988117"/>
                <a:gd name="connsiteY10" fmla="*/ 334873 h 1109956"/>
                <a:gd name="connsiteX11" fmla="*/ 7509 w 988117"/>
                <a:gd name="connsiteY11" fmla="*/ 229427 h 1109956"/>
                <a:gd name="connsiteX12" fmla="*/ 15019 w 988117"/>
                <a:gd name="connsiteY12" fmla="*/ 128643 h 1109956"/>
                <a:gd name="connsiteX13" fmla="*/ 0 w 988117"/>
                <a:gd name="connsiteY13" fmla="*/ 69705 h 1109956"/>
                <a:gd name="connsiteX14" fmla="*/ 261258 w 988117"/>
                <a:gd name="connsiteY14" fmla="*/ 71259 h 1109956"/>
                <a:gd name="connsiteX15" fmla="*/ 261258 w 988117"/>
                <a:gd name="connsiteY15" fmla="*/ 0 h 1109956"/>
                <a:gd name="connsiteX16" fmla="*/ 286850 w 988117"/>
                <a:gd name="connsiteY16" fmla="*/ 3107 h 1109956"/>
                <a:gd name="connsiteX17" fmla="*/ 304834 w 988117"/>
                <a:gd name="connsiteY17" fmla="*/ 12431 h 1109956"/>
                <a:gd name="connsiteX18" fmla="*/ 325880 w 988117"/>
                <a:gd name="connsiteY18" fmla="*/ 119320 h 1109956"/>
                <a:gd name="connsiteX19" fmla="*/ 351374 w 988117"/>
                <a:gd name="connsiteY19" fmla="*/ 128643 h 1109956"/>
                <a:gd name="connsiteX20" fmla="*/ 427953 w 988117"/>
                <a:gd name="connsiteY20" fmla="*/ 137967 h 1109956"/>
                <a:gd name="connsiteX21" fmla="*/ 435463 w 988117"/>
                <a:gd name="connsiteY21" fmla="*/ 159722 h 1109956"/>
                <a:gd name="connsiteX22" fmla="*/ 542080 w 988117"/>
                <a:gd name="connsiteY22" fmla="*/ 136413 h 1109956"/>
                <a:gd name="connsiteX23" fmla="*/ 584174 w 988117"/>
                <a:gd name="connsiteY23" fmla="*/ 151952 h 1109956"/>
                <a:gd name="connsiteX24" fmla="*/ 573601 w 988117"/>
                <a:gd name="connsiteY24" fmla="*/ 167381 h 1109956"/>
                <a:gd name="connsiteX25" fmla="*/ 606703 w 988117"/>
                <a:gd name="connsiteY25" fmla="*/ 175151 h 1109956"/>
                <a:gd name="connsiteX26" fmla="*/ 618660 w 988117"/>
                <a:gd name="connsiteY26" fmla="*/ 210780 h 1109956"/>
                <a:gd name="connsiteX27" fmla="*/ 630715 w 988117"/>
                <a:gd name="connsiteY27" fmla="*/ 186028 h 1109956"/>
                <a:gd name="connsiteX28" fmla="*/ 657789 w 988117"/>
                <a:gd name="connsiteY28" fmla="*/ 182920 h 1109956"/>
                <a:gd name="connsiteX29" fmla="*/ 722313 w 988117"/>
                <a:gd name="connsiteY29" fmla="*/ 240305 h 1109956"/>
                <a:gd name="connsiteX30" fmla="*/ 807884 w 988117"/>
                <a:gd name="connsiteY30" fmla="*/ 198460 h 1109956"/>
                <a:gd name="connsiteX31" fmla="*/ 827449 w 988117"/>
                <a:gd name="connsiteY31" fmla="*/ 226320 h 1109956"/>
                <a:gd name="connsiteX32" fmla="*/ 906992 w 988117"/>
                <a:gd name="connsiteY32" fmla="*/ 218550 h 1109956"/>
                <a:gd name="connsiteX33" fmla="*/ 937031 w 988117"/>
                <a:gd name="connsiteY33" fmla="*/ 240305 h 1109956"/>
                <a:gd name="connsiteX34" fmla="*/ 952050 w 988117"/>
                <a:gd name="connsiteY34" fmla="*/ 232535 h 1109956"/>
                <a:gd name="connsiteX35" fmla="*/ 988117 w 988117"/>
                <a:gd name="connsiteY35" fmla="*/ 234089 h 1109956"/>
                <a:gd name="connsiteX36" fmla="*/ 828931 w 988117"/>
                <a:gd name="connsiteY36" fmla="*/ 317780 h 1109956"/>
                <a:gd name="connsiteX37" fmla="*/ 663718 w 988117"/>
                <a:gd name="connsiteY37" fmla="*/ 479057 h 1109956"/>
                <a:gd name="connsiteX38" fmla="*/ 672808 w 988117"/>
                <a:gd name="connsiteY38" fmla="*/ 494485 h 1109956"/>
                <a:gd name="connsiteX39" fmla="*/ 639706 w 988117"/>
                <a:gd name="connsiteY39" fmla="*/ 503809 h 1109956"/>
                <a:gd name="connsiteX40" fmla="*/ 641189 w 988117"/>
                <a:gd name="connsiteY40" fmla="*/ 615470 h 1109956"/>
                <a:gd name="connsiteX41" fmla="*/ 633679 w 988117"/>
                <a:gd name="connsiteY41" fmla="*/ 626237 h 1109956"/>
                <a:gd name="connsiteX42" fmla="*/ 626169 w 988117"/>
                <a:gd name="connsiteY42" fmla="*/ 624683 h 1109956"/>
                <a:gd name="connsiteX43" fmla="*/ 587139 w 988117"/>
                <a:gd name="connsiteY43" fmla="*/ 651100 h 1109956"/>
                <a:gd name="connsiteX44" fmla="*/ 569155 w 988117"/>
                <a:gd name="connsiteY44" fmla="*/ 683621 h 1109956"/>
                <a:gd name="connsiteX45" fmla="*/ 567673 w 988117"/>
                <a:gd name="connsiteY45" fmla="*/ 711592 h 1109956"/>
                <a:gd name="connsiteX46" fmla="*/ 599194 w 988117"/>
                <a:gd name="connsiteY46" fmla="*/ 736344 h 1109956"/>
                <a:gd name="connsiteX47" fmla="*/ 584174 w 988117"/>
                <a:gd name="connsiteY47" fmla="*/ 765758 h 1109956"/>
                <a:gd name="connsiteX48" fmla="*/ 588621 w 988117"/>
                <a:gd name="connsiteY48" fmla="*/ 798391 h 1109956"/>
                <a:gd name="connsiteX49" fmla="*/ 581111 w 988117"/>
                <a:gd name="connsiteY49" fmla="*/ 807714 h 1109956"/>
                <a:gd name="connsiteX50" fmla="*/ 587139 w 988117"/>
                <a:gd name="connsiteY50" fmla="*/ 832467 h 1109956"/>
                <a:gd name="connsiteX51" fmla="*/ 581111 w 988117"/>
                <a:gd name="connsiteY51" fmla="*/ 868096 h 1109956"/>
                <a:gd name="connsiteX52" fmla="*/ 698302 w 988117"/>
                <a:gd name="connsiteY52" fmla="*/ 937912 h 1109956"/>
                <a:gd name="connsiteX53" fmla="*/ 710258 w 988117"/>
                <a:gd name="connsiteY53" fmla="*/ 968880 h 1109956"/>
                <a:gd name="connsiteX54" fmla="*/ 773399 w 988117"/>
                <a:gd name="connsiteY54" fmla="*/ 1004510 h 1109956"/>
                <a:gd name="connsiteX55" fmla="*/ 800374 w 988117"/>
                <a:gd name="connsiteY55" fmla="*/ 1044801 h 1109956"/>
                <a:gd name="connsiteX56" fmla="*/ 798892 w 988117"/>
                <a:gd name="connsiteY56" fmla="*/ 1075880 h 1109956"/>
                <a:gd name="connsiteX57" fmla="*/ 806402 w 988117"/>
                <a:gd name="connsiteY57" fmla="*/ 1094416 h 1109956"/>
                <a:gd name="connsiteX58" fmla="*/ 806402 w 988117"/>
                <a:gd name="connsiteY58" fmla="*/ 1097524 h 110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988117" h="1109956" fill="none" extrusionOk="0">
                  <a:moveTo>
                    <a:pt x="806402" y="1097524"/>
                  </a:moveTo>
                  <a:cubicBezTo>
                    <a:pt x="712819" y="1099769"/>
                    <a:pt x="562987" y="1093413"/>
                    <a:pt x="432341" y="1103989"/>
                  </a:cubicBezTo>
                  <a:cubicBezTo>
                    <a:pt x="301695" y="1114565"/>
                    <a:pt x="227534" y="1091014"/>
                    <a:pt x="87053" y="1109956"/>
                  </a:cubicBezTo>
                  <a:cubicBezTo>
                    <a:pt x="65223" y="990832"/>
                    <a:pt x="88377" y="862068"/>
                    <a:pt x="90116" y="768866"/>
                  </a:cubicBezTo>
                  <a:cubicBezTo>
                    <a:pt x="71814" y="758407"/>
                    <a:pt x="60725" y="729748"/>
                    <a:pt x="37548" y="710038"/>
                  </a:cubicBezTo>
                  <a:cubicBezTo>
                    <a:pt x="46992" y="682744"/>
                    <a:pt x="62131" y="674962"/>
                    <a:pt x="76579" y="647992"/>
                  </a:cubicBezTo>
                  <a:cubicBezTo>
                    <a:pt x="77155" y="647046"/>
                    <a:pt x="77524" y="646012"/>
                    <a:pt x="78061" y="644884"/>
                  </a:cubicBezTo>
                  <a:cubicBezTo>
                    <a:pt x="72640" y="626092"/>
                    <a:pt x="77603" y="601873"/>
                    <a:pt x="73614" y="573625"/>
                  </a:cubicBezTo>
                  <a:cubicBezTo>
                    <a:pt x="66140" y="567085"/>
                    <a:pt x="65887" y="562891"/>
                    <a:pt x="57113" y="553424"/>
                  </a:cubicBezTo>
                  <a:cubicBezTo>
                    <a:pt x="54409" y="539425"/>
                    <a:pt x="51303" y="528279"/>
                    <a:pt x="48022" y="516240"/>
                  </a:cubicBezTo>
                  <a:cubicBezTo>
                    <a:pt x="49269" y="456375"/>
                    <a:pt x="38783" y="399171"/>
                    <a:pt x="43575" y="334873"/>
                  </a:cubicBezTo>
                  <a:cubicBezTo>
                    <a:pt x="17289" y="294719"/>
                    <a:pt x="21277" y="264199"/>
                    <a:pt x="7509" y="229427"/>
                  </a:cubicBezTo>
                  <a:cubicBezTo>
                    <a:pt x="13551" y="193468"/>
                    <a:pt x="13982" y="161885"/>
                    <a:pt x="15019" y="128643"/>
                  </a:cubicBezTo>
                  <a:cubicBezTo>
                    <a:pt x="13401" y="106290"/>
                    <a:pt x="6560" y="90714"/>
                    <a:pt x="0" y="69705"/>
                  </a:cubicBezTo>
                  <a:cubicBezTo>
                    <a:pt x="57433" y="41994"/>
                    <a:pt x="137254" y="83500"/>
                    <a:pt x="261258" y="71259"/>
                  </a:cubicBezTo>
                  <a:cubicBezTo>
                    <a:pt x="253278" y="37491"/>
                    <a:pt x="265208" y="16208"/>
                    <a:pt x="261258" y="0"/>
                  </a:cubicBezTo>
                  <a:cubicBezTo>
                    <a:pt x="274008" y="1375"/>
                    <a:pt x="277740" y="2079"/>
                    <a:pt x="286850" y="3107"/>
                  </a:cubicBezTo>
                  <a:cubicBezTo>
                    <a:pt x="293898" y="5413"/>
                    <a:pt x="297711" y="9812"/>
                    <a:pt x="304834" y="12431"/>
                  </a:cubicBezTo>
                  <a:cubicBezTo>
                    <a:pt x="319546" y="44801"/>
                    <a:pt x="312622" y="73666"/>
                    <a:pt x="325880" y="119320"/>
                  </a:cubicBezTo>
                  <a:cubicBezTo>
                    <a:pt x="337008" y="121622"/>
                    <a:pt x="345854" y="127281"/>
                    <a:pt x="351374" y="128643"/>
                  </a:cubicBezTo>
                  <a:cubicBezTo>
                    <a:pt x="373746" y="126022"/>
                    <a:pt x="407505" y="137049"/>
                    <a:pt x="427953" y="137967"/>
                  </a:cubicBezTo>
                  <a:cubicBezTo>
                    <a:pt x="430541" y="145458"/>
                    <a:pt x="434605" y="152752"/>
                    <a:pt x="435463" y="159722"/>
                  </a:cubicBezTo>
                  <a:cubicBezTo>
                    <a:pt x="458678" y="146141"/>
                    <a:pt x="492063" y="153794"/>
                    <a:pt x="542080" y="136413"/>
                  </a:cubicBezTo>
                  <a:cubicBezTo>
                    <a:pt x="553350" y="135384"/>
                    <a:pt x="562421" y="149469"/>
                    <a:pt x="584174" y="151952"/>
                  </a:cubicBezTo>
                  <a:cubicBezTo>
                    <a:pt x="580652" y="157562"/>
                    <a:pt x="578590" y="162095"/>
                    <a:pt x="573601" y="167381"/>
                  </a:cubicBezTo>
                  <a:cubicBezTo>
                    <a:pt x="585029" y="169937"/>
                    <a:pt x="593754" y="172610"/>
                    <a:pt x="606703" y="175151"/>
                  </a:cubicBezTo>
                  <a:cubicBezTo>
                    <a:pt x="608214" y="185410"/>
                    <a:pt x="611915" y="197095"/>
                    <a:pt x="618660" y="210780"/>
                  </a:cubicBezTo>
                  <a:cubicBezTo>
                    <a:pt x="622590" y="202236"/>
                    <a:pt x="625758" y="191944"/>
                    <a:pt x="630715" y="186028"/>
                  </a:cubicBezTo>
                  <a:cubicBezTo>
                    <a:pt x="639468" y="181977"/>
                    <a:pt x="651234" y="185835"/>
                    <a:pt x="657789" y="182920"/>
                  </a:cubicBezTo>
                  <a:cubicBezTo>
                    <a:pt x="682779" y="192445"/>
                    <a:pt x="702558" y="226645"/>
                    <a:pt x="722313" y="240305"/>
                  </a:cubicBezTo>
                  <a:cubicBezTo>
                    <a:pt x="745326" y="219410"/>
                    <a:pt x="771718" y="217766"/>
                    <a:pt x="807884" y="198460"/>
                  </a:cubicBezTo>
                  <a:cubicBezTo>
                    <a:pt x="818694" y="207529"/>
                    <a:pt x="820785" y="216864"/>
                    <a:pt x="827449" y="226320"/>
                  </a:cubicBezTo>
                  <a:cubicBezTo>
                    <a:pt x="865886" y="215592"/>
                    <a:pt x="885216" y="228083"/>
                    <a:pt x="906992" y="218550"/>
                  </a:cubicBezTo>
                  <a:cubicBezTo>
                    <a:pt x="921749" y="229000"/>
                    <a:pt x="926521" y="238098"/>
                    <a:pt x="937031" y="240305"/>
                  </a:cubicBezTo>
                  <a:cubicBezTo>
                    <a:pt x="941046" y="236741"/>
                    <a:pt x="948908" y="236050"/>
                    <a:pt x="952050" y="232535"/>
                  </a:cubicBezTo>
                  <a:cubicBezTo>
                    <a:pt x="964833" y="228783"/>
                    <a:pt x="975944" y="236797"/>
                    <a:pt x="988117" y="234089"/>
                  </a:cubicBezTo>
                  <a:cubicBezTo>
                    <a:pt x="957215" y="259690"/>
                    <a:pt x="876243" y="285936"/>
                    <a:pt x="828931" y="317780"/>
                  </a:cubicBezTo>
                  <a:cubicBezTo>
                    <a:pt x="774493" y="391650"/>
                    <a:pt x="700966" y="413745"/>
                    <a:pt x="663718" y="479057"/>
                  </a:cubicBezTo>
                  <a:cubicBezTo>
                    <a:pt x="666524" y="484271"/>
                    <a:pt x="671253" y="488483"/>
                    <a:pt x="672808" y="494485"/>
                  </a:cubicBezTo>
                  <a:cubicBezTo>
                    <a:pt x="663366" y="498763"/>
                    <a:pt x="645703" y="498585"/>
                    <a:pt x="639706" y="503809"/>
                  </a:cubicBezTo>
                  <a:cubicBezTo>
                    <a:pt x="635526" y="539354"/>
                    <a:pt x="632904" y="571400"/>
                    <a:pt x="641189" y="615470"/>
                  </a:cubicBezTo>
                  <a:cubicBezTo>
                    <a:pt x="640021" y="619396"/>
                    <a:pt x="635197" y="621946"/>
                    <a:pt x="633679" y="626237"/>
                  </a:cubicBezTo>
                  <a:cubicBezTo>
                    <a:pt x="630968" y="625996"/>
                    <a:pt x="628554" y="625395"/>
                    <a:pt x="626169" y="624683"/>
                  </a:cubicBezTo>
                  <a:cubicBezTo>
                    <a:pt x="611148" y="641451"/>
                    <a:pt x="603328" y="639617"/>
                    <a:pt x="587139" y="651100"/>
                  </a:cubicBezTo>
                  <a:cubicBezTo>
                    <a:pt x="582700" y="661283"/>
                    <a:pt x="572896" y="668317"/>
                    <a:pt x="569155" y="683621"/>
                  </a:cubicBezTo>
                  <a:cubicBezTo>
                    <a:pt x="571533" y="690199"/>
                    <a:pt x="565071" y="704585"/>
                    <a:pt x="567673" y="711592"/>
                  </a:cubicBezTo>
                  <a:cubicBezTo>
                    <a:pt x="576940" y="714861"/>
                    <a:pt x="581007" y="727276"/>
                    <a:pt x="599194" y="736344"/>
                  </a:cubicBezTo>
                  <a:cubicBezTo>
                    <a:pt x="594151" y="749197"/>
                    <a:pt x="589799" y="755709"/>
                    <a:pt x="584174" y="765758"/>
                  </a:cubicBezTo>
                  <a:cubicBezTo>
                    <a:pt x="589678" y="778697"/>
                    <a:pt x="584192" y="783264"/>
                    <a:pt x="588621" y="798391"/>
                  </a:cubicBezTo>
                  <a:cubicBezTo>
                    <a:pt x="585648" y="802469"/>
                    <a:pt x="583826" y="805222"/>
                    <a:pt x="581111" y="807714"/>
                  </a:cubicBezTo>
                  <a:cubicBezTo>
                    <a:pt x="582577" y="817768"/>
                    <a:pt x="585450" y="823784"/>
                    <a:pt x="587139" y="832467"/>
                  </a:cubicBezTo>
                  <a:cubicBezTo>
                    <a:pt x="583814" y="841712"/>
                    <a:pt x="583849" y="855970"/>
                    <a:pt x="581111" y="868096"/>
                  </a:cubicBezTo>
                  <a:cubicBezTo>
                    <a:pt x="643077" y="896742"/>
                    <a:pt x="645113" y="921975"/>
                    <a:pt x="698302" y="937912"/>
                  </a:cubicBezTo>
                  <a:cubicBezTo>
                    <a:pt x="703074" y="948321"/>
                    <a:pt x="707122" y="957897"/>
                    <a:pt x="710258" y="968880"/>
                  </a:cubicBezTo>
                  <a:cubicBezTo>
                    <a:pt x="734256" y="980402"/>
                    <a:pt x="748163" y="996194"/>
                    <a:pt x="773399" y="1004510"/>
                  </a:cubicBezTo>
                  <a:cubicBezTo>
                    <a:pt x="780880" y="1012071"/>
                    <a:pt x="783396" y="1027140"/>
                    <a:pt x="800374" y="1044801"/>
                  </a:cubicBezTo>
                  <a:cubicBezTo>
                    <a:pt x="801433" y="1056515"/>
                    <a:pt x="799999" y="1066882"/>
                    <a:pt x="798892" y="1075880"/>
                  </a:cubicBezTo>
                  <a:cubicBezTo>
                    <a:pt x="799543" y="1081626"/>
                    <a:pt x="802154" y="1087660"/>
                    <a:pt x="806402" y="1094416"/>
                  </a:cubicBezTo>
                  <a:cubicBezTo>
                    <a:pt x="806440" y="1095611"/>
                    <a:pt x="806066" y="1096551"/>
                    <a:pt x="806402" y="1097524"/>
                  </a:cubicBezTo>
                  <a:close/>
                </a:path>
                <a:path w="988117" h="1109956" stroke="0" extrusionOk="0">
                  <a:moveTo>
                    <a:pt x="806402" y="1097524"/>
                  </a:moveTo>
                  <a:cubicBezTo>
                    <a:pt x="651529" y="1137845"/>
                    <a:pt x="534169" y="1075203"/>
                    <a:pt x="453921" y="1103616"/>
                  </a:cubicBezTo>
                  <a:cubicBezTo>
                    <a:pt x="373673" y="1132029"/>
                    <a:pt x="249554" y="1070495"/>
                    <a:pt x="87053" y="1109956"/>
                  </a:cubicBezTo>
                  <a:cubicBezTo>
                    <a:pt x="67865" y="1015999"/>
                    <a:pt x="84544" y="907865"/>
                    <a:pt x="90116" y="768866"/>
                  </a:cubicBezTo>
                  <a:cubicBezTo>
                    <a:pt x="65489" y="749435"/>
                    <a:pt x="56468" y="725540"/>
                    <a:pt x="37548" y="710038"/>
                  </a:cubicBezTo>
                  <a:cubicBezTo>
                    <a:pt x="43683" y="695840"/>
                    <a:pt x="74712" y="665773"/>
                    <a:pt x="76579" y="647992"/>
                  </a:cubicBezTo>
                  <a:cubicBezTo>
                    <a:pt x="76995" y="647066"/>
                    <a:pt x="77539" y="645613"/>
                    <a:pt x="78061" y="644884"/>
                  </a:cubicBezTo>
                  <a:cubicBezTo>
                    <a:pt x="71093" y="612392"/>
                    <a:pt x="78126" y="592205"/>
                    <a:pt x="73614" y="573625"/>
                  </a:cubicBezTo>
                  <a:cubicBezTo>
                    <a:pt x="69439" y="569263"/>
                    <a:pt x="63789" y="556681"/>
                    <a:pt x="57113" y="553424"/>
                  </a:cubicBezTo>
                  <a:cubicBezTo>
                    <a:pt x="54203" y="541221"/>
                    <a:pt x="51293" y="530830"/>
                    <a:pt x="48022" y="516240"/>
                  </a:cubicBezTo>
                  <a:cubicBezTo>
                    <a:pt x="48493" y="458755"/>
                    <a:pt x="55352" y="407975"/>
                    <a:pt x="43575" y="334873"/>
                  </a:cubicBezTo>
                  <a:cubicBezTo>
                    <a:pt x="25293" y="297599"/>
                    <a:pt x="25150" y="276834"/>
                    <a:pt x="7509" y="229427"/>
                  </a:cubicBezTo>
                  <a:cubicBezTo>
                    <a:pt x="9479" y="194549"/>
                    <a:pt x="11114" y="160923"/>
                    <a:pt x="15019" y="128643"/>
                  </a:cubicBezTo>
                  <a:cubicBezTo>
                    <a:pt x="6862" y="104337"/>
                    <a:pt x="4305" y="92113"/>
                    <a:pt x="0" y="69705"/>
                  </a:cubicBezTo>
                  <a:cubicBezTo>
                    <a:pt x="88635" y="63361"/>
                    <a:pt x="155580" y="94471"/>
                    <a:pt x="261258" y="71259"/>
                  </a:cubicBezTo>
                  <a:cubicBezTo>
                    <a:pt x="256881" y="54994"/>
                    <a:pt x="262841" y="21596"/>
                    <a:pt x="261258" y="0"/>
                  </a:cubicBezTo>
                  <a:cubicBezTo>
                    <a:pt x="271670" y="196"/>
                    <a:pt x="276526" y="1998"/>
                    <a:pt x="286850" y="3107"/>
                  </a:cubicBezTo>
                  <a:cubicBezTo>
                    <a:pt x="294701" y="4942"/>
                    <a:pt x="300186" y="12351"/>
                    <a:pt x="304834" y="12431"/>
                  </a:cubicBezTo>
                  <a:cubicBezTo>
                    <a:pt x="323985" y="55430"/>
                    <a:pt x="319504" y="87548"/>
                    <a:pt x="325880" y="119320"/>
                  </a:cubicBezTo>
                  <a:cubicBezTo>
                    <a:pt x="338277" y="122990"/>
                    <a:pt x="345767" y="127989"/>
                    <a:pt x="351374" y="128643"/>
                  </a:cubicBezTo>
                  <a:cubicBezTo>
                    <a:pt x="374144" y="125141"/>
                    <a:pt x="396936" y="136485"/>
                    <a:pt x="427953" y="137967"/>
                  </a:cubicBezTo>
                  <a:cubicBezTo>
                    <a:pt x="431141" y="145634"/>
                    <a:pt x="431393" y="152858"/>
                    <a:pt x="435463" y="159722"/>
                  </a:cubicBezTo>
                  <a:cubicBezTo>
                    <a:pt x="460735" y="148475"/>
                    <a:pt x="518969" y="144462"/>
                    <a:pt x="542080" y="136413"/>
                  </a:cubicBezTo>
                  <a:cubicBezTo>
                    <a:pt x="554083" y="136667"/>
                    <a:pt x="563252" y="146454"/>
                    <a:pt x="584174" y="151952"/>
                  </a:cubicBezTo>
                  <a:cubicBezTo>
                    <a:pt x="581376" y="156312"/>
                    <a:pt x="575532" y="163187"/>
                    <a:pt x="573601" y="167381"/>
                  </a:cubicBezTo>
                  <a:cubicBezTo>
                    <a:pt x="588088" y="167552"/>
                    <a:pt x="590336" y="174541"/>
                    <a:pt x="606703" y="175151"/>
                  </a:cubicBezTo>
                  <a:cubicBezTo>
                    <a:pt x="612327" y="187505"/>
                    <a:pt x="615122" y="198794"/>
                    <a:pt x="618660" y="210780"/>
                  </a:cubicBezTo>
                  <a:cubicBezTo>
                    <a:pt x="622333" y="205185"/>
                    <a:pt x="627380" y="196135"/>
                    <a:pt x="630715" y="186028"/>
                  </a:cubicBezTo>
                  <a:cubicBezTo>
                    <a:pt x="640105" y="183036"/>
                    <a:pt x="650678" y="184725"/>
                    <a:pt x="657789" y="182920"/>
                  </a:cubicBezTo>
                  <a:cubicBezTo>
                    <a:pt x="690843" y="209483"/>
                    <a:pt x="703556" y="224647"/>
                    <a:pt x="722313" y="240305"/>
                  </a:cubicBezTo>
                  <a:cubicBezTo>
                    <a:pt x="749343" y="214826"/>
                    <a:pt x="766904" y="222464"/>
                    <a:pt x="807884" y="198460"/>
                  </a:cubicBezTo>
                  <a:cubicBezTo>
                    <a:pt x="815242" y="208683"/>
                    <a:pt x="821416" y="219844"/>
                    <a:pt x="827449" y="226320"/>
                  </a:cubicBezTo>
                  <a:cubicBezTo>
                    <a:pt x="859604" y="216058"/>
                    <a:pt x="878591" y="226854"/>
                    <a:pt x="906992" y="218550"/>
                  </a:cubicBezTo>
                  <a:cubicBezTo>
                    <a:pt x="915608" y="222567"/>
                    <a:pt x="926080" y="236738"/>
                    <a:pt x="937031" y="240305"/>
                  </a:cubicBezTo>
                  <a:cubicBezTo>
                    <a:pt x="942410" y="236974"/>
                    <a:pt x="944754" y="236444"/>
                    <a:pt x="952050" y="232535"/>
                  </a:cubicBezTo>
                  <a:cubicBezTo>
                    <a:pt x="960800" y="231777"/>
                    <a:pt x="973913" y="236179"/>
                    <a:pt x="988117" y="234089"/>
                  </a:cubicBezTo>
                  <a:cubicBezTo>
                    <a:pt x="956884" y="269279"/>
                    <a:pt x="885025" y="286665"/>
                    <a:pt x="828931" y="317780"/>
                  </a:cubicBezTo>
                  <a:cubicBezTo>
                    <a:pt x="765874" y="409112"/>
                    <a:pt x="728506" y="392454"/>
                    <a:pt x="663718" y="479057"/>
                  </a:cubicBezTo>
                  <a:cubicBezTo>
                    <a:pt x="666630" y="484779"/>
                    <a:pt x="668654" y="489666"/>
                    <a:pt x="672808" y="494485"/>
                  </a:cubicBezTo>
                  <a:cubicBezTo>
                    <a:pt x="661922" y="498501"/>
                    <a:pt x="650294" y="497091"/>
                    <a:pt x="639706" y="503809"/>
                  </a:cubicBezTo>
                  <a:cubicBezTo>
                    <a:pt x="640128" y="537345"/>
                    <a:pt x="635442" y="580236"/>
                    <a:pt x="641189" y="615470"/>
                  </a:cubicBezTo>
                  <a:cubicBezTo>
                    <a:pt x="639767" y="618518"/>
                    <a:pt x="635377" y="622396"/>
                    <a:pt x="633679" y="626237"/>
                  </a:cubicBezTo>
                  <a:cubicBezTo>
                    <a:pt x="631860" y="625499"/>
                    <a:pt x="628713" y="624952"/>
                    <a:pt x="626169" y="624683"/>
                  </a:cubicBezTo>
                  <a:cubicBezTo>
                    <a:pt x="617929" y="635299"/>
                    <a:pt x="603401" y="633644"/>
                    <a:pt x="587139" y="651100"/>
                  </a:cubicBezTo>
                  <a:cubicBezTo>
                    <a:pt x="583589" y="659598"/>
                    <a:pt x="576481" y="668554"/>
                    <a:pt x="569155" y="683621"/>
                  </a:cubicBezTo>
                  <a:cubicBezTo>
                    <a:pt x="570804" y="696079"/>
                    <a:pt x="566181" y="704646"/>
                    <a:pt x="567673" y="711592"/>
                  </a:cubicBezTo>
                  <a:cubicBezTo>
                    <a:pt x="584579" y="720514"/>
                    <a:pt x="584812" y="725304"/>
                    <a:pt x="599194" y="736344"/>
                  </a:cubicBezTo>
                  <a:cubicBezTo>
                    <a:pt x="595099" y="746301"/>
                    <a:pt x="586833" y="756293"/>
                    <a:pt x="584174" y="765758"/>
                  </a:cubicBezTo>
                  <a:cubicBezTo>
                    <a:pt x="588512" y="773258"/>
                    <a:pt x="585281" y="792107"/>
                    <a:pt x="588621" y="798391"/>
                  </a:cubicBezTo>
                  <a:cubicBezTo>
                    <a:pt x="586988" y="801550"/>
                    <a:pt x="583498" y="803575"/>
                    <a:pt x="581111" y="807714"/>
                  </a:cubicBezTo>
                  <a:cubicBezTo>
                    <a:pt x="580881" y="816170"/>
                    <a:pt x="586127" y="825429"/>
                    <a:pt x="587139" y="832467"/>
                  </a:cubicBezTo>
                  <a:cubicBezTo>
                    <a:pt x="584295" y="846455"/>
                    <a:pt x="584019" y="855893"/>
                    <a:pt x="581111" y="868096"/>
                  </a:cubicBezTo>
                  <a:cubicBezTo>
                    <a:pt x="632209" y="881663"/>
                    <a:pt x="664107" y="931757"/>
                    <a:pt x="698302" y="937912"/>
                  </a:cubicBezTo>
                  <a:cubicBezTo>
                    <a:pt x="701025" y="947624"/>
                    <a:pt x="705401" y="957943"/>
                    <a:pt x="710258" y="968880"/>
                  </a:cubicBezTo>
                  <a:cubicBezTo>
                    <a:pt x="729672" y="974667"/>
                    <a:pt x="752419" y="1000511"/>
                    <a:pt x="773399" y="1004510"/>
                  </a:cubicBezTo>
                  <a:cubicBezTo>
                    <a:pt x="788371" y="1022905"/>
                    <a:pt x="789707" y="1029088"/>
                    <a:pt x="800374" y="1044801"/>
                  </a:cubicBezTo>
                  <a:cubicBezTo>
                    <a:pt x="798755" y="1055093"/>
                    <a:pt x="798137" y="1064970"/>
                    <a:pt x="798892" y="1075880"/>
                  </a:cubicBezTo>
                  <a:cubicBezTo>
                    <a:pt x="799567" y="1082096"/>
                    <a:pt x="803863" y="1088511"/>
                    <a:pt x="806402" y="1094416"/>
                  </a:cubicBezTo>
                  <a:cubicBezTo>
                    <a:pt x="806679" y="1095519"/>
                    <a:pt x="806177" y="1096294"/>
                    <a:pt x="806402" y="1097524"/>
                  </a:cubicBezTo>
                  <a:close/>
                </a:path>
              </a:pathLst>
            </a:custGeom>
            <a:solidFill>
              <a:schemeClr val="accent4"/>
            </a:solidFill>
            <a:ln w="0">
              <a:solidFill>
                <a:schemeClr val="bg1">
                  <a:lumMod val="75000"/>
                </a:schemeClr>
              </a:solidFill>
              <a:prstDash val="solid"/>
              <a:round/>
              <a:headEnd/>
              <a:tailEnd/>
              <a:extLst>
                <a:ext uri="{C807C97D-BFC1-408E-A445-0C87EB9F89A2}">
                  <ask:lineSketchStyleProps xmlns:ask="http://schemas.microsoft.com/office/drawing/2018/sketchyshapes" sd="1219033472">
                    <a:custGeom>
                      <a:avLst/>
                      <a:gdLst>
                        <a:gd name="T0" fmla="*/ 537 w 658"/>
                        <a:gd name="T1" fmla="*/ 708 h 716"/>
                        <a:gd name="T2" fmla="*/ 58 w 658"/>
                        <a:gd name="T3" fmla="*/ 716 h 716"/>
                        <a:gd name="T4" fmla="*/ 60 w 658"/>
                        <a:gd name="T5" fmla="*/ 496 h 716"/>
                        <a:gd name="T6" fmla="*/ 25 w 658"/>
                        <a:gd name="T7" fmla="*/ 458 h 716"/>
                        <a:gd name="T8" fmla="*/ 51 w 658"/>
                        <a:gd name="T9" fmla="*/ 418 h 716"/>
                        <a:gd name="T10" fmla="*/ 52 w 658"/>
                        <a:gd name="T11" fmla="*/ 416 h 716"/>
                        <a:gd name="T12" fmla="*/ 49 w 658"/>
                        <a:gd name="T13" fmla="*/ 370 h 716"/>
                        <a:gd name="T14" fmla="*/ 38 w 658"/>
                        <a:gd name="T15" fmla="*/ 357 h 716"/>
                        <a:gd name="T16" fmla="*/ 32 w 658"/>
                        <a:gd name="T17" fmla="*/ 333 h 716"/>
                        <a:gd name="T18" fmla="*/ 29 w 658"/>
                        <a:gd name="T19" fmla="*/ 216 h 716"/>
                        <a:gd name="T20" fmla="*/ 5 w 658"/>
                        <a:gd name="T21" fmla="*/ 148 h 716"/>
                        <a:gd name="T22" fmla="*/ 10 w 658"/>
                        <a:gd name="T23" fmla="*/ 83 h 716"/>
                        <a:gd name="T24" fmla="*/ 0 w 658"/>
                        <a:gd name="T25" fmla="*/ 45 h 716"/>
                        <a:gd name="T26" fmla="*/ 174 w 658"/>
                        <a:gd name="T27" fmla="*/ 46 h 716"/>
                        <a:gd name="T28" fmla="*/ 174 w 658"/>
                        <a:gd name="T29" fmla="*/ 0 h 716"/>
                        <a:gd name="T30" fmla="*/ 191 w 658"/>
                        <a:gd name="T31" fmla="*/ 2 h 716"/>
                        <a:gd name="T32" fmla="*/ 203 w 658"/>
                        <a:gd name="T33" fmla="*/ 8 h 716"/>
                        <a:gd name="T34" fmla="*/ 217 w 658"/>
                        <a:gd name="T35" fmla="*/ 77 h 716"/>
                        <a:gd name="T36" fmla="*/ 234 w 658"/>
                        <a:gd name="T37" fmla="*/ 83 h 716"/>
                        <a:gd name="T38" fmla="*/ 285 w 658"/>
                        <a:gd name="T39" fmla="*/ 89 h 716"/>
                        <a:gd name="T40" fmla="*/ 290 w 658"/>
                        <a:gd name="T41" fmla="*/ 103 h 716"/>
                        <a:gd name="T42" fmla="*/ 361 w 658"/>
                        <a:gd name="T43" fmla="*/ 88 h 716"/>
                        <a:gd name="T44" fmla="*/ 389 w 658"/>
                        <a:gd name="T45" fmla="*/ 98 h 716"/>
                        <a:gd name="T46" fmla="*/ 382 w 658"/>
                        <a:gd name="T47" fmla="*/ 108 h 716"/>
                        <a:gd name="T48" fmla="*/ 404 w 658"/>
                        <a:gd name="T49" fmla="*/ 113 h 716"/>
                        <a:gd name="T50" fmla="*/ 412 w 658"/>
                        <a:gd name="T51" fmla="*/ 136 h 716"/>
                        <a:gd name="T52" fmla="*/ 420 w 658"/>
                        <a:gd name="T53" fmla="*/ 120 h 716"/>
                        <a:gd name="T54" fmla="*/ 438 w 658"/>
                        <a:gd name="T55" fmla="*/ 118 h 716"/>
                        <a:gd name="T56" fmla="*/ 481 w 658"/>
                        <a:gd name="T57" fmla="*/ 155 h 716"/>
                        <a:gd name="T58" fmla="*/ 538 w 658"/>
                        <a:gd name="T59" fmla="*/ 128 h 716"/>
                        <a:gd name="T60" fmla="*/ 551 w 658"/>
                        <a:gd name="T61" fmla="*/ 146 h 716"/>
                        <a:gd name="T62" fmla="*/ 604 w 658"/>
                        <a:gd name="T63" fmla="*/ 141 h 716"/>
                        <a:gd name="T64" fmla="*/ 624 w 658"/>
                        <a:gd name="T65" fmla="*/ 155 h 716"/>
                        <a:gd name="T66" fmla="*/ 634 w 658"/>
                        <a:gd name="T67" fmla="*/ 150 h 716"/>
                        <a:gd name="T68" fmla="*/ 658 w 658"/>
                        <a:gd name="T69" fmla="*/ 151 h 716"/>
                        <a:gd name="T70" fmla="*/ 552 w 658"/>
                        <a:gd name="T71" fmla="*/ 205 h 716"/>
                        <a:gd name="T72" fmla="*/ 442 w 658"/>
                        <a:gd name="T73" fmla="*/ 309 h 716"/>
                        <a:gd name="T74" fmla="*/ 448 w 658"/>
                        <a:gd name="T75" fmla="*/ 319 h 716"/>
                        <a:gd name="T76" fmla="*/ 426 w 658"/>
                        <a:gd name="T77" fmla="*/ 325 h 716"/>
                        <a:gd name="T78" fmla="*/ 427 w 658"/>
                        <a:gd name="T79" fmla="*/ 397 h 716"/>
                        <a:gd name="T80" fmla="*/ 422 w 658"/>
                        <a:gd name="T81" fmla="*/ 404 h 716"/>
                        <a:gd name="T82" fmla="*/ 417 w 658"/>
                        <a:gd name="T83" fmla="*/ 403 h 716"/>
                        <a:gd name="T84" fmla="*/ 391 w 658"/>
                        <a:gd name="T85" fmla="*/ 420 h 716"/>
                        <a:gd name="T86" fmla="*/ 379 w 658"/>
                        <a:gd name="T87" fmla="*/ 441 h 716"/>
                        <a:gd name="T88" fmla="*/ 378 w 658"/>
                        <a:gd name="T89" fmla="*/ 459 h 716"/>
                        <a:gd name="T90" fmla="*/ 399 w 658"/>
                        <a:gd name="T91" fmla="*/ 475 h 716"/>
                        <a:gd name="T92" fmla="*/ 389 w 658"/>
                        <a:gd name="T93" fmla="*/ 494 h 716"/>
                        <a:gd name="T94" fmla="*/ 392 w 658"/>
                        <a:gd name="T95" fmla="*/ 515 h 716"/>
                        <a:gd name="T96" fmla="*/ 387 w 658"/>
                        <a:gd name="T97" fmla="*/ 521 h 716"/>
                        <a:gd name="T98" fmla="*/ 391 w 658"/>
                        <a:gd name="T99" fmla="*/ 537 h 716"/>
                        <a:gd name="T100" fmla="*/ 387 w 658"/>
                        <a:gd name="T101" fmla="*/ 560 h 716"/>
                        <a:gd name="T102" fmla="*/ 465 w 658"/>
                        <a:gd name="T103" fmla="*/ 605 h 716"/>
                        <a:gd name="T104" fmla="*/ 473 w 658"/>
                        <a:gd name="T105" fmla="*/ 625 h 716"/>
                        <a:gd name="T106" fmla="*/ 515 w 658"/>
                        <a:gd name="T107" fmla="*/ 648 h 716"/>
                        <a:gd name="T108" fmla="*/ 533 w 658"/>
                        <a:gd name="T109" fmla="*/ 674 h 716"/>
                        <a:gd name="T110" fmla="*/ 532 w 658"/>
                        <a:gd name="T111" fmla="*/ 694 h 716"/>
                        <a:gd name="T112" fmla="*/ 537 w 658"/>
                        <a:gd name="T113" fmla="*/ 706 h 716"/>
                        <a:gd name="T114" fmla="*/ 537 w 658"/>
                        <a:gd name="T115" fmla="*/ 708 h 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58"/>
                        <a:gd name="T175" fmla="*/ 0 h 716"/>
                        <a:gd name="T176" fmla="*/ 658 w 658"/>
                        <a:gd name="T177" fmla="*/ 716 h 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58" h="716">
                          <a:moveTo>
                            <a:pt x="537" y="708"/>
                          </a:moveTo>
                          <a:lnTo>
                            <a:pt x="58" y="716"/>
                          </a:lnTo>
                          <a:lnTo>
                            <a:pt x="60" y="496"/>
                          </a:lnTo>
                          <a:lnTo>
                            <a:pt x="25" y="458"/>
                          </a:lnTo>
                          <a:lnTo>
                            <a:pt x="51" y="418"/>
                          </a:lnTo>
                          <a:lnTo>
                            <a:pt x="52" y="416"/>
                          </a:lnTo>
                          <a:lnTo>
                            <a:pt x="49" y="370"/>
                          </a:lnTo>
                          <a:lnTo>
                            <a:pt x="38" y="357"/>
                          </a:lnTo>
                          <a:lnTo>
                            <a:pt x="32" y="333"/>
                          </a:lnTo>
                          <a:lnTo>
                            <a:pt x="29" y="216"/>
                          </a:lnTo>
                          <a:lnTo>
                            <a:pt x="5" y="148"/>
                          </a:lnTo>
                          <a:lnTo>
                            <a:pt x="10" y="83"/>
                          </a:lnTo>
                          <a:lnTo>
                            <a:pt x="0" y="45"/>
                          </a:lnTo>
                          <a:lnTo>
                            <a:pt x="174" y="46"/>
                          </a:lnTo>
                          <a:lnTo>
                            <a:pt x="174" y="0"/>
                          </a:lnTo>
                          <a:lnTo>
                            <a:pt x="191" y="2"/>
                          </a:lnTo>
                          <a:lnTo>
                            <a:pt x="203" y="8"/>
                          </a:lnTo>
                          <a:lnTo>
                            <a:pt x="217" y="77"/>
                          </a:lnTo>
                          <a:lnTo>
                            <a:pt x="234" y="83"/>
                          </a:lnTo>
                          <a:lnTo>
                            <a:pt x="285" y="89"/>
                          </a:lnTo>
                          <a:lnTo>
                            <a:pt x="290" y="103"/>
                          </a:lnTo>
                          <a:lnTo>
                            <a:pt x="361" y="88"/>
                          </a:lnTo>
                          <a:lnTo>
                            <a:pt x="389" y="98"/>
                          </a:lnTo>
                          <a:lnTo>
                            <a:pt x="382" y="108"/>
                          </a:lnTo>
                          <a:lnTo>
                            <a:pt x="404" y="113"/>
                          </a:lnTo>
                          <a:lnTo>
                            <a:pt x="412" y="136"/>
                          </a:lnTo>
                          <a:lnTo>
                            <a:pt x="420" y="120"/>
                          </a:lnTo>
                          <a:lnTo>
                            <a:pt x="438" y="118"/>
                          </a:lnTo>
                          <a:lnTo>
                            <a:pt x="481" y="155"/>
                          </a:lnTo>
                          <a:lnTo>
                            <a:pt x="538" y="128"/>
                          </a:lnTo>
                          <a:lnTo>
                            <a:pt x="551" y="146"/>
                          </a:lnTo>
                          <a:lnTo>
                            <a:pt x="604" y="141"/>
                          </a:lnTo>
                          <a:lnTo>
                            <a:pt x="624" y="155"/>
                          </a:lnTo>
                          <a:lnTo>
                            <a:pt x="634" y="150"/>
                          </a:lnTo>
                          <a:lnTo>
                            <a:pt x="658" y="151"/>
                          </a:lnTo>
                          <a:lnTo>
                            <a:pt x="552" y="205"/>
                          </a:lnTo>
                          <a:lnTo>
                            <a:pt x="442" y="309"/>
                          </a:lnTo>
                          <a:lnTo>
                            <a:pt x="448" y="319"/>
                          </a:lnTo>
                          <a:lnTo>
                            <a:pt x="426" y="325"/>
                          </a:lnTo>
                          <a:lnTo>
                            <a:pt x="427" y="397"/>
                          </a:lnTo>
                          <a:lnTo>
                            <a:pt x="422" y="404"/>
                          </a:lnTo>
                          <a:lnTo>
                            <a:pt x="417" y="403"/>
                          </a:lnTo>
                          <a:lnTo>
                            <a:pt x="391" y="420"/>
                          </a:lnTo>
                          <a:lnTo>
                            <a:pt x="379" y="441"/>
                          </a:lnTo>
                          <a:lnTo>
                            <a:pt x="378" y="459"/>
                          </a:lnTo>
                          <a:lnTo>
                            <a:pt x="399" y="475"/>
                          </a:lnTo>
                          <a:lnTo>
                            <a:pt x="389" y="494"/>
                          </a:lnTo>
                          <a:lnTo>
                            <a:pt x="392" y="515"/>
                          </a:lnTo>
                          <a:lnTo>
                            <a:pt x="387" y="521"/>
                          </a:lnTo>
                          <a:lnTo>
                            <a:pt x="391" y="537"/>
                          </a:lnTo>
                          <a:lnTo>
                            <a:pt x="387" y="560"/>
                          </a:lnTo>
                          <a:lnTo>
                            <a:pt x="465" y="605"/>
                          </a:lnTo>
                          <a:lnTo>
                            <a:pt x="473" y="625"/>
                          </a:lnTo>
                          <a:lnTo>
                            <a:pt x="515" y="648"/>
                          </a:lnTo>
                          <a:lnTo>
                            <a:pt x="533" y="674"/>
                          </a:lnTo>
                          <a:lnTo>
                            <a:pt x="532" y="694"/>
                          </a:lnTo>
                          <a:lnTo>
                            <a:pt x="537" y="706"/>
                          </a:lnTo>
                          <a:lnTo>
                            <a:pt x="537" y="708"/>
                          </a:lnTo>
                          <a:close/>
                        </a:path>
                      </a:pathLst>
                    </a:custGeom>
                    <ask:type>
                      <ask:lineSketchScribble/>
                    </ask:type>
                  </ask:lineSketchStyleProps>
                </a:ext>
              </a:extLst>
            </a:ln>
          </p:spPr>
          <p:txBody>
            <a:bodyPr/>
            <a:lstStyle/>
            <a:p>
              <a:endParaRPr lang="en-US" sz="1013" dirty="0">
                <a:ln>
                  <a:gradFill>
                    <a:gsLst>
                      <a:gs pos="3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p:txBody>
        </p:sp>
        <p:sp>
          <p:nvSpPr>
            <p:cNvPr id="42" name="Missouri">
              <a:extLst>
                <a:ext uri="{FF2B5EF4-FFF2-40B4-BE49-F238E27FC236}">
                  <a16:creationId xmlns:a16="http://schemas.microsoft.com/office/drawing/2014/main" id="{D65EAA97-6B8D-4AC7-960B-4FE3A3FBF676}"/>
                </a:ext>
              </a:extLst>
            </p:cNvPr>
            <p:cNvSpPr>
              <a:spLocks/>
            </p:cNvSpPr>
            <p:nvPr/>
          </p:nvSpPr>
          <p:spPr bwMode="auto">
            <a:xfrm>
              <a:off x="5241029" y="3046082"/>
              <a:ext cx="1000338" cy="873526"/>
            </a:xfrm>
            <a:custGeom>
              <a:avLst/>
              <a:gdLst>
                <a:gd name="T0" fmla="*/ 633 w 668"/>
                <a:gd name="T1" fmla="*/ 495 h 563"/>
                <a:gd name="T2" fmla="*/ 633 w 668"/>
                <a:gd name="T3" fmla="*/ 487 h 563"/>
                <a:gd name="T4" fmla="*/ 628 w 668"/>
                <a:gd name="T5" fmla="*/ 496 h 563"/>
                <a:gd name="T6" fmla="*/ 621 w 668"/>
                <a:gd name="T7" fmla="*/ 517 h 563"/>
                <a:gd name="T8" fmla="*/ 613 w 668"/>
                <a:gd name="T9" fmla="*/ 528 h 563"/>
                <a:gd name="T10" fmla="*/ 612 w 668"/>
                <a:gd name="T11" fmla="*/ 558 h 563"/>
                <a:gd name="T12" fmla="*/ 577 w 668"/>
                <a:gd name="T13" fmla="*/ 523 h 563"/>
                <a:gd name="T14" fmla="*/ 568 w 668"/>
                <a:gd name="T15" fmla="*/ 510 h 563"/>
                <a:gd name="T16" fmla="*/ 115 w 668"/>
                <a:gd name="T17" fmla="*/ 513 h 563"/>
                <a:gd name="T18" fmla="*/ 114 w 668"/>
                <a:gd name="T19" fmla="*/ 368 h 563"/>
                <a:gd name="T20" fmla="*/ 92 w 668"/>
                <a:gd name="T21" fmla="*/ 178 h 563"/>
                <a:gd name="T22" fmla="*/ 80 w 668"/>
                <a:gd name="T23" fmla="*/ 157 h 563"/>
                <a:gd name="T24" fmla="*/ 78 w 668"/>
                <a:gd name="T25" fmla="*/ 114 h 563"/>
                <a:gd name="T26" fmla="*/ 82 w 668"/>
                <a:gd name="T27" fmla="*/ 96 h 563"/>
                <a:gd name="T28" fmla="*/ 45 w 668"/>
                <a:gd name="T29" fmla="*/ 82 h 563"/>
                <a:gd name="T30" fmla="*/ 35 w 668"/>
                <a:gd name="T31" fmla="*/ 78 h 563"/>
                <a:gd name="T32" fmla="*/ 28 w 668"/>
                <a:gd name="T33" fmla="*/ 52 h 563"/>
                <a:gd name="T34" fmla="*/ 13 w 668"/>
                <a:gd name="T35" fmla="*/ 28 h 563"/>
                <a:gd name="T36" fmla="*/ 12 w 668"/>
                <a:gd name="T37" fmla="*/ 15 h 563"/>
                <a:gd name="T38" fmla="*/ 386 w 668"/>
                <a:gd name="T39" fmla="*/ 0 h 563"/>
                <a:gd name="T40" fmla="*/ 409 w 668"/>
                <a:gd name="T41" fmla="*/ 57 h 563"/>
                <a:gd name="T42" fmla="*/ 490 w 668"/>
                <a:gd name="T43" fmla="*/ 163 h 563"/>
                <a:gd name="T44" fmla="*/ 493 w 668"/>
                <a:gd name="T45" fmla="*/ 188 h 563"/>
                <a:gd name="T46" fmla="*/ 519 w 668"/>
                <a:gd name="T47" fmla="*/ 197 h 563"/>
                <a:gd name="T48" fmla="*/ 533 w 668"/>
                <a:gd name="T49" fmla="*/ 288 h 563"/>
                <a:gd name="T50" fmla="*/ 577 w 668"/>
                <a:gd name="T51" fmla="*/ 329 h 563"/>
                <a:gd name="T52" fmla="*/ 603 w 668"/>
                <a:gd name="T53" fmla="*/ 336 h 563"/>
                <a:gd name="T54" fmla="*/ 620 w 668"/>
                <a:gd name="T55" fmla="*/ 348 h 563"/>
                <a:gd name="T56" fmla="*/ 623 w 668"/>
                <a:gd name="T57" fmla="*/ 401 h 563"/>
                <a:gd name="T58" fmla="*/ 649 w 668"/>
                <a:gd name="T59" fmla="*/ 434 h 563"/>
                <a:gd name="T60" fmla="*/ 651 w 668"/>
                <a:gd name="T61" fmla="*/ 423 h 563"/>
                <a:gd name="T62" fmla="*/ 668 w 668"/>
                <a:gd name="T63" fmla="*/ 438 h 563"/>
                <a:gd name="T64" fmla="*/ 643 w 668"/>
                <a:gd name="T65" fmla="*/ 480 h 5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8"/>
                <a:gd name="T100" fmla="*/ 0 h 563"/>
                <a:gd name="T101" fmla="*/ 668 w 668"/>
                <a:gd name="T102" fmla="*/ 563 h 5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8" h="563">
                  <a:moveTo>
                    <a:pt x="640" y="495"/>
                  </a:moveTo>
                  <a:lnTo>
                    <a:pt x="633" y="495"/>
                  </a:lnTo>
                  <a:lnTo>
                    <a:pt x="633" y="487"/>
                  </a:lnTo>
                  <a:lnTo>
                    <a:pt x="628" y="485"/>
                  </a:lnTo>
                  <a:lnTo>
                    <a:pt x="628" y="496"/>
                  </a:lnTo>
                  <a:lnTo>
                    <a:pt x="630" y="514"/>
                  </a:lnTo>
                  <a:lnTo>
                    <a:pt x="621" y="517"/>
                  </a:lnTo>
                  <a:lnTo>
                    <a:pt x="630" y="526"/>
                  </a:lnTo>
                  <a:lnTo>
                    <a:pt x="613" y="528"/>
                  </a:lnTo>
                  <a:lnTo>
                    <a:pt x="625" y="542"/>
                  </a:lnTo>
                  <a:lnTo>
                    <a:pt x="612" y="558"/>
                  </a:lnTo>
                  <a:lnTo>
                    <a:pt x="546" y="563"/>
                  </a:lnTo>
                  <a:lnTo>
                    <a:pt x="577" y="523"/>
                  </a:lnTo>
                  <a:lnTo>
                    <a:pt x="575" y="512"/>
                  </a:lnTo>
                  <a:lnTo>
                    <a:pt x="568" y="510"/>
                  </a:lnTo>
                  <a:lnTo>
                    <a:pt x="566" y="499"/>
                  </a:lnTo>
                  <a:lnTo>
                    <a:pt x="115" y="513"/>
                  </a:lnTo>
                  <a:lnTo>
                    <a:pt x="114" y="452"/>
                  </a:lnTo>
                  <a:lnTo>
                    <a:pt x="114" y="368"/>
                  </a:lnTo>
                  <a:lnTo>
                    <a:pt x="115" y="186"/>
                  </a:lnTo>
                  <a:lnTo>
                    <a:pt x="92" y="178"/>
                  </a:lnTo>
                  <a:lnTo>
                    <a:pt x="86" y="157"/>
                  </a:lnTo>
                  <a:lnTo>
                    <a:pt x="80" y="157"/>
                  </a:lnTo>
                  <a:lnTo>
                    <a:pt x="64" y="137"/>
                  </a:lnTo>
                  <a:lnTo>
                    <a:pt x="78" y="114"/>
                  </a:lnTo>
                  <a:lnTo>
                    <a:pt x="88" y="113"/>
                  </a:lnTo>
                  <a:lnTo>
                    <a:pt x="82" y="96"/>
                  </a:lnTo>
                  <a:lnTo>
                    <a:pt x="63" y="98"/>
                  </a:lnTo>
                  <a:lnTo>
                    <a:pt x="45" y="82"/>
                  </a:lnTo>
                  <a:lnTo>
                    <a:pt x="45" y="80"/>
                  </a:lnTo>
                  <a:lnTo>
                    <a:pt x="35" y="78"/>
                  </a:lnTo>
                  <a:lnTo>
                    <a:pt x="37" y="68"/>
                  </a:lnTo>
                  <a:lnTo>
                    <a:pt x="28" y="52"/>
                  </a:lnTo>
                  <a:lnTo>
                    <a:pt x="11" y="43"/>
                  </a:lnTo>
                  <a:lnTo>
                    <a:pt x="13" y="28"/>
                  </a:lnTo>
                  <a:lnTo>
                    <a:pt x="8" y="23"/>
                  </a:lnTo>
                  <a:lnTo>
                    <a:pt x="12" y="15"/>
                  </a:lnTo>
                  <a:lnTo>
                    <a:pt x="0" y="10"/>
                  </a:lnTo>
                  <a:lnTo>
                    <a:pt x="386" y="0"/>
                  </a:lnTo>
                  <a:lnTo>
                    <a:pt x="417" y="27"/>
                  </a:lnTo>
                  <a:lnTo>
                    <a:pt x="409" y="57"/>
                  </a:lnTo>
                  <a:lnTo>
                    <a:pt x="425" y="107"/>
                  </a:lnTo>
                  <a:lnTo>
                    <a:pt x="490" y="163"/>
                  </a:lnTo>
                  <a:lnTo>
                    <a:pt x="496" y="182"/>
                  </a:lnTo>
                  <a:lnTo>
                    <a:pt x="493" y="188"/>
                  </a:lnTo>
                  <a:lnTo>
                    <a:pt x="502" y="207"/>
                  </a:lnTo>
                  <a:lnTo>
                    <a:pt x="519" y="197"/>
                  </a:lnTo>
                  <a:lnTo>
                    <a:pt x="553" y="210"/>
                  </a:lnTo>
                  <a:lnTo>
                    <a:pt x="533" y="288"/>
                  </a:lnTo>
                  <a:lnTo>
                    <a:pt x="578" y="318"/>
                  </a:lnTo>
                  <a:lnTo>
                    <a:pt x="577" y="329"/>
                  </a:lnTo>
                  <a:lnTo>
                    <a:pt x="587" y="325"/>
                  </a:lnTo>
                  <a:lnTo>
                    <a:pt x="603" y="336"/>
                  </a:lnTo>
                  <a:lnTo>
                    <a:pt x="606" y="342"/>
                  </a:lnTo>
                  <a:lnTo>
                    <a:pt x="620" y="348"/>
                  </a:lnTo>
                  <a:lnTo>
                    <a:pt x="632" y="385"/>
                  </a:lnTo>
                  <a:lnTo>
                    <a:pt x="623" y="401"/>
                  </a:lnTo>
                  <a:lnTo>
                    <a:pt x="639" y="427"/>
                  </a:lnTo>
                  <a:lnTo>
                    <a:pt x="649" y="434"/>
                  </a:lnTo>
                  <a:lnTo>
                    <a:pt x="651" y="430"/>
                  </a:lnTo>
                  <a:lnTo>
                    <a:pt x="651" y="423"/>
                  </a:lnTo>
                  <a:lnTo>
                    <a:pt x="665" y="434"/>
                  </a:lnTo>
                  <a:lnTo>
                    <a:pt x="668" y="438"/>
                  </a:lnTo>
                  <a:lnTo>
                    <a:pt x="660" y="483"/>
                  </a:lnTo>
                  <a:lnTo>
                    <a:pt x="643" y="480"/>
                  </a:lnTo>
                  <a:lnTo>
                    <a:pt x="640" y="495"/>
                  </a:lnTo>
                  <a:close/>
                </a:path>
              </a:pathLst>
            </a:custGeom>
            <a:noFill/>
            <a:ln w="0">
              <a:solidFill>
                <a:schemeClr val="bg1">
                  <a:lumMod val="75000"/>
                </a:schemeClr>
              </a:solidFill>
              <a:prstDash val="solid"/>
              <a:round/>
              <a:headEnd/>
              <a:tailEnd/>
            </a:ln>
          </p:spPr>
          <p:txBody>
            <a:bodyPr/>
            <a:lstStyle/>
            <a:p>
              <a:endParaRPr lang="en-US" sz="1013" dirty="0"/>
            </a:p>
          </p:txBody>
        </p:sp>
        <p:sp>
          <p:nvSpPr>
            <p:cNvPr id="43" name="Mississippi">
              <a:extLst>
                <a:ext uri="{FF2B5EF4-FFF2-40B4-BE49-F238E27FC236}">
                  <a16:creationId xmlns:a16="http://schemas.microsoft.com/office/drawing/2014/main" id="{CF453143-9B79-48E1-8D5B-BD5CC6C6D482}"/>
                </a:ext>
              </a:extLst>
            </p:cNvPr>
            <p:cNvSpPr>
              <a:spLocks/>
            </p:cNvSpPr>
            <p:nvPr/>
          </p:nvSpPr>
          <p:spPr bwMode="auto">
            <a:xfrm>
              <a:off x="5902685" y="4087455"/>
              <a:ext cx="541194" cy="927670"/>
            </a:xfrm>
            <a:custGeom>
              <a:avLst/>
              <a:gdLst>
                <a:gd name="T0" fmla="*/ 350 w 360"/>
                <a:gd name="T1" fmla="*/ 575 h 599"/>
                <a:gd name="T2" fmla="*/ 310 w 360"/>
                <a:gd name="T3" fmla="*/ 567 h 599"/>
                <a:gd name="T4" fmla="*/ 296 w 360"/>
                <a:gd name="T5" fmla="*/ 571 h 599"/>
                <a:gd name="T6" fmla="*/ 256 w 360"/>
                <a:gd name="T7" fmla="*/ 575 h 599"/>
                <a:gd name="T8" fmla="*/ 237 w 360"/>
                <a:gd name="T9" fmla="*/ 598 h 599"/>
                <a:gd name="T10" fmla="*/ 206 w 360"/>
                <a:gd name="T11" fmla="*/ 557 h 599"/>
                <a:gd name="T12" fmla="*/ 208 w 360"/>
                <a:gd name="T13" fmla="*/ 501 h 599"/>
                <a:gd name="T14" fmla="*/ 11 w 360"/>
                <a:gd name="T15" fmla="*/ 505 h 599"/>
                <a:gd name="T16" fmla="*/ 7 w 360"/>
                <a:gd name="T17" fmla="*/ 487 h 599"/>
                <a:gd name="T18" fmla="*/ 15 w 360"/>
                <a:gd name="T19" fmla="*/ 476 h 599"/>
                <a:gd name="T20" fmla="*/ 13 w 360"/>
                <a:gd name="T21" fmla="*/ 465 h 599"/>
                <a:gd name="T22" fmla="*/ 12 w 360"/>
                <a:gd name="T23" fmla="*/ 446 h 599"/>
                <a:gd name="T24" fmla="*/ 15 w 360"/>
                <a:gd name="T25" fmla="*/ 438 h 599"/>
                <a:gd name="T26" fmla="*/ 25 w 360"/>
                <a:gd name="T27" fmla="*/ 434 h 599"/>
                <a:gd name="T28" fmla="*/ 39 w 360"/>
                <a:gd name="T29" fmla="*/ 417 h 599"/>
                <a:gd name="T30" fmla="*/ 30 w 360"/>
                <a:gd name="T31" fmla="*/ 407 h 599"/>
                <a:gd name="T32" fmla="*/ 38 w 360"/>
                <a:gd name="T33" fmla="*/ 404 h 599"/>
                <a:gd name="T34" fmla="*/ 57 w 360"/>
                <a:gd name="T35" fmla="*/ 385 h 599"/>
                <a:gd name="T36" fmla="*/ 64 w 360"/>
                <a:gd name="T37" fmla="*/ 369 h 599"/>
                <a:gd name="T38" fmla="*/ 47 w 360"/>
                <a:gd name="T39" fmla="*/ 362 h 599"/>
                <a:gd name="T40" fmla="*/ 72 w 360"/>
                <a:gd name="T41" fmla="*/ 348 h 599"/>
                <a:gd name="T42" fmla="*/ 64 w 360"/>
                <a:gd name="T43" fmla="*/ 342 h 599"/>
                <a:gd name="T44" fmla="*/ 50 w 360"/>
                <a:gd name="T45" fmla="*/ 327 h 599"/>
                <a:gd name="T46" fmla="*/ 64 w 360"/>
                <a:gd name="T47" fmla="*/ 326 h 599"/>
                <a:gd name="T48" fmla="*/ 60 w 360"/>
                <a:gd name="T49" fmla="*/ 308 h 599"/>
                <a:gd name="T50" fmla="*/ 55 w 360"/>
                <a:gd name="T51" fmla="*/ 297 h 599"/>
                <a:gd name="T52" fmla="*/ 53 w 360"/>
                <a:gd name="T53" fmla="*/ 275 h 599"/>
                <a:gd name="T54" fmla="*/ 38 w 360"/>
                <a:gd name="T55" fmla="*/ 272 h 599"/>
                <a:gd name="T56" fmla="*/ 42 w 360"/>
                <a:gd name="T57" fmla="*/ 262 h 599"/>
                <a:gd name="T58" fmla="*/ 49 w 360"/>
                <a:gd name="T59" fmla="*/ 246 h 599"/>
                <a:gd name="T60" fmla="*/ 43 w 360"/>
                <a:gd name="T61" fmla="*/ 227 h 599"/>
                <a:gd name="T62" fmla="*/ 42 w 360"/>
                <a:gd name="T63" fmla="*/ 217 h 599"/>
                <a:gd name="T64" fmla="*/ 43 w 360"/>
                <a:gd name="T65" fmla="*/ 205 h 599"/>
                <a:gd name="T66" fmla="*/ 32 w 360"/>
                <a:gd name="T67" fmla="*/ 195 h 599"/>
                <a:gd name="T68" fmla="*/ 33 w 360"/>
                <a:gd name="T69" fmla="*/ 179 h 599"/>
                <a:gd name="T70" fmla="*/ 46 w 360"/>
                <a:gd name="T71" fmla="*/ 182 h 599"/>
                <a:gd name="T72" fmla="*/ 41 w 360"/>
                <a:gd name="T73" fmla="*/ 174 h 599"/>
                <a:gd name="T74" fmla="*/ 45 w 360"/>
                <a:gd name="T75" fmla="*/ 145 h 599"/>
                <a:gd name="T76" fmla="*/ 59 w 360"/>
                <a:gd name="T77" fmla="*/ 121 h 599"/>
                <a:gd name="T78" fmla="*/ 60 w 360"/>
                <a:gd name="T79" fmla="*/ 110 h 599"/>
                <a:gd name="T80" fmla="*/ 76 w 360"/>
                <a:gd name="T81" fmla="*/ 94 h 599"/>
                <a:gd name="T82" fmla="*/ 96 w 360"/>
                <a:gd name="T83" fmla="*/ 86 h 599"/>
                <a:gd name="T84" fmla="*/ 98 w 360"/>
                <a:gd name="T85" fmla="*/ 61 h 599"/>
                <a:gd name="T86" fmla="*/ 93 w 360"/>
                <a:gd name="T87" fmla="*/ 51 h 599"/>
                <a:gd name="T88" fmla="*/ 105 w 360"/>
                <a:gd name="T89" fmla="*/ 46 h 599"/>
                <a:gd name="T90" fmla="*/ 107 w 360"/>
                <a:gd name="T91" fmla="*/ 35 h 599"/>
                <a:gd name="T92" fmla="*/ 126 w 360"/>
                <a:gd name="T93" fmla="*/ 21 h 599"/>
                <a:gd name="T94" fmla="*/ 335 w 360"/>
                <a:gd name="T95" fmla="*/ 0 h 599"/>
                <a:gd name="T96" fmla="*/ 336 w 360"/>
                <a:gd name="T97" fmla="*/ 383 h 5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0"/>
                <a:gd name="T148" fmla="*/ 0 h 599"/>
                <a:gd name="T149" fmla="*/ 360 w 360"/>
                <a:gd name="T150" fmla="*/ 599 h 5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0" h="599">
                  <a:moveTo>
                    <a:pt x="360" y="571"/>
                  </a:moveTo>
                  <a:lnTo>
                    <a:pt x="350" y="575"/>
                  </a:lnTo>
                  <a:lnTo>
                    <a:pt x="334" y="571"/>
                  </a:lnTo>
                  <a:lnTo>
                    <a:pt x="310" y="567"/>
                  </a:lnTo>
                  <a:lnTo>
                    <a:pt x="310" y="571"/>
                  </a:lnTo>
                  <a:lnTo>
                    <a:pt x="296" y="571"/>
                  </a:lnTo>
                  <a:lnTo>
                    <a:pt x="262" y="583"/>
                  </a:lnTo>
                  <a:lnTo>
                    <a:pt x="256" y="575"/>
                  </a:lnTo>
                  <a:lnTo>
                    <a:pt x="247" y="598"/>
                  </a:lnTo>
                  <a:lnTo>
                    <a:pt x="237" y="598"/>
                  </a:lnTo>
                  <a:lnTo>
                    <a:pt x="235" y="599"/>
                  </a:lnTo>
                  <a:lnTo>
                    <a:pt x="206" y="557"/>
                  </a:lnTo>
                  <a:lnTo>
                    <a:pt x="200" y="543"/>
                  </a:lnTo>
                  <a:lnTo>
                    <a:pt x="208" y="501"/>
                  </a:lnTo>
                  <a:lnTo>
                    <a:pt x="3" y="511"/>
                  </a:lnTo>
                  <a:lnTo>
                    <a:pt x="11" y="505"/>
                  </a:lnTo>
                  <a:lnTo>
                    <a:pt x="3" y="497"/>
                  </a:lnTo>
                  <a:lnTo>
                    <a:pt x="7" y="487"/>
                  </a:lnTo>
                  <a:lnTo>
                    <a:pt x="0" y="479"/>
                  </a:lnTo>
                  <a:lnTo>
                    <a:pt x="15" y="476"/>
                  </a:lnTo>
                  <a:lnTo>
                    <a:pt x="7" y="461"/>
                  </a:lnTo>
                  <a:lnTo>
                    <a:pt x="13" y="465"/>
                  </a:lnTo>
                  <a:lnTo>
                    <a:pt x="19" y="464"/>
                  </a:lnTo>
                  <a:lnTo>
                    <a:pt x="12" y="446"/>
                  </a:lnTo>
                  <a:lnTo>
                    <a:pt x="25" y="438"/>
                  </a:lnTo>
                  <a:lnTo>
                    <a:pt x="15" y="438"/>
                  </a:lnTo>
                  <a:lnTo>
                    <a:pt x="13" y="434"/>
                  </a:lnTo>
                  <a:lnTo>
                    <a:pt x="25" y="434"/>
                  </a:lnTo>
                  <a:lnTo>
                    <a:pt x="26" y="420"/>
                  </a:lnTo>
                  <a:lnTo>
                    <a:pt x="39" y="417"/>
                  </a:lnTo>
                  <a:lnTo>
                    <a:pt x="28" y="417"/>
                  </a:lnTo>
                  <a:lnTo>
                    <a:pt x="30" y="407"/>
                  </a:lnTo>
                  <a:lnTo>
                    <a:pt x="39" y="409"/>
                  </a:lnTo>
                  <a:lnTo>
                    <a:pt x="38" y="404"/>
                  </a:lnTo>
                  <a:lnTo>
                    <a:pt x="47" y="396"/>
                  </a:lnTo>
                  <a:lnTo>
                    <a:pt x="57" y="385"/>
                  </a:lnTo>
                  <a:lnTo>
                    <a:pt x="48" y="378"/>
                  </a:lnTo>
                  <a:lnTo>
                    <a:pt x="64" y="369"/>
                  </a:lnTo>
                  <a:lnTo>
                    <a:pt x="47" y="370"/>
                  </a:lnTo>
                  <a:lnTo>
                    <a:pt x="47" y="362"/>
                  </a:lnTo>
                  <a:lnTo>
                    <a:pt x="64" y="362"/>
                  </a:lnTo>
                  <a:lnTo>
                    <a:pt x="72" y="348"/>
                  </a:lnTo>
                  <a:lnTo>
                    <a:pt x="76" y="340"/>
                  </a:lnTo>
                  <a:lnTo>
                    <a:pt x="64" y="342"/>
                  </a:lnTo>
                  <a:lnTo>
                    <a:pt x="66" y="331"/>
                  </a:lnTo>
                  <a:lnTo>
                    <a:pt x="50" y="327"/>
                  </a:lnTo>
                  <a:lnTo>
                    <a:pt x="52" y="319"/>
                  </a:lnTo>
                  <a:lnTo>
                    <a:pt x="64" y="326"/>
                  </a:lnTo>
                  <a:lnTo>
                    <a:pt x="54" y="318"/>
                  </a:lnTo>
                  <a:lnTo>
                    <a:pt x="60" y="308"/>
                  </a:lnTo>
                  <a:lnTo>
                    <a:pt x="45" y="311"/>
                  </a:lnTo>
                  <a:lnTo>
                    <a:pt x="55" y="297"/>
                  </a:lnTo>
                  <a:lnTo>
                    <a:pt x="43" y="291"/>
                  </a:lnTo>
                  <a:lnTo>
                    <a:pt x="53" y="275"/>
                  </a:lnTo>
                  <a:lnTo>
                    <a:pt x="48" y="264"/>
                  </a:lnTo>
                  <a:lnTo>
                    <a:pt x="38" y="272"/>
                  </a:lnTo>
                  <a:lnTo>
                    <a:pt x="42" y="264"/>
                  </a:lnTo>
                  <a:lnTo>
                    <a:pt x="42" y="262"/>
                  </a:lnTo>
                  <a:lnTo>
                    <a:pt x="38" y="249"/>
                  </a:lnTo>
                  <a:lnTo>
                    <a:pt x="49" y="246"/>
                  </a:lnTo>
                  <a:lnTo>
                    <a:pt x="53" y="230"/>
                  </a:lnTo>
                  <a:lnTo>
                    <a:pt x="43" y="227"/>
                  </a:lnTo>
                  <a:lnTo>
                    <a:pt x="50" y="209"/>
                  </a:lnTo>
                  <a:lnTo>
                    <a:pt x="42" y="217"/>
                  </a:lnTo>
                  <a:lnTo>
                    <a:pt x="35" y="213"/>
                  </a:lnTo>
                  <a:lnTo>
                    <a:pt x="43" y="205"/>
                  </a:lnTo>
                  <a:lnTo>
                    <a:pt x="32" y="210"/>
                  </a:lnTo>
                  <a:lnTo>
                    <a:pt x="32" y="195"/>
                  </a:lnTo>
                  <a:lnTo>
                    <a:pt x="42" y="190"/>
                  </a:lnTo>
                  <a:lnTo>
                    <a:pt x="33" y="179"/>
                  </a:lnTo>
                  <a:lnTo>
                    <a:pt x="38" y="176"/>
                  </a:lnTo>
                  <a:lnTo>
                    <a:pt x="46" y="182"/>
                  </a:lnTo>
                  <a:lnTo>
                    <a:pt x="52" y="180"/>
                  </a:lnTo>
                  <a:lnTo>
                    <a:pt x="41" y="174"/>
                  </a:lnTo>
                  <a:lnTo>
                    <a:pt x="56" y="167"/>
                  </a:lnTo>
                  <a:lnTo>
                    <a:pt x="45" y="145"/>
                  </a:lnTo>
                  <a:lnTo>
                    <a:pt x="64" y="136"/>
                  </a:lnTo>
                  <a:lnTo>
                    <a:pt x="59" y="121"/>
                  </a:lnTo>
                  <a:lnTo>
                    <a:pt x="72" y="119"/>
                  </a:lnTo>
                  <a:lnTo>
                    <a:pt x="60" y="110"/>
                  </a:lnTo>
                  <a:lnTo>
                    <a:pt x="68" y="113"/>
                  </a:lnTo>
                  <a:lnTo>
                    <a:pt x="76" y="94"/>
                  </a:lnTo>
                  <a:lnTo>
                    <a:pt x="87" y="99"/>
                  </a:lnTo>
                  <a:lnTo>
                    <a:pt x="96" y="86"/>
                  </a:lnTo>
                  <a:lnTo>
                    <a:pt x="94" y="53"/>
                  </a:lnTo>
                  <a:lnTo>
                    <a:pt x="98" y="61"/>
                  </a:lnTo>
                  <a:lnTo>
                    <a:pt x="104" y="53"/>
                  </a:lnTo>
                  <a:lnTo>
                    <a:pt x="93" y="51"/>
                  </a:lnTo>
                  <a:lnTo>
                    <a:pt x="96" y="41"/>
                  </a:lnTo>
                  <a:lnTo>
                    <a:pt x="105" y="46"/>
                  </a:lnTo>
                  <a:lnTo>
                    <a:pt x="104" y="27"/>
                  </a:lnTo>
                  <a:lnTo>
                    <a:pt x="107" y="35"/>
                  </a:lnTo>
                  <a:lnTo>
                    <a:pt x="119" y="33"/>
                  </a:lnTo>
                  <a:lnTo>
                    <a:pt x="126" y="21"/>
                  </a:lnTo>
                  <a:lnTo>
                    <a:pt x="119" y="14"/>
                  </a:lnTo>
                  <a:lnTo>
                    <a:pt x="335" y="0"/>
                  </a:lnTo>
                  <a:lnTo>
                    <a:pt x="346" y="12"/>
                  </a:lnTo>
                  <a:lnTo>
                    <a:pt x="336" y="383"/>
                  </a:lnTo>
                  <a:lnTo>
                    <a:pt x="360" y="571"/>
                  </a:lnTo>
                  <a:close/>
                </a:path>
              </a:pathLst>
            </a:custGeom>
            <a:noFill/>
            <a:ln w="0">
              <a:solidFill>
                <a:schemeClr val="bg1">
                  <a:lumMod val="75000"/>
                </a:schemeClr>
              </a:solidFill>
              <a:prstDash val="solid"/>
              <a:round/>
              <a:headEnd/>
              <a:tailEnd/>
            </a:ln>
          </p:spPr>
          <p:txBody>
            <a:bodyPr/>
            <a:lstStyle/>
            <a:p>
              <a:endParaRPr lang="en-US" sz="1013" dirty="0"/>
            </a:p>
          </p:txBody>
        </p:sp>
        <p:sp>
          <p:nvSpPr>
            <p:cNvPr id="44" name="Montana">
              <a:extLst>
                <a:ext uri="{FF2B5EF4-FFF2-40B4-BE49-F238E27FC236}">
                  <a16:creationId xmlns:a16="http://schemas.microsoft.com/office/drawing/2014/main" id="{B58309E0-2BFF-425F-BB4C-A75318E8746A}"/>
                </a:ext>
              </a:extLst>
            </p:cNvPr>
            <p:cNvSpPr>
              <a:spLocks/>
            </p:cNvSpPr>
            <p:nvPr/>
          </p:nvSpPr>
          <p:spPr bwMode="auto">
            <a:xfrm>
              <a:off x="2664245" y="1188936"/>
              <a:ext cx="1536295" cy="980011"/>
            </a:xfrm>
            <a:custGeom>
              <a:avLst/>
              <a:gdLst>
                <a:gd name="T0" fmla="*/ 980 w 1025"/>
                <a:gd name="T1" fmla="*/ 633 h 633"/>
                <a:gd name="T2" fmla="*/ 358 w 1025"/>
                <a:gd name="T3" fmla="*/ 556 h 633"/>
                <a:gd name="T4" fmla="*/ 347 w 1025"/>
                <a:gd name="T5" fmla="*/ 619 h 633"/>
                <a:gd name="T6" fmla="*/ 334 w 1025"/>
                <a:gd name="T7" fmla="*/ 605 h 633"/>
                <a:gd name="T8" fmla="*/ 324 w 1025"/>
                <a:gd name="T9" fmla="*/ 582 h 633"/>
                <a:gd name="T10" fmla="*/ 310 w 1025"/>
                <a:gd name="T11" fmla="*/ 592 h 633"/>
                <a:gd name="T12" fmla="*/ 312 w 1025"/>
                <a:gd name="T13" fmla="*/ 605 h 633"/>
                <a:gd name="T14" fmla="*/ 240 w 1025"/>
                <a:gd name="T15" fmla="*/ 590 h 633"/>
                <a:gd name="T16" fmla="*/ 228 w 1025"/>
                <a:gd name="T17" fmla="*/ 603 h 633"/>
                <a:gd name="T18" fmla="*/ 194 w 1025"/>
                <a:gd name="T19" fmla="*/ 592 h 633"/>
                <a:gd name="T20" fmla="*/ 184 w 1025"/>
                <a:gd name="T21" fmla="*/ 606 h 633"/>
                <a:gd name="T22" fmla="*/ 174 w 1025"/>
                <a:gd name="T23" fmla="*/ 593 h 633"/>
                <a:gd name="T24" fmla="*/ 169 w 1025"/>
                <a:gd name="T25" fmla="*/ 553 h 633"/>
                <a:gd name="T26" fmla="*/ 143 w 1025"/>
                <a:gd name="T27" fmla="*/ 535 h 633"/>
                <a:gd name="T28" fmla="*/ 142 w 1025"/>
                <a:gd name="T29" fmla="*/ 525 h 633"/>
                <a:gd name="T30" fmla="*/ 147 w 1025"/>
                <a:gd name="T31" fmla="*/ 525 h 633"/>
                <a:gd name="T32" fmla="*/ 148 w 1025"/>
                <a:gd name="T33" fmla="*/ 512 h 633"/>
                <a:gd name="T34" fmla="*/ 132 w 1025"/>
                <a:gd name="T35" fmla="*/ 484 h 633"/>
                <a:gd name="T36" fmla="*/ 121 w 1025"/>
                <a:gd name="T37" fmla="*/ 428 h 633"/>
                <a:gd name="T38" fmla="*/ 81 w 1025"/>
                <a:gd name="T39" fmla="*/ 450 h 633"/>
                <a:gd name="T40" fmla="*/ 63 w 1025"/>
                <a:gd name="T41" fmla="*/ 435 h 633"/>
                <a:gd name="T42" fmla="*/ 68 w 1025"/>
                <a:gd name="T43" fmla="*/ 408 h 633"/>
                <a:gd name="T44" fmla="*/ 86 w 1025"/>
                <a:gd name="T45" fmla="*/ 398 h 633"/>
                <a:gd name="T46" fmla="*/ 87 w 1025"/>
                <a:gd name="T47" fmla="*/ 387 h 633"/>
                <a:gd name="T48" fmla="*/ 80 w 1025"/>
                <a:gd name="T49" fmla="*/ 379 h 633"/>
                <a:gd name="T50" fmla="*/ 86 w 1025"/>
                <a:gd name="T51" fmla="*/ 371 h 633"/>
                <a:gd name="T52" fmla="*/ 81 w 1025"/>
                <a:gd name="T53" fmla="*/ 365 h 633"/>
                <a:gd name="T54" fmla="*/ 111 w 1025"/>
                <a:gd name="T55" fmla="*/ 306 h 633"/>
                <a:gd name="T56" fmla="*/ 87 w 1025"/>
                <a:gd name="T57" fmla="*/ 296 h 633"/>
                <a:gd name="T58" fmla="*/ 75 w 1025"/>
                <a:gd name="T59" fmla="*/ 295 h 633"/>
                <a:gd name="T60" fmla="*/ 42 w 1025"/>
                <a:gd name="T61" fmla="*/ 219 h 633"/>
                <a:gd name="T62" fmla="*/ 28 w 1025"/>
                <a:gd name="T63" fmla="*/ 213 h 633"/>
                <a:gd name="T64" fmla="*/ 23 w 1025"/>
                <a:gd name="T65" fmla="*/ 201 h 633"/>
                <a:gd name="T66" fmla="*/ 9 w 1025"/>
                <a:gd name="T67" fmla="*/ 192 h 633"/>
                <a:gd name="T68" fmla="*/ 22 w 1025"/>
                <a:gd name="T69" fmla="*/ 187 h 633"/>
                <a:gd name="T70" fmla="*/ 13 w 1025"/>
                <a:gd name="T71" fmla="*/ 177 h 633"/>
                <a:gd name="T72" fmla="*/ 19 w 1025"/>
                <a:gd name="T73" fmla="*/ 160 h 633"/>
                <a:gd name="T74" fmla="*/ 0 w 1025"/>
                <a:gd name="T75" fmla="*/ 120 h 633"/>
                <a:gd name="T76" fmla="*/ 27 w 1025"/>
                <a:gd name="T77" fmla="*/ 0 h 633"/>
                <a:gd name="T78" fmla="*/ 1025 w 1025"/>
                <a:gd name="T79" fmla="*/ 148 h 633"/>
                <a:gd name="T80" fmla="*/ 992 w 1025"/>
                <a:gd name="T81" fmla="*/ 518 h 633"/>
                <a:gd name="T82" fmla="*/ 981 w 1025"/>
                <a:gd name="T83" fmla="*/ 633 h 633"/>
                <a:gd name="T84" fmla="*/ 980 w 1025"/>
                <a:gd name="T85" fmla="*/ 633 h 6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5"/>
                <a:gd name="T130" fmla="*/ 0 h 633"/>
                <a:gd name="T131" fmla="*/ 1025 w 1025"/>
                <a:gd name="T132" fmla="*/ 633 h 6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5" h="633">
                  <a:moveTo>
                    <a:pt x="980" y="633"/>
                  </a:moveTo>
                  <a:lnTo>
                    <a:pt x="358" y="556"/>
                  </a:lnTo>
                  <a:lnTo>
                    <a:pt x="347" y="619"/>
                  </a:lnTo>
                  <a:lnTo>
                    <a:pt x="334" y="605"/>
                  </a:lnTo>
                  <a:lnTo>
                    <a:pt x="324" y="582"/>
                  </a:lnTo>
                  <a:lnTo>
                    <a:pt x="310" y="592"/>
                  </a:lnTo>
                  <a:lnTo>
                    <a:pt x="312" y="605"/>
                  </a:lnTo>
                  <a:lnTo>
                    <a:pt x="240" y="590"/>
                  </a:lnTo>
                  <a:lnTo>
                    <a:pt x="228" y="603"/>
                  </a:lnTo>
                  <a:lnTo>
                    <a:pt x="194" y="592"/>
                  </a:lnTo>
                  <a:lnTo>
                    <a:pt x="184" y="606"/>
                  </a:lnTo>
                  <a:lnTo>
                    <a:pt x="174" y="593"/>
                  </a:lnTo>
                  <a:lnTo>
                    <a:pt x="169" y="553"/>
                  </a:lnTo>
                  <a:lnTo>
                    <a:pt x="143" y="535"/>
                  </a:lnTo>
                  <a:lnTo>
                    <a:pt x="142" y="525"/>
                  </a:lnTo>
                  <a:lnTo>
                    <a:pt x="147" y="525"/>
                  </a:lnTo>
                  <a:lnTo>
                    <a:pt x="148" y="512"/>
                  </a:lnTo>
                  <a:lnTo>
                    <a:pt x="132" y="484"/>
                  </a:lnTo>
                  <a:lnTo>
                    <a:pt x="121" y="428"/>
                  </a:lnTo>
                  <a:lnTo>
                    <a:pt x="81" y="450"/>
                  </a:lnTo>
                  <a:lnTo>
                    <a:pt x="63" y="435"/>
                  </a:lnTo>
                  <a:lnTo>
                    <a:pt x="68" y="408"/>
                  </a:lnTo>
                  <a:lnTo>
                    <a:pt x="86" y="398"/>
                  </a:lnTo>
                  <a:lnTo>
                    <a:pt x="87" y="387"/>
                  </a:lnTo>
                  <a:lnTo>
                    <a:pt x="80" y="379"/>
                  </a:lnTo>
                  <a:lnTo>
                    <a:pt x="86" y="371"/>
                  </a:lnTo>
                  <a:lnTo>
                    <a:pt x="81" y="365"/>
                  </a:lnTo>
                  <a:lnTo>
                    <a:pt x="111" y="306"/>
                  </a:lnTo>
                  <a:lnTo>
                    <a:pt x="87" y="296"/>
                  </a:lnTo>
                  <a:lnTo>
                    <a:pt x="75" y="295"/>
                  </a:lnTo>
                  <a:lnTo>
                    <a:pt x="42" y="219"/>
                  </a:lnTo>
                  <a:lnTo>
                    <a:pt x="28" y="213"/>
                  </a:lnTo>
                  <a:lnTo>
                    <a:pt x="23" y="201"/>
                  </a:lnTo>
                  <a:lnTo>
                    <a:pt x="9" y="192"/>
                  </a:lnTo>
                  <a:lnTo>
                    <a:pt x="22" y="187"/>
                  </a:lnTo>
                  <a:lnTo>
                    <a:pt x="13" y="177"/>
                  </a:lnTo>
                  <a:lnTo>
                    <a:pt x="19" y="160"/>
                  </a:lnTo>
                  <a:lnTo>
                    <a:pt x="0" y="120"/>
                  </a:lnTo>
                  <a:lnTo>
                    <a:pt x="27" y="0"/>
                  </a:lnTo>
                  <a:lnTo>
                    <a:pt x="1025" y="148"/>
                  </a:lnTo>
                  <a:lnTo>
                    <a:pt x="992" y="518"/>
                  </a:lnTo>
                  <a:lnTo>
                    <a:pt x="981" y="633"/>
                  </a:lnTo>
                  <a:lnTo>
                    <a:pt x="980" y="633"/>
                  </a:lnTo>
                  <a:close/>
                </a:path>
              </a:pathLst>
            </a:custGeom>
            <a:noFill/>
            <a:ln w="0">
              <a:solidFill>
                <a:schemeClr val="bg1">
                  <a:lumMod val="75000"/>
                </a:schemeClr>
              </a:solidFill>
              <a:prstDash val="solid"/>
              <a:round/>
              <a:headEnd/>
              <a:tailEnd/>
            </a:ln>
          </p:spPr>
          <p:txBody>
            <a:bodyPr/>
            <a:lstStyle/>
            <a:p>
              <a:endParaRPr lang="en-US" sz="1013" dirty="0"/>
            </a:p>
          </p:txBody>
        </p:sp>
        <p:sp>
          <p:nvSpPr>
            <p:cNvPr id="46" name="North Carolina">
              <a:extLst>
                <a:ext uri="{FF2B5EF4-FFF2-40B4-BE49-F238E27FC236}">
                  <a16:creationId xmlns:a16="http://schemas.microsoft.com/office/drawing/2014/main" id="{E0A87A65-0D1F-4227-877F-423E5A3CE578}"/>
                </a:ext>
              </a:extLst>
            </p:cNvPr>
            <p:cNvSpPr>
              <a:spLocks/>
            </p:cNvSpPr>
            <p:nvPr/>
          </p:nvSpPr>
          <p:spPr bwMode="auto">
            <a:xfrm>
              <a:off x="7000786" y="3533379"/>
              <a:ext cx="1284901" cy="581148"/>
            </a:xfrm>
            <a:custGeom>
              <a:avLst/>
              <a:gdLst>
                <a:gd name="T0" fmla="*/ 72 w 856"/>
                <a:gd name="T1" fmla="*/ 313 h 374"/>
                <a:gd name="T2" fmla="*/ 0 w 856"/>
                <a:gd name="T3" fmla="*/ 292 h 374"/>
                <a:gd name="T4" fmla="*/ 17 w 856"/>
                <a:gd name="T5" fmla="*/ 288 h 374"/>
                <a:gd name="T6" fmla="*/ 38 w 856"/>
                <a:gd name="T7" fmla="*/ 251 h 374"/>
                <a:gd name="T8" fmla="*/ 76 w 856"/>
                <a:gd name="T9" fmla="*/ 241 h 374"/>
                <a:gd name="T10" fmla="*/ 124 w 856"/>
                <a:gd name="T11" fmla="*/ 209 h 374"/>
                <a:gd name="T12" fmla="*/ 130 w 856"/>
                <a:gd name="T13" fmla="*/ 187 h 374"/>
                <a:gd name="T14" fmla="*/ 158 w 856"/>
                <a:gd name="T15" fmla="*/ 180 h 374"/>
                <a:gd name="T16" fmla="*/ 182 w 856"/>
                <a:gd name="T17" fmla="*/ 159 h 374"/>
                <a:gd name="T18" fmla="*/ 223 w 856"/>
                <a:gd name="T19" fmla="*/ 130 h 374"/>
                <a:gd name="T20" fmla="*/ 241 w 856"/>
                <a:gd name="T21" fmla="*/ 92 h 374"/>
                <a:gd name="T22" fmla="*/ 801 w 856"/>
                <a:gd name="T23" fmla="*/ 0 h 374"/>
                <a:gd name="T24" fmla="*/ 818 w 856"/>
                <a:gd name="T25" fmla="*/ 32 h 374"/>
                <a:gd name="T26" fmla="*/ 795 w 856"/>
                <a:gd name="T27" fmla="*/ 34 h 374"/>
                <a:gd name="T28" fmla="*/ 777 w 856"/>
                <a:gd name="T29" fmla="*/ 54 h 374"/>
                <a:gd name="T30" fmla="*/ 761 w 856"/>
                <a:gd name="T31" fmla="*/ 77 h 374"/>
                <a:gd name="T32" fmla="*/ 747 w 856"/>
                <a:gd name="T33" fmla="*/ 46 h 374"/>
                <a:gd name="T34" fmla="*/ 749 w 856"/>
                <a:gd name="T35" fmla="*/ 89 h 374"/>
                <a:gd name="T36" fmla="*/ 813 w 856"/>
                <a:gd name="T37" fmla="*/ 68 h 374"/>
                <a:gd name="T38" fmla="*/ 821 w 856"/>
                <a:gd name="T39" fmla="*/ 92 h 374"/>
                <a:gd name="T40" fmla="*/ 825 w 856"/>
                <a:gd name="T41" fmla="*/ 79 h 374"/>
                <a:gd name="T42" fmla="*/ 846 w 856"/>
                <a:gd name="T43" fmla="*/ 71 h 374"/>
                <a:gd name="T44" fmla="*/ 856 w 856"/>
                <a:gd name="T45" fmla="*/ 109 h 374"/>
                <a:gd name="T46" fmla="*/ 823 w 856"/>
                <a:gd name="T47" fmla="*/ 150 h 374"/>
                <a:gd name="T48" fmla="*/ 785 w 856"/>
                <a:gd name="T49" fmla="*/ 152 h 374"/>
                <a:gd name="T50" fmla="*/ 771 w 856"/>
                <a:gd name="T51" fmla="*/ 137 h 374"/>
                <a:gd name="T52" fmla="*/ 731 w 856"/>
                <a:gd name="T53" fmla="*/ 149 h 374"/>
                <a:gd name="T54" fmla="*/ 781 w 856"/>
                <a:gd name="T55" fmla="*/ 194 h 374"/>
                <a:gd name="T56" fmla="*/ 747 w 856"/>
                <a:gd name="T57" fmla="*/ 198 h 374"/>
                <a:gd name="T58" fmla="*/ 793 w 856"/>
                <a:gd name="T59" fmla="*/ 208 h 374"/>
                <a:gd name="T60" fmla="*/ 803 w 856"/>
                <a:gd name="T61" fmla="*/ 202 h 374"/>
                <a:gd name="T62" fmla="*/ 819 w 856"/>
                <a:gd name="T63" fmla="*/ 192 h 374"/>
                <a:gd name="T64" fmla="*/ 798 w 856"/>
                <a:gd name="T65" fmla="*/ 231 h 374"/>
                <a:gd name="T66" fmla="*/ 746 w 856"/>
                <a:gd name="T67" fmla="*/ 246 h 374"/>
                <a:gd name="T68" fmla="*/ 740 w 856"/>
                <a:gd name="T69" fmla="*/ 253 h 374"/>
                <a:gd name="T70" fmla="*/ 675 w 856"/>
                <a:gd name="T71" fmla="*/ 365 h 374"/>
                <a:gd name="T72" fmla="*/ 615 w 856"/>
                <a:gd name="T73" fmla="*/ 374 h 374"/>
                <a:gd name="T74" fmla="*/ 363 w 856"/>
                <a:gd name="T75" fmla="*/ 294 h 374"/>
                <a:gd name="T76" fmla="*/ 344 w 856"/>
                <a:gd name="T77" fmla="*/ 261 h 374"/>
                <a:gd name="T78" fmla="*/ 332 w 856"/>
                <a:gd name="T79" fmla="*/ 258 h 374"/>
                <a:gd name="T80" fmla="*/ 156 w 856"/>
                <a:gd name="T81" fmla="*/ 290 h 3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56"/>
                <a:gd name="T124" fmla="*/ 0 h 374"/>
                <a:gd name="T125" fmla="*/ 856 w 856"/>
                <a:gd name="T126" fmla="*/ 374 h 3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56" h="374">
                  <a:moveTo>
                    <a:pt x="125" y="305"/>
                  </a:moveTo>
                  <a:lnTo>
                    <a:pt x="72" y="313"/>
                  </a:lnTo>
                  <a:lnTo>
                    <a:pt x="1" y="321"/>
                  </a:lnTo>
                  <a:lnTo>
                    <a:pt x="0" y="292"/>
                  </a:lnTo>
                  <a:lnTo>
                    <a:pt x="7" y="286"/>
                  </a:lnTo>
                  <a:lnTo>
                    <a:pt x="17" y="288"/>
                  </a:lnTo>
                  <a:lnTo>
                    <a:pt x="24" y="283"/>
                  </a:lnTo>
                  <a:lnTo>
                    <a:pt x="38" y="251"/>
                  </a:lnTo>
                  <a:lnTo>
                    <a:pt x="56" y="242"/>
                  </a:lnTo>
                  <a:lnTo>
                    <a:pt x="76" y="241"/>
                  </a:lnTo>
                  <a:lnTo>
                    <a:pt x="107" y="212"/>
                  </a:lnTo>
                  <a:lnTo>
                    <a:pt x="124" y="209"/>
                  </a:lnTo>
                  <a:lnTo>
                    <a:pt x="130" y="199"/>
                  </a:lnTo>
                  <a:lnTo>
                    <a:pt x="130" y="187"/>
                  </a:lnTo>
                  <a:lnTo>
                    <a:pt x="154" y="168"/>
                  </a:lnTo>
                  <a:lnTo>
                    <a:pt x="158" y="180"/>
                  </a:lnTo>
                  <a:lnTo>
                    <a:pt x="164" y="181"/>
                  </a:lnTo>
                  <a:lnTo>
                    <a:pt x="182" y="159"/>
                  </a:lnTo>
                  <a:lnTo>
                    <a:pt x="214" y="153"/>
                  </a:lnTo>
                  <a:lnTo>
                    <a:pt x="223" y="130"/>
                  </a:lnTo>
                  <a:lnTo>
                    <a:pt x="243" y="122"/>
                  </a:lnTo>
                  <a:lnTo>
                    <a:pt x="241" y="92"/>
                  </a:lnTo>
                  <a:lnTo>
                    <a:pt x="404" y="73"/>
                  </a:lnTo>
                  <a:lnTo>
                    <a:pt x="801" y="0"/>
                  </a:lnTo>
                  <a:lnTo>
                    <a:pt x="838" y="52"/>
                  </a:lnTo>
                  <a:lnTo>
                    <a:pt x="818" y="32"/>
                  </a:lnTo>
                  <a:lnTo>
                    <a:pt x="823" y="44"/>
                  </a:lnTo>
                  <a:lnTo>
                    <a:pt x="795" y="34"/>
                  </a:lnTo>
                  <a:lnTo>
                    <a:pt x="809" y="50"/>
                  </a:lnTo>
                  <a:lnTo>
                    <a:pt x="777" y="54"/>
                  </a:lnTo>
                  <a:lnTo>
                    <a:pt x="787" y="60"/>
                  </a:lnTo>
                  <a:lnTo>
                    <a:pt x="761" y="77"/>
                  </a:lnTo>
                  <a:lnTo>
                    <a:pt x="747" y="65"/>
                  </a:lnTo>
                  <a:lnTo>
                    <a:pt x="747" y="46"/>
                  </a:lnTo>
                  <a:lnTo>
                    <a:pt x="742" y="44"/>
                  </a:lnTo>
                  <a:lnTo>
                    <a:pt x="749" y="89"/>
                  </a:lnTo>
                  <a:lnTo>
                    <a:pt x="797" y="73"/>
                  </a:lnTo>
                  <a:lnTo>
                    <a:pt x="813" y="68"/>
                  </a:lnTo>
                  <a:lnTo>
                    <a:pt x="816" y="83"/>
                  </a:lnTo>
                  <a:lnTo>
                    <a:pt x="821" y="92"/>
                  </a:lnTo>
                  <a:lnTo>
                    <a:pt x="826" y="109"/>
                  </a:lnTo>
                  <a:lnTo>
                    <a:pt x="825" y="79"/>
                  </a:lnTo>
                  <a:lnTo>
                    <a:pt x="836" y="67"/>
                  </a:lnTo>
                  <a:lnTo>
                    <a:pt x="846" y="71"/>
                  </a:lnTo>
                  <a:lnTo>
                    <a:pt x="852" y="84"/>
                  </a:lnTo>
                  <a:lnTo>
                    <a:pt x="856" y="109"/>
                  </a:lnTo>
                  <a:lnTo>
                    <a:pt x="842" y="111"/>
                  </a:lnTo>
                  <a:lnTo>
                    <a:pt x="823" y="150"/>
                  </a:lnTo>
                  <a:lnTo>
                    <a:pt x="813" y="147"/>
                  </a:lnTo>
                  <a:lnTo>
                    <a:pt x="785" y="152"/>
                  </a:lnTo>
                  <a:lnTo>
                    <a:pt x="783" y="128"/>
                  </a:lnTo>
                  <a:lnTo>
                    <a:pt x="771" y="137"/>
                  </a:lnTo>
                  <a:lnTo>
                    <a:pt x="774" y="151"/>
                  </a:lnTo>
                  <a:lnTo>
                    <a:pt x="731" y="149"/>
                  </a:lnTo>
                  <a:lnTo>
                    <a:pt x="790" y="161"/>
                  </a:lnTo>
                  <a:lnTo>
                    <a:pt x="781" y="194"/>
                  </a:lnTo>
                  <a:lnTo>
                    <a:pt x="766" y="207"/>
                  </a:lnTo>
                  <a:lnTo>
                    <a:pt x="747" y="198"/>
                  </a:lnTo>
                  <a:lnTo>
                    <a:pt x="753" y="210"/>
                  </a:lnTo>
                  <a:lnTo>
                    <a:pt x="793" y="208"/>
                  </a:lnTo>
                  <a:lnTo>
                    <a:pt x="798" y="187"/>
                  </a:lnTo>
                  <a:lnTo>
                    <a:pt x="803" y="202"/>
                  </a:lnTo>
                  <a:lnTo>
                    <a:pt x="809" y="190"/>
                  </a:lnTo>
                  <a:lnTo>
                    <a:pt x="819" y="192"/>
                  </a:lnTo>
                  <a:lnTo>
                    <a:pt x="817" y="205"/>
                  </a:lnTo>
                  <a:lnTo>
                    <a:pt x="798" y="231"/>
                  </a:lnTo>
                  <a:lnTo>
                    <a:pt x="790" y="224"/>
                  </a:lnTo>
                  <a:lnTo>
                    <a:pt x="746" y="246"/>
                  </a:lnTo>
                  <a:lnTo>
                    <a:pt x="738" y="238"/>
                  </a:lnTo>
                  <a:lnTo>
                    <a:pt x="740" y="253"/>
                  </a:lnTo>
                  <a:lnTo>
                    <a:pt x="685" y="314"/>
                  </a:lnTo>
                  <a:lnTo>
                    <a:pt x="675" y="365"/>
                  </a:lnTo>
                  <a:lnTo>
                    <a:pt x="652" y="359"/>
                  </a:lnTo>
                  <a:lnTo>
                    <a:pt x="615" y="374"/>
                  </a:lnTo>
                  <a:lnTo>
                    <a:pt x="478" y="278"/>
                  </a:lnTo>
                  <a:lnTo>
                    <a:pt x="363" y="294"/>
                  </a:lnTo>
                  <a:lnTo>
                    <a:pt x="363" y="279"/>
                  </a:lnTo>
                  <a:lnTo>
                    <a:pt x="344" y="261"/>
                  </a:lnTo>
                  <a:lnTo>
                    <a:pt x="334" y="271"/>
                  </a:lnTo>
                  <a:lnTo>
                    <a:pt x="332" y="258"/>
                  </a:lnTo>
                  <a:lnTo>
                    <a:pt x="194" y="269"/>
                  </a:lnTo>
                  <a:lnTo>
                    <a:pt x="156" y="290"/>
                  </a:lnTo>
                  <a:lnTo>
                    <a:pt x="125" y="305"/>
                  </a:lnTo>
                </a:path>
              </a:pathLst>
            </a:custGeom>
            <a:noFill/>
            <a:ln w="0">
              <a:solidFill>
                <a:schemeClr val="bg1">
                  <a:lumMod val="75000"/>
                </a:schemeClr>
              </a:solidFill>
              <a:prstDash val="solid"/>
              <a:round/>
              <a:headEnd/>
              <a:tailEnd/>
            </a:ln>
          </p:spPr>
          <p:txBody>
            <a:bodyPr/>
            <a:lstStyle/>
            <a:p>
              <a:endParaRPr lang="en-US" sz="1013" dirty="0"/>
            </a:p>
          </p:txBody>
        </p:sp>
        <p:sp>
          <p:nvSpPr>
            <p:cNvPr id="51" name="North Dakota">
              <a:extLst>
                <a:ext uri="{FF2B5EF4-FFF2-40B4-BE49-F238E27FC236}">
                  <a16:creationId xmlns:a16="http://schemas.microsoft.com/office/drawing/2014/main" id="{3336871A-FE5F-4A43-A08E-8B2D142149B4}"/>
                </a:ext>
              </a:extLst>
            </p:cNvPr>
            <p:cNvSpPr>
              <a:spLocks/>
            </p:cNvSpPr>
            <p:nvPr/>
          </p:nvSpPr>
          <p:spPr bwMode="auto">
            <a:xfrm>
              <a:off x="4149912" y="1418145"/>
              <a:ext cx="989863" cy="624463"/>
            </a:xfrm>
            <a:custGeom>
              <a:avLst/>
              <a:gdLst>
                <a:gd name="T0" fmla="*/ 658 w 659"/>
                <a:gd name="T1" fmla="*/ 403 h 403"/>
                <a:gd name="T2" fmla="*/ 0 w 659"/>
                <a:gd name="T3" fmla="*/ 370 h 403"/>
                <a:gd name="T4" fmla="*/ 33 w 659"/>
                <a:gd name="T5" fmla="*/ 0 h 403"/>
                <a:gd name="T6" fmla="*/ 607 w 659"/>
                <a:gd name="T7" fmla="*/ 30 h 403"/>
                <a:gd name="T8" fmla="*/ 617 w 659"/>
                <a:gd name="T9" fmla="*/ 68 h 403"/>
                <a:gd name="T10" fmla="*/ 612 w 659"/>
                <a:gd name="T11" fmla="*/ 133 h 403"/>
                <a:gd name="T12" fmla="*/ 636 w 659"/>
                <a:gd name="T13" fmla="*/ 201 h 403"/>
                <a:gd name="T14" fmla="*/ 639 w 659"/>
                <a:gd name="T15" fmla="*/ 318 h 403"/>
                <a:gd name="T16" fmla="*/ 645 w 659"/>
                <a:gd name="T17" fmla="*/ 342 h 403"/>
                <a:gd name="T18" fmla="*/ 656 w 659"/>
                <a:gd name="T19" fmla="*/ 355 h 403"/>
                <a:gd name="T20" fmla="*/ 659 w 659"/>
                <a:gd name="T21" fmla="*/ 401 h 403"/>
                <a:gd name="T22" fmla="*/ 658 w 659"/>
                <a:gd name="T23" fmla="*/ 403 h 4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9"/>
                <a:gd name="T37" fmla="*/ 0 h 403"/>
                <a:gd name="T38" fmla="*/ 659 w 659"/>
                <a:gd name="T39" fmla="*/ 403 h 4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9" h="403">
                  <a:moveTo>
                    <a:pt x="658" y="403"/>
                  </a:moveTo>
                  <a:lnTo>
                    <a:pt x="0" y="370"/>
                  </a:lnTo>
                  <a:lnTo>
                    <a:pt x="33" y="0"/>
                  </a:lnTo>
                  <a:lnTo>
                    <a:pt x="607" y="30"/>
                  </a:lnTo>
                  <a:lnTo>
                    <a:pt x="617" y="68"/>
                  </a:lnTo>
                  <a:lnTo>
                    <a:pt x="612" y="133"/>
                  </a:lnTo>
                  <a:lnTo>
                    <a:pt x="636" y="201"/>
                  </a:lnTo>
                  <a:lnTo>
                    <a:pt x="639" y="318"/>
                  </a:lnTo>
                  <a:lnTo>
                    <a:pt x="645" y="342"/>
                  </a:lnTo>
                  <a:lnTo>
                    <a:pt x="656" y="355"/>
                  </a:lnTo>
                  <a:lnTo>
                    <a:pt x="659" y="401"/>
                  </a:lnTo>
                  <a:lnTo>
                    <a:pt x="658" y="403"/>
                  </a:lnTo>
                  <a:close/>
                </a:path>
              </a:pathLst>
            </a:custGeom>
            <a:noFill/>
            <a:ln w="0">
              <a:solidFill>
                <a:schemeClr val="bg1">
                  <a:lumMod val="75000"/>
                </a:schemeClr>
              </a:solidFill>
              <a:prstDash val="solid"/>
              <a:round/>
              <a:headEnd/>
              <a:tailEnd/>
            </a:ln>
          </p:spPr>
          <p:txBody>
            <a:bodyPr/>
            <a:lstStyle/>
            <a:p>
              <a:endParaRPr lang="en-US" sz="1013" dirty="0"/>
            </a:p>
          </p:txBody>
        </p:sp>
        <p:sp>
          <p:nvSpPr>
            <p:cNvPr id="52" name="Nebraska">
              <a:extLst>
                <a:ext uri="{FF2B5EF4-FFF2-40B4-BE49-F238E27FC236}">
                  <a16:creationId xmlns:a16="http://schemas.microsoft.com/office/drawing/2014/main" id="{C14276E3-31C8-4212-BE86-D3811D251F89}"/>
                </a:ext>
              </a:extLst>
            </p:cNvPr>
            <p:cNvSpPr>
              <a:spLocks/>
            </p:cNvSpPr>
            <p:nvPr/>
          </p:nvSpPr>
          <p:spPr bwMode="auto">
            <a:xfrm>
              <a:off x="4062622" y="2546150"/>
              <a:ext cx="1246494" cy="628073"/>
            </a:xfrm>
            <a:custGeom>
              <a:avLst/>
              <a:gdLst>
                <a:gd name="T0" fmla="*/ 829 w 829"/>
                <a:gd name="T1" fmla="*/ 404 h 404"/>
                <a:gd name="T2" fmla="*/ 180 w 829"/>
                <a:gd name="T3" fmla="*/ 382 h 404"/>
                <a:gd name="T4" fmla="*/ 189 w 829"/>
                <a:gd name="T5" fmla="*/ 260 h 404"/>
                <a:gd name="T6" fmla="*/ 0 w 829"/>
                <a:gd name="T7" fmla="*/ 246 h 404"/>
                <a:gd name="T8" fmla="*/ 4 w 829"/>
                <a:gd name="T9" fmla="*/ 197 h 404"/>
                <a:gd name="T10" fmla="*/ 23 w 829"/>
                <a:gd name="T11" fmla="*/ 0 h 404"/>
                <a:gd name="T12" fmla="*/ 283 w 829"/>
                <a:gd name="T13" fmla="*/ 19 h 404"/>
                <a:gd name="T14" fmla="*/ 534 w 829"/>
                <a:gd name="T15" fmla="*/ 31 h 404"/>
                <a:gd name="T16" fmla="*/ 538 w 829"/>
                <a:gd name="T17" fmla="*/ 38 h 404"/>
                <a:gd name="T18" fmla="*/ 577 w 829"/>
                <a:gd name="T19" fmla="*/ 61 h 404"/>
                <a:gd name="T20" fmla="*/ 587 w 829"/>
                <a:gd name="T21" fmla="*/ 58 h 404"/>
                <a:gd name="T22" fmla="*/ 592 w 829"/>
                <a:gd name="T23" fmla="*/ 49 h 404"/>
                <a:gd name="T24" fmla="*/ 650 w 829"/>
                <a:gd name="T25" fmla="*/ 52 h 404"/>
                <a:gd name="T26" fmla="*/ 699 w 829"/>
                <a:gd name="T27" fmla="*/ 83 h 404"/>
                <a:gd name="T28" fmla="*/ 723 w 829"/>
                <a:gd name="T29" fmla="*/ 97 h 404"/>
                <a:gd name="T30" fmla="*/ 731 w 829"/>
                <a:gd name="T31" fmla="*/ 137 h 404"/>
                <a:gd name="T32" fmla="*/ 738 w 829"/>
                <a:gd name="T33" fmla="*/ 143 h 404"/>
                <a:gd name="T34" fmla="*/ 751 w 829"/>
                <a:gd name="T35" fmla="*/ 161 h 404"/>
                <a:gd name="T36" fmla="*/ 754 w 829"/>
                <a:gd name="T37" fmla="*/ 214 h 404"/>
                <a:gd name="T38" fmla="*/ 770 w 829"/>
                <a:gd name="T39" fmla="*/ 225 h 404"/>
                <a:gd name="T40" fmla="*/ 781 w 829"/>
                <a:gd name="T41" fmla="*/ 294 h 404"/>
                <a:gd name="T42" fmla="*/ 773 w 829"/>
                <a:gd name="T43" fmla="*/ 313 h 404"/>
                <a:gd name="T44" fmla="*/ 784 w 829"/>
                <a:gd name="T45" fmla="*/ 332 h 404"/>
                <a:gd name="T46" fmla="*/ 796 w 829"/>
                <a:gd name="T47" fmla="*/ 337 h 404"/>
                <a:gd name="T48" fmla="*/ 792 w 829"/>
                <a:gd name="T49" fmla="*/ 345 h 404"/>
                <a:gd name="T50" fmla="*/ 797 w 829"/>
                <a:gd name="T51" fmla="*/ 350 h 404"/>
                <a:gd name="T52" fmla="*/ 795 w 829"/>
                <a:gd name="T53" fmla="*/ 365 h 404"/>
                <a:gd name="T54" fmla="*/ 812 w 829"/>
                <a:gd name="T55" fmla="*/ 374 h 404"/>
                <a:gd name="T56" fmla="*/ 821 w 829"/>
                <a:gd name="T57" fmla="*/ 390 h 404"/>
                <a:gd name="T58" fmla="*/ 819 w 829"/>
                <a:gd name="T59" fmla="*/ 400 h 404"/>
                <a:gd name="T60" fmla="*/ 829 w 829"/>
                <a:gd name="T61" fmla="*/ 402 h 404"/>
                <a:gd name="T62" fmla="*/ 829 w 829"/>
                <a:gd name="T63" fmla="*/ 404 h 4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9"/>
                <a:gd name="T97" fmla="*/ 0 h 404"/>
                <a:gd name="T98" fmla="*/ 829 w 829"/>
                <a:gd name="T99" fmla="*/ 404 h 4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9" h="404">
                  <a:moveTo>
                    <a:pt x="829" y="404"/>
                  </a:moveTo>
                  <a:lnTo>
                    <a:pt x="180" y="382"/>
                  </a:lnTo>
                  <a:lnTo>
                    <a:pt x="189" y="260"/>
                  </a:lnTo>
                  <a:lnTo>
                    <a:pt x="0" y="246"/>
                  </a:lnTo>
                  <a:lnTo>
                    <a:pt x="4" y="197"/>
                  </a:lnTo>
                  <a:lnTo>
                    <a:pt x="23" y="0"/>
                  </a:lnTo>
                  <a:lnTo>
                    <a:pt x="283" y="19"/>
                  </a:lnTo>
                  <a:lnTo>
                    <a:pt x="534" y="31"/>
                  </a:lnTo>
                  <a:lnTo>
                    <a:pt x="538" y="38"/>
                  </a:lnTo>
                  <a:lnTo>
                    <a:pt x="577" y="61"/>
                  </a:lnTo>
                  <a:lnTo>
                    <a:pt x="587" y="58"/>
                  </a:lnTo>
                  <a:lnTo>
                    <a:pt x="592" y="49"/>
                  </a:lnTo>
                  <a:lnTo>
                    <a:pt x="650" y="52"/>
                  </a:lnTo>
                  <a:lnTo>
                    <a:pt x="699" y="83"/>
                  </a:lnTo>
                  <a:lnTo>
                    <a:pt x="723" y="97"/>
                  </a:lnTo>
                  <a:lnTo>
                    <a:pt x="731" y="137"/>
                  </a:lnTo>
                  <a:lnTo>
                    <a:pt x="738" y="143"/>
                  </a:lnTo>
                  <a:lnTo>
                    <a:pt x="751" y="161"/>
                  </a:lnTo>
                  <a:lnTo>
                    <a:pt x="754" y="214"/>
                  </a:lnTo>
                  <a:lnTo>
                    <a:pt x="770" y="225"/>
                  </a:lnTo>
                  <a:lnTo>
                    <a:pt x="781" y="294"/>
                  </a:lnTo>
                  <a:lnTo>
                    <a:pt x="773" y="313"/>
                  </a:lnTo>
                  <a:lnTo>
                    <a:pt x="784" y="332"/>
                  </a:lnTo>
                  <a:lnTo>
                    <a:pt x="796" y="337"/>
                  </a:lnTo>
                  <a:lnTo>
                    <a:pt x="792" y="345"/>
                  </a:lnTo>
                  <a:lnTo>
                    <a:pt x="797" y="350"/>
                  </a:lnTo>
                  <a:lnTo>
                    <a:pt x="795" y="365"/>
                  </a:lnTo>
                  <a:lnTo>
                    <a:pt x="812" y="374"/>
                  </a:lnTo>
                  <a:lnTo>
                    <a:pt x="821" y="390"/>
                  </a:lnTo>
                  <a:lnTo>
                    <a:pt x="819" y="400"/>
                  </a:lnTo>
                  <a:lnTo>
                    <a:pt x="829" y="402"/>
                  </a:lnTo>
                  <a:lnTo>
                    <a:pt x="829" y="404"/>
                  </a:lnTo>
                  <a:close/>
                </a:path>
              </a:pathLst>
            </a:custGeom>
            <a:solidFill>
              <a:schemeClr val="accent1"/>
            </a:solidFill>
            <a:ln w="0">
              <a:solidFill>
                <a:schemeClr val="bg1">
                  <a:lumMod val="75000"/>
                </a:schemeClr>
              </a:solidFill>
              <a:prstDash val="solid"/>
              <a:round/>
              <a:headEnd/>
              <a:tailEnd/>
            </a:ln>
          </p:spPr>
          <p:txBody>
            <a:bodyPr/>
            <a:lstStyle/>
            <a:p>
              <a:endParaRPr lang="en-US" sz="1013" dirty="0"/>
            </a:p>
          </p:txBody>
        </p:sp>
        <p:sp>
          <p:nvSpPr>
            <p:cNvPr id="53" name="New Hampshire">
              <a:extLst>
                <a:ext uri="{FF2B5EF4-FFF2-40B4-BE49-F238E27FC236}">
                  <a16:creationId xmlns:a16="http://schemas.microsoft.com/office/drawing/2014/main" id="{075086DA-0334-4B5B-8C1F-0D7AB91EA798}"/>
                </a:ext>
              </a:extLst>
            </p:cNvPr>
            <p:cNvSpPr>
              <a:spLocks/>
            </p:cNvSpPr>
            <p:nvPr/>
          </p:nvSpPr>
          <p:spPr bwMode="auto">
            <a:xfrm>
              <a:off x="8418366" y="1748425"/>
              <a:ext cx="251394" cy="521590"/>
            </a:xfrm>
            <a:custGeom>
              <a:avLst/>
              <a:gdLst>
                <a:gd name="T0" fmla="*/ 162 w 166"/>
                <a:gd name="T1" fmla="*/ 282 h 336"/>
                <a:gd name="T2" fmla="*/ 144 w 166"/>
                <a:gd name="T3" fmla="*/ 288 h 336"/>
                <a:gd name="T4" fmla="*/ 125 w 166"/>
                <a:gd name="T5" fmla="*/ 313 h 336"/>
                <a:gd name="T6" fmla="*/ 19 w 166"/>
                <a:gd name="T7" fmla="*/ 336 h 336"/>
                <a:gd name="T8" fmla="*/ 17 w 166"/>
                <a:gd name="T9" fmla="*/ 332 h 336"/>
                <a:gd name="T10" fmla="*/ 6 w 166"/>
                <a:gd name="T11" fmla="*/ 320 h 336"/>
                <a:gd name="T12" fmla="*/ 12 w 166"/>
                <a:gd name="T13" fmla="*/ 301 h 336"/>
                <a:gd name="T14" fmla="*/ 0 w 166"/>
                <a:gd name="T15" fmla="*/ 233 h 336"/>
                <a:gd name="T16" fmla="*/ 16 w 166"/>
                <a:gd name="T17" fmla="*/ 166 h 336"/>
                <a:gd name="T18" fmla="*/ 8 w 166"/>
                <a:gd name="T19" fmla="*/ 137 h 336"/>
                <a:gd name="T20" fmla="*/ 41 w 166"/>
                <a:gd name="T21" fmla="*/ 105 h 336"/>
                <a:gd name="T22" fmla="*/ 39 w 166"/>
                <a:gd name="T23" fmla="*/ 99 h 336"/>
                <a:gd name="T24" fmla="*/ 30 w 166"/>
                <a:gd name="T25" fmla="*/ 77 h 336"/>
                <a:gd name="T26" fmla="*/ 30 w 166"/>
                <a:gd name="T27" fmla="*/ 47 h 336"/>
                <a:gd name="T28" fmla="*/ 33 w 166"/>
                <a:gd name="T29" fmla="*/ 43 h 336"/>
                <a:gd name="T30" fmla="*/ 31 w 166"/>
                <a:gd name="T31" fmla="*/ 15 h 336"/>
                <a:gd name="T32" fmla="*/ 59 w 166"/>
                <a:gd name="T33" fmla="*/ 0 h 336"/>
                <a:gd name="T34" fmla="*/ 128 w 166"/>
                <a:gd name="T35" fmla="*/ 205 h 336"/>
                <a:gd name="T36" fmla="*/ 130 w 166"/>
                <a:gd name="T37" fmla="*/ 225 h 336"/>
                <a:gd name="T38" fmla="*/ 166 w 166"/>
                <a:gd name="T39" fmla="*/ 257 h 336"/>
                <a:gd name="T40" fmla="*/ 162 w 166"/>
                <a:gd name="T41" fmla="*/ 282 h 3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6"/>
                <a:gd name="T64" fmla="*/ 0 h 336"/>
                <a:gd name="T65" fmla="*/ 166 w 166"/>
                <a:gd name="T66" fmla="*/ 336 h 3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6" h="336">
                  <a:moveTo>
                    <a:pt x="162" y="282"/>
                  </a:moveTo>
                  <a:lnTo>
                    <a:pt x="144" y="288"/>
                  </a:lnTo>
                  <a:lnTo>
                    <a:pt x="125" y="313"/>
                  </a:lnTo>
                  <a:lnTo>
                    <a:pt x="19" y="336"/>
                  </a:lnTo>
                  <a:lnTo>
                    <a:pt x="17" y="332"/>
                  </a:lnTo>
                  <a:lnTo>
                    <a:pt x="6" y="320"/>
                  </a:lnTo>
                  <a:lnTo>
                    <a:pt x="12" y="301"/>
                  </a:lnTo>
                  <a:lnTo>
                    <a:pt x="0" y="233"/>
                  </a:lnTo>
                  <a:lnTo>
                    <a:pt x="16" y="166"/>
                  </a:lnTo>
                  <a:lnTo>
                    <a:pt x="8" y="137"/>
                  </a:lnTo>
                  <a:lnTo>
                    <a:pt x="41" y="105"/>
                  </a:lnTo>
                  <a:lnTo>
                    <a:pt x="39" y="99"/>
                  </a:lnTo>
                  <a:lnTo>
                    <a:pt x="30" y="77"/>
                  </a:lnTo>
                  <a:lnTo>
                    <a:pt x="30" y="47"/>
                  </a:lnTo>
                  <a:lnTo>
                    <a:pt x="33" y="43"/>
                  </a:lnTo>
                  <a:lnTo>
                    <a:pt x="31" y="15"/>
                  </a:lnTo>
                  <a:lnTo>
                    <a:pt x="59" y="0"/>
                  </a:lnTo>
                  <a:lnTo>
                    <a:pt x="128" y="205"/>
                  </a:lnTo>
                  <a:lnTo>
                    <a:pt x="130" y="225"/>
                  </a:lnTo>
                  <a:lnTo>
                    <a:pt x="166" y="257"/>
                  </a:lnTo>
                  <a:lnTo>
                    <a:pt x="162" y="282"/>
                  </a:lnTo>
                  <a:close/>
                </a:path>
              </a:pathLst>
            </a:custGeom>
            <a:noFill/>
            <a:ln w="0">
              <a:solidFill>
                <a:schemeClr val="bg1">
                  <a:lumMod val="75000"/>
                </a:schemeClr>
              </a:solidFill>
              <a:prstDash val="solid"/>
              <a:round/>
              <a:headEnd/>
              <a:tailEnd/>
            </a:ln>
          </p:spPr>
          <p:txBody>
            <a:bodyPr/>
            <a:lstStyle/>
            <a:p>
              <a:endParaRPr lang="en-US" sz="1013" dirty="0"/>
            </a:p>
          </p:txBody>
        </p:sp>
        <p:sp>
          <p:nvSpPr>
            <p:cNvPr id="55" name="New Mexico">
              <a:extLst>
                <a:ext uri="{FF2B5EF4-FFF2-40B4-BE49-F238E27FC236}">
                  <a16:creationId xmlns:a16="http://schemas.microsoft.com/office/drawing/2014/main" id="{E656D595-A01E-418B-B209-C0A51D6A1731}"/>
                </a:ext>
              </a:extLst>
            </p:cNvPr>
            <p:cNvSpPr>
              <a:spLocks/>
            </p:cNvSpPr>
            <p:nvPr/>
          </p:nvSpPr>
          <p:spPr bwMode="auto">
            <a:xfrm>
              <a:off x="3093709" y="3603768"/>
              <a:ext cx="1057949" cy="1088298"/>
            </a:xfrm>
            <a:custGeom>
              <a:avLst/>
              <a:gdLst>
                <a:gd name="T0" fmla="*/ 275 w 705"/>
                <a:gd name="T1" fmla="*/ 668 h 702"/>
                <a:gd name="T2" fmla="*/ 97 w 705"/>
                <a:gd name="T3" fmla="*/ 648 h 702"/>
                <a:gd name="T4" fmla="*/ 89 w 705"/>
                <a:gd name="T5" fmla="*/ 702 h 702"/>
                <a:gd name="T6" fmla="*/ 0 w 705"/>
                <a:gd name="T7" fmla="*/ 691 h 702"/>
                <a:gd name="T8" fmla="*/ 20 w 705"/>
                <a:gd name="T9" fmla="*/ 558 h 702"/>
                <a:gd name="T10" fmla="*/ 103 w 705"/>
                <a:gd name="T11" fmla="*/ 0 h 702"/>
                <a:gd name="T12" fmla="*/ 705 w 705"/>
                <a:gd name="T13" fmla="*/ 64 h 702"/>
                <a:gd name="T14" fmla="*/ 700 w 705"/>
                <a:gd name="T15" fmla="*/ 126 h 702"/>
                <a:gd name="T16" fmla="*/ 648 w 705"/>
                <a:gd name="T17" fmla="*/ 677 h 702"/>
                <a:gd name="T18" fmla="*/ 269 w 705"/>
                <a:gd name="T19" fmla="*/ 642 h 702"/>
                <a:gd name="T20" fmla="*/ 265 w 705"/>
                <a:gd name="T21" fmla="*/ 654 h 702"/>
                <a:gd name="T22" fmla="*/ 274 w 705"/>
                <a:gd name="T23" fmla="*/ 666 h 702"/>
                <a:gd name="T24" fmla="*/ 275 w 705"/>
                <a:gd name="T25" fmla="*/ 668 h 7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5"/>
                <a:gd name="T40" fmla="*/ 0 h 702"/>
                <a:gd name="T41" fmla="*/ 705 w 705"/>
                <a:gd name="T42" fmla="*/ 702 h 7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5" h="702">
                  <a:moveTo>
                    <a:pt x="275" y="668"/>
                  </a:moveTo>
                  <a:lnTo>
                    <a:pt x="97" y="648"/>
                  </a:lnTo>
                  <a:lnTo>
                    <a:pt x="89" y="702"/>
                  </a:lnTo>
                  <a:lnTo>
                    <a:pt x="0" y="691"/>
                  </a:lnTo>
                  <a:lnTo>
                    <a:pt x="20" y="558"/>
                  </a:lnTo>
                  <a:lnTo>
                    <a:pt x="103" y="0"/>
                  </a:lnTo>
                  <a:lnTo>
                    <a:pt x="705" y="64"/>
                  </a:lnTo>
                  <a:lnTo>
                    <a:pt x="700" y="126"/>
                  </a:lnTo>
                  <a:lnTo>
                    <a:pt x="648" y="677"/>
                  </a:lnTo>
                  <a:lnTo>
                    <a:pt x="269" y="642"/>
                  </a:lnTo>
                  <a:lnTo>
                    <a:pt x="265" y="654"/>
                  </a:lnTo>
                  <a:lnTo>
                    <a:pt x="274" y="666"/>
                  </a:lnTo>
                  <a:lnTo>
                    <a:pt x="275" y="668"/>
                  </a:lnTo>
                  <a:close/>
                </a:path>
              </a:pathLst>
            </a:custGeom>
            <a:noFill/>
            <a:ln w="0">
              <a:solidFill>
                <a:schemeClr val="bg1">
                  <a:lumMod val="75000"/>
                </a:schemeClr>
              </a:solidFill>
              <a:prstDash val="solid"/>
              <a:round/>
              <a:headEnd/>
              <a:tailEnd/>
            </a:ln>
          </p:spPr>
          <p:txBody>
            <a:bodyPr/>
            <a:lstStyle/>
            <a:p>
              <a:endParaRPr lang="en-US" sz="1013" dirty="0"/>
            </a:p>
          </p:txBody>
        </p:sp>
        <p:sp>
          <p:nvSpPr>
            <p:cNvPr id="54" name="New Jersey">
              <a:extLst>
                <a:ext uri="{FF2B5EF4-FFF2-40B4-BE49-F238E27FC236}">
                  <a16:creationId xmlns:a16="http://schemas.microsoft.com/office/drawing/2014/main" id="{ABD41508-845D-47AB-AA62-02515D314995}"/>
                </a:ext>
              </a:extLst>
            </p:cNvPr>
            <p:cNvSpPr>
              <a:spLocks/>
            </p:cNvSpPr>
            <p:nvPr/>
          </p:nvSpPr>
          <p:spPr bwMode="auto">
            <a:xfrm>
              <a:off x="8153005" y="2594880"/>
              <a:ext cx="202512" cy="460226"/>
            </a:xfrm>
            <a:custGeom>
              <a:avLst/>
              <a:gdLst>
                <a:gd name="T0" fmla="*/ 2 w 136"/>
                <a:gd name="T1" fmla="*/ 228 h 296"/>
                <a:gd name="T2" fmla="*/ 0 w 136"/>
                <a:gd name="T3" fmla="*/ 225 h 296"/>
                <a:gd name="T4" fmla="*/ 9 w 136"/>
                <a:gd name="T5" fmla="*/ 201 h 296"/>
                <a:gd name="T6" fmla="*/ 65 w 136"/>
                <a:gd name="T7" fmla="*/ 146 h 296"/>
                <a:gd name="T8" fmla="*/ 26 w 136"/>
                <a:gd name="T9" fmla="*/ 119 h 296"/>
                <a:gd name="T10" fmla="*/ 4 w 136"/>
                <a:gd name="T11" fmla="*/ 89 h 296"/>
                <a:gd name="T12" fmla="*/ 14 w 136"/>
                <a:gd name="T13" fmla="*/ 66 h 296"/>
                <a:gd name="T14" fmla="*/ 4 w 136"/>
                <a:gd name="T15" fmla="*/ 52 h 296"/>
                <a:gd name="T16" fmla="*/ 12 w 136"/>
                <a:gd name="T17" fmla="*/ 44 h 296"/>
                <a:gd name="T18" fmla="*/ 23 w 136"/>
                <a:gd name="T19" fmla="*/ 10 h 296"/>
                <a:gd name="T20" fmla="*/ 34 w 136"/>
                <a:gd name="T21" fmla="*/ 0 h 296"/>
                <a:gd name="T22" fmla="*/ 117 w 136"/>
                <a:gd name="T23" fmla="*/ 27 h 296"/>
                <a:gd name="T24" fmla="*/ 111 w 136"/>
                <a:gd name="T25" fmla="*/ 71 h 296"/>
                <a:gd name="T26" fmla="*/ 105 w 136"/>
                <a:gd name="T27" fmla="*/ 74 h 296"/>
                <a:gd name="T28" fmla="*/ 107 w 136"/>
                <a:gd name="T29" fmla="*/ 65 h 296"/>
                <a:gd name="T30" fmla="*/ 101 w 136"/>
                <a:gd name="T31" fmla="*/ 75 h 296"/>
                <a:gd name="T32" fmla="*/ 99 w 136"/>
                <a:gd name="T33" fmla="*/ 94 h 296"/>
                <a:gd name="T34" fmla="*/ 125 w 136"/>
                <a:gd name="T35" fmla="*/ 94 h 296"/>
                <a:gd name="T36" fmla="*/ 136 w 136"/>
                <a:gd name="T37" fmla="*/ 179 h 296"/>
                <a:gd name="T38" fmla="*/ 85 w 136"/>
                <a:gd name="T39" fmla="*/ 294 h 296"/>
                <a:gd name="T40" fmla="*/ 74 w 136"/>
                <a:gd name="T41" fmla="*/ 296 h 296"/>
                <a:gd name="T42" fmla="*/ 76 w 136"/>
                <a:gd name="T43" fmla="*/ 268 h 296"/>
                <a:gd name="T44" fmla="*/ 52 w 136"/>
                <a:gd name="T45" fmla="*/ 270 h 296"/>
                <a:gd name="T46" fmla="*/ 6 w 136"/>
                <a:gd name="T47" fmla="*/ 244 h 296"/>
                <a:gd name="T48" fmla="*/ 2 w 136"/>
                <a:gd name="T49" fmla="*/ 228 h 2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296"/>
                <a:gd name="T77" fmla="*/ 136 w 136"/>
                <a:gd name="T78" fmla="*/ 296 h 2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296">
                  <a:moveTo>
                    <a:pt x="2" y="228"/>
                  </a:moveTo>
                  <a:lnTo>
                    <a:pt x="0" y="225"/>
                  </a:lnTo>
                  <a:lnTo>
                    <a:pt x="9" y="201"/>
                  </a:lnTo>
                  <a:lnTo>
                    <a:pt x="65" y="146"/>
                  </a:lnTo>
                  <a:lnTo>
                    <a:pt x="26" y="119"/>
                  </a:lnTo>
                  <a:lnTo>
                    <a:pt x="4" y="89"/>
                  </a:lnTo>
                  <a:lnTo>
                    <a:pt x="14" y="66"/>
                  </a:lnTo>
                  <a:lnTo>
                    <a:pt x="4" y="52"/>
                  </a:lnTo>
                  <a:lnTo>
                    <a:pt x="12" y="44"/>
                  </a:lnTo>
                  <a:lnTo>
                    <a:pt x="23" y="10"/>
                  </a:lnTo>
                  <a:lnTo>
                    <a:pt x="34" y="0"/>
                  </a:lnTo>
                  <a:lnTo>
                    <a:pt x="117" y="27"/>
                  </a:lnTo>
                  <a:lnTo>
                    <a:pt x="111" y="71"/>
                  </a:lnTo>
                  <a:lnTo>
                    <a:pt x="105" y="74"/>
                  </a:lnTo>
                  <a:lnTo>
                    <a:pt x="107" y="65"/>
                  </a:lnTo>
                  <a:lnTo>
                    <a:pt x="101" y="75"/>
                  </a:lnTo>
                  <a:lnTo>
                    <a:pt x="99" y="94"/>
                  </a:lnTo>
                  <a:lnTo>
                    <a:pt x="125" y="94"/>
                  </a:lnTo>
                  <a:lnTo>
                    <a:pt x="136" y="179"/>
                  </a:lnTo>
                  <a:lnTo>
                    <a:pt x="85" y="294"/>
                  </a:lnTo>
                  <a:lnTo>
                    <a:pt x="74" y="296"/>
                  </a:lnTo>
                  <a:lnTo>
                    <a:pt x="76" y="268"/>
                  </a:lnTo>
                  <a:lnTo>
                    <a:pt x="52" y="270"/>
                  </a:lnTo>
                  <a:lnTo>
                    <a:pt x="6" y="244"/>
                  </a:lnTo>
                  <a:lnTo>
                    <a:pt x="2" y="228"/>
                  </a:lnTo>
                  <a:close/>
                </a:path>
              </a:pathLst>
            </a:custGeom>
            <a:solidFill>
              <a:schemeClr val="accent1"/>
            </a:solidFill>
            <a:ln w="0">
              <a:solidFill>
                <a:schemeClr val="bg1">
                  <a:lumMod val="75000"/>
                </a:schemeClr>
              </a:solidFill>
              <a:prstDash val="solid"/>
              <a:round/>
              <a:headEnd/>
              <a:tailEnd/>
            </a:ln>
          </p:spPr>
          <p:txBody>
            <a:bodyPr/>
            <a:lstStyle/>
            <a:p>
              <a:endParaRPr lang="en-US" sz="1013" dirty="0"/>
            </a:p>
          </p:txBody>
        </p:sp>
        <p:sp>
          <p:nvSpPr>
            <p:cNvPr id="61" name="Ohio">
              <a:extLst>
                <a:ext uri="{FF2B5EF4-FFF2-40B4-BE49-F238E27FC236}">
                  <a16:creationId xmlns:a16="http://schemas.microsoft.com/office/drawing/2014/main" id="{F75F49F9-6514-45E1-ABD4-1326F571848F}"/>
                </a:ext>
              </a:extLst>
            </p:cNvPr>
            <p:cNvSpPr>
              <a:spLocks/>
            </p:cNvSpPr>
            <p:nvPr/>
          </p:nvSpPr>
          <p:spPr bwMode="auto">
            <a:xfrm>
              <a:off x="6784306" y="2630976"/>
              <a:ext cx="630231" cy="718313"/>
            </a:xfrm>
            <a:custGeom>
              <a:avLst/>
              <a:gdLst>
                <a:gd name="T0" fmla="*/ 263 w 420"/>
                <a:gd name="T1" fmla="*/ 462 h 464"/>
                <a:gd name="T2" fmla="*/ 236 w 420"/>
                <a:gd name="T3" fmla="*/ 444 h 464"/>
                <a:gd name="T4" fmla="*/ 229 w 420"/>
                <a:gd name="T5" fmla="*/ 424 h 464"/>
                <a:gd name="T6" fmla="*/ 192 w 420"/>
                <a:gd name="T7" fmla="*/ 449 h 464"/>
                <a:gd name="T8" fmla="*/ 168 w 420"/>
                <a:gd name="T9" fmla="*/ 439 h 464"/>
                <a:gd name="T10" fmla="*/ 155 w 420"/>
                <a:gd name="T11" fmla="*/ 450 h 464"/>
                <a:gd name="T12" fmla="*/ 145 w 420"/>
                <a:gd name="T13" fmla="*/ 448 h 464"/>
                <a:gd name="T14" fmla="*/ 134 w 420"/>
                <a:gd name="T15" fmla="*/ 436 h 464"/>
                <a:gd name="T16" fmla="*/ 100 w 420"/>
                <a:gd name="T17" fmla="*/ 435 h 464"/>
                <a:gd name="T18" fmla="*/ 75 w 420"/>
                <a:gd name="T19" fmla="*/ 407 h 464"/>
                <a:gd name="T20" fmla="*/ 71 w 420"/>
                <a:gd name="T21" fmla="*/ 399 h 464"/>
                <a:gd name="T22" fmla="*/ 36 w 420"/>
                <a:gd name="T23" fmla="*/ 405 h 464"/>
                <a:gd name="T24" fmla="*/ 33 w 420"/>
                <a:gd name="T25" fmla="*/ 380 h 464"/>
                <a:gd name="T26" fmla="*/ 0 w 420"/>
                <a:gd name="T27" fmla="*/ 87 h 464"/>
                <a:gd name="T28" fmla="*/ 126 w 420"/>
                <a:gd name="T29" fmla="*/ 68 h 464"/>
                <a:gd name="T30" fmla="*/ 177 w 420"/>
                <a:gd name="T31" fmla="*/ 88 h 464"/>
                <a:gd name="T32" fmla="*/ 185 w 420"/>
                <a:gd name="T33" fmla="*/ 78 h 464"/>
                <a:gd name="T34" fmla="*/ 211 w 420"/>
                <a:gd name="T35" fmla="*/ 96 h 464"/>
                <a:gd name="T36" fmla="*/ 224 w 420"/>
                <a:gd name="T37" fmla="*/ 98 h 464"/>
                <a:gd name="T38" fmla="*/ 264 w 420"/>
                <a:gd name="T39" fmla="*/ 77 h 464"/>
                <a:gd name="T40" fmla="*/ 289 w 420"/>
                <a:gd name="T41" fmla="*/ 77 h 464"/>
                <a:gd name="T42" fmla="*/ 327 w 420"/>
                <a:gd name="T43" fmla="*/ 36 h 464"/>
                <a:gd name="T44" fmla="*/ 393 w 420"/>
                <a:gd name="T45" fmla="*/ 0 h 464"/>
                <a:gd name="T46" fmla="*/ 420 w 420"/>
                <a:gd name="T47" fmla="*/ 163 h 464"/>
                <a:gd name="T48" fmla="*/ 408 w 420"/>
                <a:gd name="T49" fmla="*/ 172 h 464"/>
                <a:gd name="T50" fmla="*/ 419 w 420"/>
                <a:gd name="T51" fmla="*/ 204 h 464"/>
                <a:gd name="T52" fmla="*/ 410 w 420"/>
                <a:gd name="T53" fmla="*/ 234 h 464"/>
                <a:gd name="T54" fmla="*/ 412 w 420"/>
                <a:gd name="T55" fmla="*/ 255 h 464"/>
                <a:gd name="T56" fmla="*/ 408 w 420"/>
                <a:gd name="T57" fmla="*/ 255 h 464"/>
                <a:gd name="T58" fmla="*/ 406 w 420"/>
                <a:gd name="T59" fmla="*/ 292 h 464"/>
                <a:gd name="T60" fmla="*/ 378 w 420"/>
                <a:gd name="T61" fmla="*/ 325 h 464"/>
                <a:gd name="T62" fmla="*/ 364 w 420"/>
                <a:gd name="T63" fmla="*/ 333 h 464"/>
                <a:gd name="T64" fmla="*/ 355 w 420"/>
                <a:gd name="T65" fmla="*/ 326 h 464"/>
                <a:gd name="T66" fmla="*/ 346 w 420"/>
                <a:gd name="T67" fmla="*/ 336 h 464"/>
                <a:gd name="T68" fmla="*/ 347 w 420"/>
                <a:gd name="T69" fmla="*/ 345 h 464"/>
                <a:gd name="T70" fmla="*/ 337 w 420"/>
                <a:gd name="T71" fmla="*/ 346 h 464"/>
                <a:gd name="T72" fmla="*/ 331 w 420"/>
                <a:gd name="T73" fmla="*/ 358 h 464"/>
                <a:gd name="T74" fmla="*/ 327 w 420"/>
                <a:gd name="T75" fmla="*/ 372 h 464"/>
                <a:gd name="T76" fmla="*/ 334 w 420"/>
                <a:gd name="T77" fmla="*/ 389 h 464"/>
                <a:gd name="T78" fmla="*/ 322 w 420"/>
                <a:gd name="T79" fmla="*/ 397 h 464"/>
                <a:gd name="T80" fmla="*/ 306 w 420"/>
                <a:gd name="T81" fmla="*/ 380 h 464"/>
                <a:gd name="T82" fmla="*/ 293 w 420"/>
                <a:gd name="T83" fmla="*/ 412 h 464"/>
                <a:gd name="T84" fmla="*/ 300 w 420"/>
                <a:gd name="T85" fmla="*/ 434 h 464"/>
                <a:gd name="T86" fmla="*/ 290 w 420"/>
                <a:gd name="T87" fmla="*/ 438 h 464"/>
                <a:gd name="T88" fmla="*/ 289 w 420"/>
                <a:gd name="T89" fmla="*/ 455 h 464"/>
                <a:gd name="T90" fmla="*/ 267 w 420"/>
                <a:gd name="T91" fmla="*/ 464 h 464"/>
                <a:gd name="T92" fmla="*/ 263 w 420"/>
                <a:gd name="T93" fmla="*/ 462 h 4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0"/>
                <a:gd name="T142" fmla="*/ 0 h 464"/>
                <a:gd name="T143" fmla="*/ 420 w 420"/>
                <a:gd name="T144" fmla="*/ 464 h 46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0" h="464">
                  <a:moveTo>
                    <a:pt x="263" y="462"/>
                  </a:moveTo>
                  <a:lnTo>
                    <a:pt x="236" y="444"/>
                  </a:lnTo>
                  <a:lnTo>
                    <a:pt x="229" y="424"/>
                  </a:lnTo>
                  <a:lnTo>
                    <a:pt x="192" y="449"/>
                  </a:lnTo>
                  <a:lnTo>
                    <a:pt x="168" y="439"/>
                  </a:lnTo>
                  <a:lnTo>
                    <a:pt x="155" y="450"/>
                  </a:lnTo>
                  <a:lnTo>
                    <a:pt x="145" y="448"/>
                  </a:lnTo>
                  <a:lnTo>
                    <a:pt x="134" y="436"/>
                  </a:lnTo>
                  <a:lnTo>
                    <a:pt x="100" y="435"/>
                  </a:lnTo>
                  <a:lnTo>
                    <a:pt x="75" y="407"/>
                  </a:lnTo>
                  <a:lnTo>
                    <a:pt x="71" y="399"/>
                  </a:lnTo>
                  <a:lnTo>
                    <a:pt x="36" y="405"/>
                  </a:lnTo>
                  <a:lnTo>
                    <a:pt x="33" y="380"/>
                  </a:lnTo>
                  <a:lnTo>
                    <a:pt x="0" y="87"/>
                  </a:lnTo>
                  <a:lnTo>
                    <a:pt x="126" y="68"/>
                  </a:lnTo>
                  <a:lnTo>
                    <a:pt x="177" y="88"/>
                  </a:lnTo>
                  <a:lnTo>
                    <a:pt x="185" y="78"/>
                  </a:lnTo>
                  <a:lnTo>
                    <a:pt x="211" y="96"/>
                  </a:lnTo>
                  <a:lnTo>
                    <a:pt x="224" y="98"/>
                  </a:lnTo>
                  <a:lnTo>
                    <a:pt x="264" y="77"/>
                  </a:lnTo>
                  <a:lnTo>
                    <a:pt x="289" y="77"/>
                  </a:lnTo>
                  <a:lnTo>
                    <a:pt x="327" y="36"/>
                  </a:lnTo>
                  <a:lnTo>
                    <a:pt x="393" y="0"/>
                  </a:lnTo>
                  <a:lnTo>
                    <a:pt x="420" y="163"/>
                  </a:lnTo>
                  <a:lnTo>
                    <a:pt x="408" y="172"/>
                  </a:lnTo>
                  <a:lnTo>
                    <a:pt x="419" y="204"/>
                  </a:lnTo>
                  <a:lnTo>
                    <a:pt x="410" y="234"/>
                  </a:lnTo>
                  <a:lnTo>
                    <a:pt x="412" y="255"/>
                  </a:lnTo>
                  <a:lnTo>
                    <a:pt x="408" y="255"/>
                  </a:lnTo>
                  <a:lnTo>
                    <a:pt x="406" y="292"/>
                  </a:lnTo>
                  <a:lnTo>
                    <a:pt x="378" y="325"/>
                  </a:lnTo>
                  <a:lnTo>
                    <a:pt x="364" y="333"/>
                  </a:lnTo>
                  <a:lnTo>
                    <a:pt x="355" y="326"/>
                  </a:lnTo>
                  <a:lnTo>
                    <a:pt x="346" y="336"/>
                  </a:lnTo>
                  <a:lnTo>
                    <a:pt x="347" y="345"/>
                  </a:lnTo>
                  <a:lnTo>
                    <a:pt x="337" y="346"/>
                  </a:lnTo>
                  <a:lnTo>
                    <a:pt x="331" y="358"/>
                  </a:lnTo>
                  <a:lnTo>
                    <a:pt x="327" y="372"/>
                  </a:lnTo>
                  <a:lnTo>
                    <a:pt x="334" y="389"/>
                  </a:lnTo>
                  <a:lnTo>
                    <a:pt x="322" y="397"/>
                  </a:lnTo>
                  <a:lnTo>
                    <a:pt x="306" y="380"/>
                  </a:lnTo>
                  <a:lnTo>
                    <a:pt x="293" y="412"/>
                  </a:lnTo>
                  <a:lnTo>
                    <a:pt x="300" y="434"/>
                  </a:lnTo>
                  <a:lnTo>
                    <a:pt x="290" y="438"/>
                  </a:lnTo>
                  <a:lnTo>
                    <a:pt x="289" y="455"/>
                  </a:lnTo>
                  <a:lnTo>
                    <a:pt x="267" y="464"/>
                  </a:lnTo>
                  <a:lnTo>
                    <a:pt x="263" y="462"/>
                  </a:lnTo>
                  <a:close/>
                </a:path>
              </a:pathLst>
            </a:custGeom>
            <a:solidFill>
              <a:schemeClr val="accent1"/>
            </a:solidFill>
            <a:ln w="0">
              <a:solidFill>
                <a:schemeClr val="bg1">
                  <a:lumMod val="75000"/>
                </a:schemeClr>
              </a:solidFill>
              <a:prstDash val="solid"/>
              <a:round/>
              <a:headEnd/>
              <a:tailEnd/>
            </a:ln>
          </p:spPr>
          <p:txBody>
            <a:bodyPr/>
            <a:lstStyle/>
            <a:p>
              <a:endParaRPr lang="en-US" sz="1013" dirty="0"/>
            </a:p>
          </p:txBody>
        </p:sp>
        <p:sp>
          <p:nvSpPr>
            <p:cNvPr id="56" name="Nevada">
              <a:extLst>
                <a:ext uri="{FF2B5EF4-FFF2-40B4-BE49-F238E27FC236}">
                  <a16:creationId xmlns:a16="http://schemas.microsoft.com/office/drawing/2014/main" id="{D03790F7-3363-4C61-8C89-5D035AD33C40}"/>
                </a:ext>
              </a:extLst>
            </p:cNvPr>
            <p:cNvSpPr>
              <a:spLocks/>
            </p:cNvSpPr>
            <p:nvPr/>
          </p:nvSpPr>
          <p:spPr bwMode="auto">
            <a:xfrm>
              <a:off x="1733739" y="2354841"/>
              <a:ext cx="958439" cy="1479940"/>
            </a:xfrm>
            <a:custGeom>
              <a:avLst/>
              <a:gdLst>
                <a:gd name="T0" fmla="*/ 516 w 640"/>
                <a:gd name="T1" fmla="*/ 724 h 954"/>
                <a:gd name="T2" fmla="*/ 497 w 640"/>
                <a:gd name="T3" fmla="*/ 821 h 954"/>
                <a:gd name="T4" fmla="*/ 482 w 640"/>
                <a:gd name="T5" fmla="*/ 840 h 954"/>
                <a:gd name="T6" fmla="*/ 463 w 640"/>
                <a:gd name="T7" fmla="*/ 821 h 954"/>
                <a:gd name="T8" fmla="*/ 423 w 640"/>
                <a:gd name="T9" fmla="*/ 821 h 954"/>
                <a:gd name="T10" fmla="*/ 422 w 640"/>
                <a:gd name="T11" fmla="*/ 839 h 954"/>
                <a:gd name="T12" fmla="*/ 421 w 640"/>
                <a:gd name="T13" fmla="*/ 880 h 954"/>
                <a:gd name="T14" fmla="*/ 418 w 640"/>
                <a:gd name="T15" fmla="*/ 933 h 954"/>
                <a:gd name="T16" fmla="*/ 416 w 640"/>
                <a:gd name="T17" fmla="*/ 940 h 954"/>
                <a:gd name="T18" fmla="*/ 408 w 640"/>
                <a:gd name="T19" fmla="*/ 954 h 954"/>
                <a:gd name="T20" fmla="*/ 329 w 640"/>
                <a:gd name="T21" fmla="*/ 839 h 954"/>
                <a:gd name="T22" fmla="*/ 0 w 640"/>
                <a:gd name="T23" fmla="*/ 356 h 954"/>
                <a:gd name="T24" fmla="*/ 97 w 640"/>
                <a:gd name="T25" fmla="*/ 0 h 954"/>
                <a:gd name="T26" fmla="*/ 368 w 640"/>
                <a:gd name="T27" fmla="*/ 63 h 954"/>
                <a:gd name="T28" fmla="*/ 640 w 640"/>
                <a:gd name="T29" fmla="*/ 120 h 954"/>
                <a:gd name="T30" fmla="*/ 531 w 640"/>
                <a:gd name="T31" fmla="*/ 650 h 954"/>
                <a:gd name="T32" fmla="*/ 516 w 640"/>
                <a:gd name="T33" fmla="*/ 724 h 9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0"/>
                <a:gd name="T52" fmla="*/ 0 h 954"/>
                <a:gd name="T53" fmla="*/ 640 w 640"/>
                <a:gd name="T54" fmla="*/ 954 h 9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0" h="954">
                  <a:moveTo>
                    <a:pt x="516" y="724"/>
                  </a:moveTo>
                  <a:lnTo>
                    <a:pt x="497" y="821"/>
                  </a:lnTo>
                  <a:lnTo>
                    <a:pt x="482" y="840"/>
                  </a:lnTo>
                  <a:lnTo>
                    <a:pt x="463" y="821"/>
                  </a:lnTo>
                  <a:lnTo>
                    <a:pt x="423" y="821"/>
                  </a:lnTo>
                  <a:lnTo>
                    <a:pt x="422" y="839"/>
                  </a:lnTo>
                  <a:lnTo>
                    <a:pt x="421" y="880"/>
                  </a:lnTo>
                  <a:lnTo>
                    <a:pt x="418" y="933"/>
                  </a:lnTo>
                  <a:lnTo>
                    <a:pt x="416" y="940"/>
                  </a:lnTo>
                  <a:lnTo>
                    <a:pt x="408" y="954"/>
                  </a:lnTo>
                  <a:lnTo>
                    <a:pt x="329" y="839"/>
                  </a:lnTo>
                  <a:lnTo>
                    <a:pt x="0" y="356"/>
                  </a:lnTo>
                  <a:lnTo>
                    <a:pt x="97" y="0"/>
                  </a:lnTo>
                  <a:lnTo>
                    <a:pt x="368" y="63"/>
                  </a:lnTo>
                  <a:lnTo>
                    <a:pt x="640" y="120"/>
                  </a:lnTo>
                  <a:lnTo>
                    <a:pt x="531" y="650"/>
                  </a:lnTo>
                  <a:lnTo>
                    <a:pt x="516" y="724"/>
                  </a:lnTo>
                  <a:close/>
                </a:path>
              </a:pathLst>
            </a:custGeom>
            <a:noFill/>
            <a:ln w="0">
              <a:solidFill>
                <a:schemeClr val="bg1">
                  <a:lumMod val="75000"/>
                </a:schemeClr>
              </a:solidFill>
              <a:prstDash val="solid"/>
              <a:round/>
              <a:headEnd/>
              <a:tailEnd/>
            </a:ln>
          </p:spPr>
          <p:txBody>
            <a:bodyPr/>
            <a:lstStyle/>
            <a:p>
              <a:endParaRPr lang="en-US" sz="1013" dirty="0"/>
            </a:p>
          </p:txBody>
        </p:sp>
        <p:sp>
          <p:nvSpPr>
            <p:cNvPr id="58" name="New York 2">
              <a:extLst>
                <a:ext uri="{FF2B5EF4-FFF2-40B4-BE49-F238E27FC236}">
                  <a16:creationId xmlns:a16="http://schemas.microsoft.com/office/drawing/2014/main" id="{937B3D94-1DE7-46D9-B405-F3B62847AB25}"/>
                </a:ext>
              </a:extLst>
            </p:cNvPr>
            <p:cNvSpPr>
              <a:spLocks/>
            </p:cNvSpPr>
            <p:nvPr/>
          </p:nvSpPr>
          <p:spPr bwMode="auto">
            <a:xfrm>
              <a:off x="7468656" y="1876568"/>
              <a:ext cx="907810" cy="817578"/>
            </a:xfrm>
            <a:custGeom>
              <a:avLst/>
              <a:gdLst>
                <a:gd name="T0" fmla="*/ 595 w 605"/>
                <a:gd name="T1" fmla="*/ 487 h 528"/>
                <a:gd name="T2" fmla="*/ 588 w 605"/>
                <a:gd name="T3" fmla="*/ 511 h 528"/>
                <a:gd name="T4" fmla="*/ 570 w 605"/>
                <a:gd name="T5" fmla="*/ 528 h 528"/>
                <a:gd name="T6" fmla="*/ 574 w 605"/>
                <a:gd name="T7" fmla="*/ 482 h 528"/>
                <a:gd name="T8" fmla="*/ 569 w 605"/>
                <a:gd name="T9" fmla="*/ 468 h 528"/>
                <a:gd name="T10" fmla="*/ 556 w 605"/>
                <a:gd name="T11" fmla="*/ 453 h 528"/>
                <a:gd name="T12" fmla="*/ 572 w 605"/>
                <a:gd name="T13" fmla="*/ 491 h 528"/>
                <a:gd name="T14" fmla="*/ 489 w 605"/>
                <a:gd name="T15" fmla="*/ 464 h 528"/>
                <a:gd name="T16" fmla="*/ 459 w 605"/>
                <a:gd name="T17" fmla="*/ 454 h 528"/>
                <a:gd name="T18" fmla="*/ 441 w 605"/>
                <a:gd name="T19" fmla="*/ 416 h 528"/>
                <a:gd name="T20" fmla="*/ 431 w 605"/>
                <a:gd name="T21" fmla="*/ 411 h 528"/>
                <a:gd name="T22" fmla="*/ 423 w 605"/>
                <a:gd name="T23" fmla="*/ 413 h 528"/>
                <a:gd name="T24" fmla="*/ 410 w 605"/>
                <a:gd name="T25" fmla="*/ 399 h 528"/>
                <a:gd name="T26" fmla="*/ 6 w 605"/>
                <a:gd name="T27" fmla="*/ 474 h 528"/>
                <a:gd name="T28" fmla="*/ 0 w 605"/>
                <a:gd name="T29" fmla="*/ 441 h 528"/>
                <a:gd name="T30" fmla="*/ 33 w 605"/>
                <a:gd name="T31" fmla="*/ 407 h 528"/>
                <a:gd name="T32" fmla="*/ 50 w 605"/>
                <a:gd name="T33" fmla="*/ 398 h 528"/>
                <a:gd name="T34" fmla="*/ 72 w 605"/>
                <a:gd name="T35" fmla="*/ 364 h 528"/>
                <a:gd name="T36" fmla="*/ 45 w 605"/>
                <a:gd name="T37" fmla="*/ 331 h 528"/>
                <a:gd name="T38" fmla="*/ 41 w 605"/>
                <a:gd name="T39" fmla="*/ 311 h 528"/>
                <a:gd name="T40" fmla="*/ 102 w 605"/>
                <a:gd name="T41" fmla="*/ 286 h 528"/>
                <a:gd name="T42" fmla="*/ 158 w 605"/>
                <a:gd name="T43" fmla="*/ 280 h 528"/>
                <a:gd name="T44" fmla="*/ 181 w 605"/>
                <a:gd name="T45" fmla="*/ 289 h 528"/>
                <a:gd name="T46" fmla="*/ 247 w 605"/>
                <a:gd name="T47" fmla="*/ 267 h 528"/>
                <a:gd name="T48" fmla="*/ 292 w 605"/>
                <a:gd name="T49" fmla="*/ 229 h 528"/>
                <a:gd name="T50" fmla="*/ 277 w 605"/>
                <a:gd name="T51" fmla="*/ 193 h 528"/>
                <a:gd name="T52" fmla="*/ 290 w 605"/>
                <a:gd name="T53" fmla="*/ 179 h 528"/>
                <a:gd name="T54" fmla="*/ 264 w 605"/>
                <a:gd name="T55" fmla="*/ 173 h 528"/>
                <a:gd name="T56" fmla="*/ 266 w 605"/>
                <a:gd name="T57" fmla="*/ 152 h 528"/>
                <a:gd name="T58" fmla="*/ 277 w 605"/>
                <a:gd name="T59" fmla="*/ 147 h 528"/>
                <a:gd name="T60" fmla="*/ 278 w 605"/>
                <a:gd name="T61" fmla="*/ 140 h 528"/>
                <a:gd name="T62" fmla="*/ 302 w 605"/>
                <a:gd name="T63" fmla="*/ 120 h 528"/>
                <a:gd name="T64" fmla="*/ 339 w 605"/>
                <a:gd name="T65" fmla="*/ 58 h 528"/>
                <a:gd name="T66" fmla="*/ 376 w 605"/>
                <a:gd name="T67" fmla="*/ 27 h 528"/>
                <a:gd name="T68" fmla="*/ 506 w 605"/>
                <a:gd name="T69" fmla="*/ 0 h 528"/>
                <a:gd name="T70" fmla="*/ 513 w 605"/>
                <a:gd name="T71" fmla="*/ 47 h 528"/>
                <a:gd name="T72" fmla="*/ 526 w 605"/>
                <a:gd name="T73" fmla="*/ 66 h 528"/>
                <a:gd name="T74" fmla="*/ 525 w 605"/>
                <a:gd name="T75" fmla="*/ 116 h 528"/>
                <a:gd name="T76" fmla="*/ 541 w 605"/>
                <a:gd name="T77" fmla="*/ 147 h 528"/>
                <a:gd name="T78" fmla="*/ 540 w 605"/>
                <a:gd name="T79" fmla="*/ 171 h 528"/>
                <a:gd name="T80" fmla="*/ 544 w 605"/>
                <a:gd name="T81" fmla="*/ 173 h 528"/>
                <a:gd name="T82" fmla="*/ 549 w 605"/>
                <a:gd name="T83" fmla="*/ 164 h 528"/>
                <a:gd name="T84" fmla="*/ 558 w 605"/>
                <a:gd name="T85" fmla="*/ 173 h 528"/>
                <a:gd name="T86" fmla="*/ 579 w 605"/>
                <a:gd name="T87" fmla="*/ 268 h 528"/>
                <a:gd name="T88" fmla="*/ 580 w 605"/>
                <a:gd name="T89" fmla="*/ 356 h 528"/>
                <a:gd name="T90" fmla="*/ 605 w 605"/>
                <a:gd name="T91" fmla="*/ 456 h 528"/>
                <a:gd name="T92" fmla="*/ 585 w 605"/>
                <a:gd name="T93" fmla="*/ 474 h 528"/>
                <a:gd name="T94" fmla="*/ 595 w 605"/>
                <a:gd name="T95" fmla="*/ 484 h 528"/>
                <a:gd name="T96" fmla="*/ 595 w 605"/>
                <a:gd name="T97" fmla="*/ 487 h 5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5"/>
                <a:gd name="T148" fmla="*/ 0 h 528"/>
                <a:gd name="T149" fmla="*/ 605 w 605"/>
                <a:gd name="T150" fmla="*/ 528 h 5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5" h="528">
                  <a:moveTo>
                    <a:pt x="595" y="487"/>
                  </a:moveTo>
                  <a:lnTo>
                    <a:pt x="588" y="511"/>
                  </a:lnTo>
                  <a:lnTo>
                    <a:pt x="570" y="528"/>
                  </a:lnTo>
                  <a:lnTo>
                    <a:pt x="574" y="482"/>
                  </a:lnTo>
                  <a:lnTo>
                    <a:pt x="569" y="468"/>
                  </a:lnTo>
                  <a:lnTo>
                    <a:pt x="556" y="453"/>
                  </a:lnTo>
                  <a:lnTo>
                    <a:pt x="572" y="491"/>
                  </a:lnTo>
                  <a:lnTo>
                    <a:pt x="489" y="464"/>
                  </a:lnTo>
                  <a:lnTo>
                    <a:pt x="459" y="454"/>
                  </a:lnTo>
                  <a:lnTo>
                    <a:pt x="441" y="416"/>
                  </a:lnTo>
                  <a:lnTo>
                    <a:pt x="431" y="411"/>
                  </a:lnTo>
                  <a:lnTo>
                    <a:pt x="423" y="413"/>
                  </a:lnTo>
                  <a:lnTo>
                    <a:pt x="410" y="399"/>
                  </a:lnTo>
                  <a:lnTo>
                    <a:pt x="6" y="474"/>
                  </a:lnTo>
                  <a:lnTo>
                    <a:pt x="0" y="441"/>
                  </a:lnTo>
                  <a:lnTo>
                    <a:pt x="33" y="407"/>
                  </a:lnTo>
                  <a:lnTo>
                    <a:pt x="50" y="398"/>
                  </a:lnTo>
                  <a:lnTo>
                    <a:pt x="72" y="364"/>
                  </a:lnTo>
                  <a:lnTo>
                    <a:pt x="45" y="331"/>
                  </a:lnTo>
                  <a:lnTo>
                    <a:pt x="41" y="311"/>
                  </a:lnTo>
                  <a:lnTo>
                    <a:pt x="102" y="286"/>
                  </a:lnTo>
                  <a:lnTo>
                    <a:pt x="158" y="280"/>
                  </a:lnTo>
                  <a:lnTo>
                    <a:pt x="181" y="289"/>
                  </a:lnTo>
                  <a:lnTo>
                    <a:pt x="247" y="267"/>
                  </a:lnTo>
                  <a:lnTo>
                    <a:pt x="292" y="229"/>
                  </a:lnTo>
                  <a:lnTo>
                    <a:pt x="277" y="193"/>
                  </a:lnTo>
                  <a:lnTo>
                    <a:pt x="290" y="179"/>
                  </a:lnTo>
                  <a:lnTo>
                    <a:pt x="264" y="173"/>
                  </a:lnTo>
                  <a:lnTo>
                    <a:pt x="266" y="152"/>
                  </a:lnTo>
                  <a:lnTo>
                    <a:pt x="277" y="147"/>
                  </a:lnTo>
                  <a:lnTo>
                    <a:pt x="278" y="140"/>
                  </a:lnTo>
                  <a:lnTo>
                    <a:pt x="302" y="120"/>
                  </a:lnTo>
                  <a:lnTo>
                    <a:pt x="339" y="58"/>
                  </a:lnTo>
                  <a:lnTo>
                    <a:pt x="376" y="27"/>
                  </a:lnTo>
                  <a:lnTo>
                    <a:pt x="506" y="0"/>
                  </a:lnTo>
                  <a:lnTo>
                    <a:pt x="513" y="47"/>
                  </a:lnTo>
                  <a:lnTo>
                    <a:pt x="526" y="66"/>
                  </a:lnTo>
                  <a:lnTo>
                    <a:pt x="525" y="116"/>
                  </a:lnTo>
                  <a:lnTo>
                    <a:pt x="541" y="147"/>
                  </a:lnTo>
                  <a:lnTo>
                    <a:pt x="540" y="171"/>
                  </a:lnTo>
                  <a:lnTo>
                    <a:pt x="544" y="173"/>
                  </a:lnTo>
                  <a:lnTo>
                    <a:pt x="549" y="164"/>
                  </a:lnTo>
                  <a:lnTo>
                    <a:pt x="558" y="173"/>
                  </a:lnTo>
                  <a:lnTo>
                    <a:pt x="579" y="268"/>
                  </a:lnTo>
                  <a:lnTo>
                    <a:pt x="580" y="356"/>
                  </a:lnTo>
                  <a:lnTo>
                    <a:pt x="605" y="456"/>
                  </a:lnTo>
                  <a:lnTo>
                    <a:pt x="585" y="474"/>
                  </a:lnTo>
                  <a:lnTo>
                    <a:pt x="595" y="484"/>
                  </a:lnTo>
                  <a:lnTo>
                    <a:pt x="595" y="487"/>
                  </a:lnTo>
                </a:path>
              </a:pathLst>
            </a:custGeom>
            <a:solidFill>
              <a:schemeClr val="accent4"/>
            </a:solidFill>
            <a:ln w="0">
              <a:solidFill>
                <a:schemeClr val="bg1">
                  <a:lumMod val="75000"/>
                </a:schemeClr>
              </a:solidFill>
              <a:prstDash val="solid"/>
              <a:round/>
              <a:headEnd/>
              <a:tailEnd/>
            </a:ln>
          </p:spPr>
          <p:txBody>
            <a:bodyPr/>
            <a:lstStyle/>
            <a:p>
              <a:endParaRPr lang="en-US" sz="1013" dirty="0"/>
            </a:p>
          </p:txBody>
        </p:sp>
        <p:sp>
          <p:nvSpPr>
            <p:cNvPr id="59" name="New York 1">
              <a:extLst>
                <a:ext uri="{FF2B5EF4-FFF2-40B4-BE49-F238E27FC236}">
                  <a16:creationId xmlns:a16="http://schemas.microsoft.com/office/drawing/2014/main" id="{FAF52E8C-0845-4BDA-8A8B-2E65B9C974FD}"/>
                </a:ext>
              </a:extLst>
            </p:cNvPr>
            <p:cNvSpPr>
              <a:spLocks/>
            </p:cNvSpPr>
            <p:nvPr/>
          </p:nvSpPr>
          <p:spPr bwMode="auto">
            <a:xfrm>
              <a:off x="8325839" y="2549761"/>
              <a:ext cx="277581" cy="173261"/>
            </a:xfrm>
            <a:custGeom>
              <a:avLst/>
              <a:gdLst>
                <a:gd name="T0" fmla="*/ 151 w 185"/>
                <a:gd name="T1" fmla="*/ 0 h 111"/>
                <a:gd name="T2" fmla="*/ 144 w 185"/>
                <a:gd name="T3" fmla="*/ 9 h 111"/>
                <a:gd name="T4" fmla="*/ 152 w 185"/>
                <a:gd name="T5" fmla="*/ 15 h 111"/>
                <a:gd name="T6" fmla="*/ 185 w 185"/>
                <a:gd name="T7" fmla="*/ 8 h 111"/>
                <a:gd name="T8" fmla="*/ 87 w 185"/>
                <a:gd name="T9" fmla="*/ 79 h 111"/>
                <a:gd name="T10" fmla="*/ 12 w 185"/>
                <a:gd name="T11" fmla="*/ 111 h 111"/>
                <a:gd name="T12" fmla="*/ 25 w 185"/>
                <a:gd name="T13" fmla="*/ 98 h 111"/>
                <a:gd name="T14" fmla="*/ 13 w 185"/>
                <a:gd name="T15" fmla="*/ 101 h 111"/>
                <a:gd name="T16" fmla="*/ 6 w 185"/>
                <a:gd name="T17" fmla="*/ 109 h 111"/>
                <a:gd name="T18" fmla="*/ 0 w 185"/>
                <a:gd name="T19" fmla="*/ 97 h 111"/>
                <a:gd name="T20" fmla="*/ 23 w 185"/>
                <a:gd name="T21" fmla="*/ 81 h 111"/>
                <a:gd name="T22" fmla="*/ 30 w 185"/>
                <a:gd name="T23" fmla="*/ 62 h 111"/>
                <a:gd name="T24" fmla="*/ 120 w 185"/>
                <a:gd name="T25" fmla="*/ 31 h 111"/>
                <a:gd name="T26" fmla="*/ 151 w 185"/>
                <a:gd name="T27" fmla="*/ 0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5"/>
                <a:gd name="T43" fmla="*/ 0 h 111"/>
                <a:gd name="T44" fmla="*/ 185 w 185"/>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5" h="111">
                  <a:moveTo>
                    <a:pt x="151" y="0"/>
                  </a:moveTo>
                  <a:lnTo>
                    <a:pt x="144" y="9"/>
                  </a:lnTo>
                  <a:lnTo>
                    <a:pt x="152" y="15"/>
                  </a:lnTo>
                  <a:lnTo>
                    <a:pt x="185" y="8"/>
                  </a:lnTo>
                  <a:lnTo>
                    <a:pt x="87" y="79"/>
                  </a:lnTo>
                  <a:lnTo>
                    <a:pt x="12" y="111"/>
                  </a:lnTo>
                  <a:lnTo>
                    <a:pt x="25" y="98"/>
                  </a:lnTo>
                  <a:lnTo>
                    <a:pt x="13" y="101"/>
                  </a:lnTo>
                  <a:lnTo>
                    <a:pt x="6" y="109"/>
                  </a:lnTo>
                  <a:lnTo>
                    <a:pt x="0" y="97"/>
                  </a:lnTo>
                  <a:lnTo>
                    <a:pt x="23" y="81"/>
                  </a:lnTo>
                  <a:lnTo>
                    <a:pt x="30" y="62"/>
                  </a:lnTo>
                  <a:lnTo>
                    <a:pt x="120" y="31"/>
                  </a:lnTo>
                  <a:lnTo>
                    <a:pt x="151" y="0"/>
                  </a:lnTo>
                </a:path>
              </a:pathLst>
            </a:custGeom>
            <a:solidFill>
              <a:schemeClr val="accent4"/>
            </a:solidFill>
            <a:ln w="0">
              <a:solidFill>
                <a:schemeClr val="bg1">
                  <a:lumMod val="75000"/>
                </a:schemeClr>
              </a:solidFill>
              <a:prstDash val="solid"/>
              <a:round/>
              <a:headEnd/>
              <a:tailEnd/>
            </a:ln>
          </p:spPr>
          <p:txBody>
            <a:bodyPr/>
            <a:lstStyle/>
            <a:p>
              <a:endParaRPr lang="en-US" sz="1013" dirty="0"/>
            </a:p>
          </p:txBody>
        </p:sp>
        <p:sp>
          <p:nvSpPr>
            <p:cNvPr id="62" name="Oklahoma">
              <a:extLst>
                <a:ext uri="{FF2B5EF4-FFF2-40B4-BE49-F238E27FC236}">
                  <a16:creationId xmlns:a16="http://schemas.microsoft.com/office/drawing/2014/main" id="{5E671B8E-E651-4CE3-AE86-E189B4CFBBF4}"/>
                </a:ext>
              </a:extLst>
            </p:cNvPr>
            <p:cNvSpPr>
              <a:spLocks/>
            </p:cNvSpPr>
            <p:nvPr/>
          </p:nvSpPr>
          <p:spPr bwMode="auto">
            <a:xfrm>
              <a:off x="4146421" y="3701227"/>
              <a:ext cx="1297122" cy="691242"/>
            </a:xfrm>
            <a:custGeom>
              <a:avLst/>
              <a:gdLst>
                <a:gd name="T0" fmla="*/ 845 w 866"/>
                <a:gd name="T1" fmla="*/ 90 h 445"/>
                <a:gd name="T2" fmla="*/ 866 w 866"/>
                <a:gd name="T3" fmla="*/ 227 h 445"/>
                <a:gd name="T4" fmla="*/ 864 w 866"/>
                <a:gd name="T5" fmla="*/ 443 h 445"/>
                <a:gd name="T6" fmla="*/ 859 w 866"/>
                <a:gd name="T7" fmla="*/ 445 h 445"/>
                <a:gd name="T8" fmla="*/ 852 w 866"/>
                <a:gd name="T9" fmla="*/ 437 h 445"/>
                <a:gd name="T10" fmla="*/ 822 w 866"/>
                <a:gd name="T11" fmla="*/ 430 h 445"/>
                <a:gd name="T12" fmla="*/ 785 w 866"/>
                <a:gd name="T13" fmla="*/ 404 h 445"/>
                <a:gd name="T14" fmla="*/ 779 w 866"/>
                <a:gd name="T15" fmla="*/ 414 h 445"/>
                <a:gd name="T16" fmla="*/ 745 w 866"/>
                <a:gd name="T17" fmla="*/ 406 h 445"/>
                <a:gd name="T18" fmla="*/ 730 w 866"/>
                <a:gd name="T19" fmla="*/ 412 h 445"/>
                <a:gd name="T20" fmla="*/ 728 w 866"/>
                <a:gd name="T21" fmla="*/ 418 h 445"/>
                <a:gd name="T22" fmla="*/ 688 w 866"/>
                <a:gd name="T23" fmla="*/ 418 h 445"/>
                <a:gd name="T24" fmla="*/ 666 w 866"/>
                <a:gd name="T25" fmla="*/ 436 h 445"/>
                <a:gd name="T26" fmla="*/ 651 w 866"/>
                <a:gd name="T27" fmla="*/ 426 h 445"/>
                <a:gd name="T28" fmla="*/ 639 w 866"/>
                <a:gd name="T29" fmla="*/ 417 h 445"/>
                <a:gd name="T30" fmla="*/ 642 w 866"/>
                <a:gd name="T31" fmla="*/ 411 h 445"/>
                <a:gd name="T32" fmla="*/ 631 w 866"/>
                <a:gd name="T33" fmla="*/ 418 h 445"/>
                <a:gd name="T34" fmla="*/ 625 w 866"/>
                <a:gd name="T35" fmla="*/ 419 h 445"/>
                <a:gd name="T36" fmla="*/ 621 w 866"/>
                <a:gd name="T37" fmla="*/ 414 h 445"/>
                <a:gd name="T38" fmla="*/ 613 w 866"/>
                <a:gd name="T39" fmla="*/ 415 h 445"/>
                <a:gd name="T40" fmla="*/ 609 w 866"/>
                <a:gd name="T41" fmla="*/ 403 h 445"/>
                <a:gd name="T42" fmla="*/ 602 w 866"/>
                <a:gd name="T43" fmla="*/ 403 h 445"/>
                <a:gd name="T44" fmla="*/ 597 w 866"/>
                <a:gd name="T45" fmla="*/ 416 h 445"/>
                <a:gd name="T46" fmla="*/ 590 w 866"/>
                <a:gd name="T47" fmla="*/ 415 h 445"/>
                <a:gd name="T48" fmla="*/ 594 w 866"/>
                <a:gd name="T49" fmla="*/ 419 h 445"/>
                <a:gd name="T50" fmla="*/ 585 w 866"/>
                <a:gd name="T51" fmla="*/ 432 h 445"/>
                <a:gd name="T52" fmla="*/ 582 w 866"/>
                <a:gd name="T53" fmla="*/ 416 h 445"/>
                <a:gd name="T54" fmla="*/ 578 w 866"/>
                <a:gd name="T55" fmla="*/ 408 h 445"/>
                <a:gd name="T56" fmla="*/ 554 w 866"/>
                <a:gd name="T57" fmla="*/ 418 h 445"/>
                <a:gd name="T58" fmla="*/ 538 w 866"/>
                <a:gd name="T59" fmla="*/ 402 h 445"/>
                <a:gd name="T60" fmla="*/ 530 w 866"/>
                <a:gd name="T61" fmla="*/ 397 h 445"/>
                <a:gd name="T62" fmla="*/ 512 w 866"/>
                <a:gd name="T63" fmla="*/ 413 h 445"/>
                <a:gd name="T64" fmla="*/ 499 w 866"/>
                <a:gd name="T65" fmla="*/ 410 h 445"/>
                <a:gd name="T66" fmla="*/ 501 w 866"/>
                <a:gd name="T67" fmla="*/ 397 h 445"/>
                <a:gd name="T68" fmla="*/ 486 w 866"/>
                <a:gd name="T69" fmla="*/ 394 h 445"/>
                <a:gd name="T70" fmla="*/ 484 w 866"/>
                <a:gd name="T71" fmla="*/ 376 h 445"/>
                <a:gd name="T72" fmla="*/ 459 w 866"/>
                <a:gd name="T73" fmla="*/ 376 h 445"/>
                <a:gd name="T74" fmla="*/ 448 w 866"/>
                <a:gd name="T75" fmla="*/ 387 h 445"/>
                <a:gd name="T76" fmla="*/ 430 w 866"/>
                <a:gd name="T77" fmla="*/ 374 h 445"/>
                <a:gd name="T78" fmla="*/ 418 w 866"/>
                <a:gd name="T79" fmla="*/ 379 h 445"/>
                <a:gd name="T80" fmla="*/ 372 w 866"/>
                <a:gd name="T81" fmla="*/ 364 h 445"/>
                <a:gd name="T82" fmla="*/ 355 w 866"/>
                <a:gd name="T83" fmla="*/ 335 h 445"/>
                <a:gd name="T84" fmla="*/ 352 w 866"/>
                <a:gd name="T85" fmla="*/ 344 h 445"/>
                <a:gd name="T86" fmla="*/ 320 w 866"/>
                <a:gd name="T87" fmla="*/ 342 h 445"/>
                <a:gd name="T88" fmla="*/ 290 w 866"/>
                <a:gd name="T89" fmla="*/ 319 h 445"/>
                <a:gd name="T90" fmla="*/ 302 w 866"/>
                <a:gd name="T91" fmla="*/ 80 h 445"/>
                <a:gd name="T92" fmla="*/ 0 w 866"/>
                <a:gd name="T93" fmla="*/ 62 h 445"/>
                <a:gd name="T94" fmla="*/ 5 w 866"/>
                <a:gd name="T95" fmla="*/ 0 h 445"/>
                <a:gd name="T96" fmla="*/ 101 w 866"/>
                <a:gd name="T97" fmla="*/ 8 h 445"/>
                <a:gd name="T98" fmla="*/ 471 w 866"/>
                <a:gd name="T99" fmla="*/ 25 h 445"/>
                <a:gd name="T100" fmla="*/ 844 w 866"/>
                <a:gd name="T101" fmla="*/ 29 h 445"/>
                <a:gd name="T102" fmla="*/ 845 w 866"/>
                <a:gd name="T103" fmla="*/ 90 h 44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66"/>
                <a:gd name="T157" fmla="*/ 0 h 445"/>
                <a:gd name="T158" fmla="*/ 866 w 866"/>
                <a:gd name="T159" fmla="*/ 445 h 44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66" h="445">
                  <a:moveTo>
                    <a:pt x="845" y="90"/>
                  </a:moveTo>
                  <a:lnTo>
                    <a:pt x="866" y="227"/>
                  </a:lnTo>
                  <a:lnTo>
                    <a:pt x="864" y="443"/>
                  </a:lnTo>
                  <a:lnTo>
                    <a:pt x="859" y="445"/>
                  </a:lnTo>
                  <a:lnTo>
                    <a:pt x="852" y="437"/>
                  </a:lnTo>
                  <a:lnTo>
                    <a:pt x="822" y="430"/>
                  </a:lnTo>
                  <a:lnTo>
                    <a:pt x="785" y="404"/>
                  </a:lnTo>
                  <a:lnTo>
                    <a:pt x="779" y="414"/>
                  </a:lnTo>
                  <a:lnTo>
                    <a:pt x="745" y="406"/>
                  </a:lnTo>
                  <a:lnTo>
                    <a:pt x="730" y="412"/>
                  </a:lnTo>
                  <a:lnTo>
                    <a:pt x="728" y="418"/>
                  </a:lnTo>
                  <a:lnTo>
                    <a:pt x="688" y="418"/>
                  </a:lnTo>
                  <a:lnTo>
                    <a:pt x="666" y="436"/>
                  </a:lnTo>
                  <a:lnTo>
                    <a:pt x="651" y="426"/>
                  </a:lnTo>
                  <a:lnTo>
                    <a:pt x="639" y="417"/>
                  </a:lnTo>
                  <a:lnTo>
                    <a:pt x="642" y="411"/>
                  </a:lnTo>
                  <a:lnTo>
                    <a:pt x="631" y="418"/>
                  </a:lnTo>
                  <a:lnTo>
                    <a:pt x="625" y="419"/>
                  </a:lnTo>
                  <a:lnTo>
                    <a:pt x="621" y="414"/>
                  </a:lnTo>
                  <a:lnTo>
                    <a:pt x="613" y="415"/>
                  </a:lnTo>
                  <a:lnTo>
                    <a:pt x="609" y="403"/>
                  </a:lnTo>
                  <a:lnTo>
                    <a:pt x="602" y="403"/>
                  </a:lnTo>
                  <a:lnTo>
                    <a:pt x="597" y="416"/>
                  </a:lnTo>
                  <a:lnTo>
                    <a:pt x="590" y="415"/>
                  </a:lnTo>
                  <a:lnTo>
                    <a:pt x="594" y="419"/>
                  </a:lnTo>
                  <a:lnTo>
                    <a:pt x="585" y="432"/>
                  </a:lnTo>
                  <a:lnTo>
                    <a:pt x="582" y="416"/>
                  </a:lnTo>
                  <a:lnTo>
                    <a:pt x="578" y="408"/>
                  </a:lnTo>
                  <a:lnTo>
                    <a:pt x="554" y="418"/>
                  </a:lnTo>
                  <a:lnTo>
                    <a:pt x="538" y="402"/>
                  </a:lnTo>
                  <a:lnTo>
                    <a:pt x="530" y="397"/>
                  </a:lnTo>
                  <a:lnTo>
                    <a:pt x="512" y="413"/>
                  </a:lnTo>
                  <a:lnTo>
                    <a:pt x="499" y="410"/>
                  </a:lnTo>
                  <a:lnTo>
                    <a:pt x="501" y="397"/>
                  </a:lnTo>
                  <a:lnTo>
                    <a:pt x="486" y="394"/>
                  </a:lnTo>
                  <a:lnTo>
                    <a:pt x="484" y="376"/>
                  </a:lnTo>
                  <a:lnTo>
                    <a:pt x="459" y="376"/>
                  </a:lnTo>
                  <a:lnTo>
                    <a:pt x="448" y="387"/>
                  </a:lnTo>
                  <a:lnTo>
                    <a:pt x="430" y="374"/>
                  </a:lnTo>
                  <a:lnTo>
                    <a:pt x="418" y="379"/>
                  </a:lnTo>
                  <a:lnTo>
                    <a:pt x="372" y="364"/>
                  </a:lnTo>
                  <a:lnTo>
                    <a:pt x="355" y="335"/>
                  </a:lnTo>
                  <a:lnTo>
                    <a:pt x="352" y="344"/>
                  </a:lnTo>
                  <a:lnTo>
                    <a:pt x="320" y="342"/>
                  </a:lnTo>
                  <a:lnTo>
                    <a:pt x="290" y="319"/>
                  </a:lnTo>
                  <a:lnTo>
                    <a:pt x="302" y="80"/>
                  </a:lnTo>
                  <a:lnTo>
                    <a:pt x="0" y="62"/>
                  </a:lnTo>
                  <a:lnTo>
                    <a:pt x="5" y="0"/>
                  </a:lnTo>
                  <a:lnTo>
                    <a:pt x="101" y="8"/>
                  </a:lnTo>
                  <a:lnTo>
                    <a:pt x="471" y="25"/>
                  </a:lnTo>
                  <a:lnTo>
                    <a:pt x="844" y="29"/>
                  </a:lnTo>
                  <a:lnTo>
                    <a:pt x="845" y="90"/>
                  </a:lnTo>
                  <a:close/>
                </a:path>
              </a:pathLst>
            </a:custGeom>
            <a:noFill/>
            <a:ln w="0">
              <a:solidFill>
                <a:schemeClr val="bg1">
                  <a:lumMod val="75000"/>
                </a:schemeClr>
              </a:solidFill>
              <a:prstDash val="solid"/>
              <a:round/>
              <a:headEnd/>
              <a:tailEnd/>
            </a:ln>
          </p:spPr>
          <p:txBody>
            <a:bodyPr/>
            <a:lstStyle/>
            <a:p>
              <a:endParaRPr lang="en-US" sz="1013" dirty="0"/>
            </a:p>
          </p:txBody>
        </p:sp>
        <p:sp>
          <p:nvSpPr>
            <p:cNvPr id="63" name="Oregon">
              <a:extLst>
                <a:ext uri="{FF2B5EF4-FFF2-40B4-BE49-F238E27FC236}">
                  <a16:creationId xmlns:a16="http://schemas.microsoft.com/office/drawing/2014/main" id="{E3221832-F6D1-41EF-9B95-6A6243687B88}"/>
                </a:ext>
              </a:extLst>
            </p:cNvPr>
            <p:cNvSpPr>
              <a:spLocks/>
            </p:cNvSpPr>
            <p:nvPr/>
          </p:nvSpPr>
          <p:spPr bwMode="auto">
            <a:xfrm>
              <a:off x="1297294" y="1430780"/>
              <a:ext cx="1216815" cy="1023326"/>
            </a:xfrm>
            <a:custGeom>
              <a:avLst/>
              <a:gdLst>
                <a:gd name="T0" fmla="*/ 658 w 810"/>
                <a:gd name="T1" fmla="*/ 659 h 659"/>
                <a:gd name="T2" fmla="*/ 387 w 810"/>
                <a:gd name="T3" fmla="*/ 596 h 659"/>
                <a:gd name="T4" fmla="*/ 8 w 810"/>
                <a:gd name="T5" fmla="*/ 490 h 659"/>
                <a:gd name="T6" fmla="*/ 0 w 810"/>
                <a:gd name="T7" fmla="*/ 474 h 659"/>
                <a:gd name="T8" fmla="*/ 16 w 810"/>
                <a:gd name="T9" fmla="*/ 408 h 659"/>
                <a:gd name="T10" fmla="*/ 8 w 810"/>
                <a:gd name="T11" fmla="*/ 382 h 659"/>
                <a:gd name="T12" fmla="*/ 85 w 810"/>
                <a:gd name="T13" fmla="*/ 272 h 659"/>
                <a:gd name="T14" fmla="*/ 171 w 810"/>
                <a:gd name="T15" fmla="*/ 68 h 659"/>
                <a:gd name="T16" fmla="*/ 185 w 810"/>
                <a:gd name="T17" fmla="*/ 0 h 659"/>
                <a:gd name="T18" fmla="*/ 193 w 810"/>
                <a:gd name="T19" fmla="*/ 10 h 659"/>
                <a:gd name="T20" fmla="*/ 217 w 810"/>
                <a:gd name="T21" fmla="*/ 5 h 659"/>
                <a:gd name="T22" fmla="*/ 274 w 810"/>
                <a:gd name="T23" fmla="*/ 44 h 659"/>
                <a:gd name="T24" fmla="*/ 270 w 810"/>
                <a:gd name="T25" fmla="*/ 97 h 659"/>
                <a:gd name="T26" fmla="*/ 303 w 810"/>
                <a:gd name="T27" fmla="*/ 121 h 659"/>
                <a:gd name="T28" fmla="*/ 353 w 810"/>
                <a:gd name="T29" fmla="*/ 115 h 659"/>
                <a:gd name="T30" fmla="*/ 394 w 810"/>
                <a:gd name="T31" fmla="*/ 125 h 659"/>
                <a:gd name="T32" fmla="*/ 404 w 810"/>
                <a:gd name="T33" fmla="*/ 141 h 659"/>
                <a:gd name="T34" fmla="*/ 415 w 810"/>
                <a:gd name="T35" fmla="*/ 138 h 659"/>
                <a:gd name="T36" fmla="*/ 455 w 810"/>
                <a:gd name="T37" fmla="*/ 137 h 659"/>
                <a:gd name="T38" fmla="*/ 491 w 810"/>
                <a:gd name="T39" fmla="*/ 148 h 659"/>
                <a:gd name="T40" fmla="*/ 549 w 810"/>
                <a:gd name="T41" fmla="*/ 139 h 659"/>
                <a:gd name="T42" fmla="*/ 604 w 810"/>
                <a:gd name="T43" fmla="*/ 142 h 659"/>
                <a:gd name="T44" fmla="*/ 781 w 810"/>
                <a:gd name="T45" fmla="*/ 183 h 659"/>
                <a:gd name="T46" fmla="*/ 810 w 810"/>
                <a:gd name="T47" fmla="*/ 240 h 659"/>
                <a:gd name="T48" fmla="*/ 756 w 810"/>
                <a:gd name="T49" fmla="*/ 317 h 659"/>
                <a:gd name="T50" fmla="*/ 745 w 810"/>
                <a:gd name="T51" fmla="*/ 328 h 659"/>
                <a:gd name="T52" fmla="*/ 711 w 810"/>
                <a:gd name="T53" fmla="*/ 358 h 659"/>
                <a:gd name="T54" fmla="*/ 706 w 810"/>
                <a:gd name="T55" fmla="*/ 381 h 659"/>
                <a:gd name="T56" fmla="*/ 731 w 810"/>
                <a:gd name="T57" fmla="*/ 401 h 659"/>
                <a:gd name="T58" fmla="*/ 711 w 810"/>
                <a:gd name="T59" fmla="*/ 441 h 659"/>
                <a:gd name="T60" fmla="*/ 658 w 810"/>
                <a:gd name="T61" fmla="*/ 659 h 65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10"/>
                <a:gd name="T94" fmla="*/ 0 h 659"/>
                <a:gd name="T95" fmla="*/ 810 w 810"/>
                <a:gd name="T96" fmla="*/ 659 h 65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10" h="659">
                  <a:moveTo>
                    <a:pt x="658" y="659"/>
                  </a:moveTo>
                  <a:lnTo>
                    <a:pt x="387" y="596"/>
                  </a:lnTo>
                  <a:lnTo>
                    <a:pt x="8" y="490"/>
                  </a:lnTo>
                  <a:lnTo>
                    <a:pt x="0" y="474"/>
                  </a:lnTo>
                  <a:lnTo>
                    <a:pt x="16" y="408"/>
                  </a:lnTo>
                  <a:lnTo>
                    <a:pt x="8" y="382"/>
                  </a:lnTo>
                  <a:lnTo>
                    <a:pt x="85" y="272"/>
                  </a:lnTo>
                  <a:lnTo>
                    <a:pt x="171" y="68"/>
                  </a:lnTo>
                  <a:lnTo>
                    <a:pt x="185" y="0"/>
                  </a:lnTo>
                  <a:lnTo>
                    <a:pt x="193" y="10"/>
                  </a:lnTo>
                  <a:lnTo>
                    <a:pt x="217" y="5"/>
                  </a:lnTo>
                  <a:lnTo>
                    <a:pt x="274" y="44"/>
                  </a:lnTo>
                  <a:lnTo>
                    <a:pt x="270" y="97"/>
                  </a:lnTo>
                  <a:lnTo>
                    <a:pt x="303" y="121"/>
                  </a:lnTo>
                  <a:lnTo>
                    <a:pt x="353" y="115"/>
                  </a:lnTo>
                  <a:lnTo>
                    <a:pt x="394" y="125"/>
                  </a:lnTo>
                  <a:lnTo>
                    <a:pt x="404" y="141"/>
                  </a:lnTo>
                  <a:lnTo>
                    <a:pt x="415" y="138"/>
                  </a:lnTo>
                  <a:lnTo>
                    <a:pt x="455" y="137"/>
                  </a:lnTo>
                  <a:lnTo>
                    <a:pt x="491" y="148"/>
                  </a:lnTo>
                  <a:lnTo>
                    <a:pt x="549" y="139"/>
                  </a:lnTo>
                  <a:lnTo>
                    <a:pt x="604" y="142"/>
                  </a:lnTo>
                  <a:lnTo>
                    <a:pt x="781" y="183"/>
                  </a:lnTo>
                  <a:lnTo>
                    <a:pt x="810" y="240"/>
                  </a:lnTo>
                  <a:lnTo>
                    <a:pt x="756" y="317"/>
                  </a:lnTo>
                  <a:lnTo>
                    <a:pt x="745" y="328"/>
                  </a:lnTo>
                  <a:lnTo>
                    <a:pt x="711" y="358"/>
                  </a:lnTo>
                  <a:lnTo>
                    <a:pt x="706" y="381"/>
                  </a:lnTo>
                  <a:lnTo>
                    <a:pt x="731" y="401"/>
                  </a:lnTo>
                  <a:lnTo>
                    <a:pt x="711" y="441"/>
                  </a:lnTo>
                  <a:lnTo>
                    <a:pt x="658" y="659"/>
                  </a:lnTo>
                  <a:close/>
                </a:path>
              </a:pathLst>
            </a:custGeom>
            <a:solidFill>
              <a:schemeClr val="accent6"/>
            </a:solidFill>
            <a:ln w="0">
              <a:solidFill>
                <a:schemeClr val="bg1">
                  <a:lumMod val="75000"/>
                </a:schemeClr>
              </a:solidFill>
              <a:prstDash val="solid"/>
              <a:round/>
              <a:headEnd/>
              <a:tailEnd/>
            </a:ln>
          </p:spPr>
          <p:txBody>
            <a:bodyPr/>
            <a:lstStyle/>
            <a:p>
              <a:endParaRPr lang="en-US" sz="1013" dirty="0"/>
            </a:p>
          </p:txBody>
        </p:sp>
        <p:sp>
          <p:nvSpPr>
            <p:cNvPr id="64" name="Pennsylvania">
              <a:extLst>
                <a:ext uri="{FF2B5EF4-FFF2-40B4-BE49-F238E27FC236}">
                  <a16:creationId xmlns:a16="http://schemas.microsoft.com/office/drawing/2014/main" id="{34A156C5-A6B9-4FDE-9496-90749B0482CC}"/>
                </a:ext>
              </a:extLst>
            </p:cNvPr>
            <p:cNvSpPr>
              <a:spLocks/>
            </p:cNvSpPr>
            <p:nvPr/>
          </p:nvSpPr>
          <p:spPr bwMode="auto">
            <a:xfrm>
              <a:off x="7381367" y="2497420"/>
              <a:ext cx="876386" cy="561295"/>
            </a:xfrm>
            <a:custGeom>
              <a:avLst/>
              <a:gdLst>
                <a:gd name="T0" fmla="*/ 495 w 584"/>
                <a:gd name="T1" fmla="*/ 282 h 363"/>
                <a:gd name="T2" fmla="*/ 145 w 584"/>
                <a:gd name="T3" fmla="*/ 347 h 363"/>
                <a:gd name="T4" fmla="*/ 46 w 584"/>
                <a:gd name="T5" fmla="*/ 363 h 363"/>
                <a:gd name="T6" fmla="*/ 27 w 584"/>
                <a:gd name="T7" fmla="*/ 251 h 363"/>
                <a:gd name="T8" fmla="*/ 0 w 584"/>
                <a:gd name="T9" fmla="*/ 88 h 363"/>
                <a:gd name="T10" fmla="*/ 29 w 584"/>
                <a:gd name="T11" fmla="*/ 69 h 363"/>
                <a:gd name="T12" fmla="*/ 34 w 584"/>
                <a:gd name="T13" fmla="*/ 59 h 363"/>
                <a:gd name="T14" fmla="*/ 40 w 584"/>
                <a:gd name="T15" fmla="*/ 61 h 363"/>
                <a:gd name="T16" fmla="*/ 64 w 584"/>
                <a:gd name="T17" fmla="*/ 42 h 363"/>
                <a:gd name="T18" fmla="*/ 70 w 584"/>
                <a:gd name="T19" fmla="*/ 75 h 363"/>
                <a:gd name="T20" fmla="*/ 474 w 584"/>
                <a:gd name="T21" fmla="*/ 0 h 363"/>
                <a:gd name="T22" fmla="*/ 487 w 584"/>
                <a:gd name="T23" fmla="*/ 14 h 363"/>
                <a:gd name="T24" fmla="*/ 495 w 584"/>
                <a:gd name="T25" fmla="*/ 12 h 363"/>
                <a:gd name="T26" fmla="*/ 505 w 584"/>
                <a:gd name="T27" fmla="*/ 17 h 363"/>
                <a:gd name="T28" fmla="*/ 523 w 584"/>
                <a:gd name="T29" fmla="*/ 55 h 363"/>
                <a:gd name="T30" fmla="*/ 553 w 584"/>
                <a:gd name="T31" fmla="*/ 65 h 363"/>
                <a:gd name="T32" fmla="*/ 542 w 584"/>
                <a:gd name="T33" fmla="*/ 75 h 363"/>
                <a:gd name="T34" fmla="*/ 531 w 584"/>
                <a:gd name="T35" fmla="*/ 109 h 363"/>
                <a:gd name="T36" fmla="*/ 523 w 584"/>
                <a:gd name="T37" fmla="*/ 117 h 363"/>
                <a:gd name="T38" fmla="*/ 533 w 584"/>
                <a:gd name="T39" fmla="*/ 131 h 363"/>
                <a:gd name="T40" fmla="*/ 523 w 584"/>
                <a:gd name="T41" fmla="*/ 154 h 363"/>
                <a:gd name="T42" fmla="*/ 545 w 584"/>
                <a:gd name="T43" fmla="*/ 184 h 363"/>
                <a:gd name="T44" fmla="*/ 584 w 584"/>
                <a:gd name="T45" fmla="*/ 211 h 363"/>
                <a:gd name="T46" fmla="*/ 528 w 584"/>
                <a:gd name="T47" fmla="*/ 266 h 363"/>
                <a:gd name="T48" fmla="*/ 510 w 584"/>
                <a:gd name="T49" fmla="*/ 266 h 363"/>
                <a:gd name="T50" fmla="*/ 496 w 584"/>
                <a:gd name="T51" fmla="*/ 282 h 363"/>
                <a:gd name="T52" fmla="*/ 495 w 584"/>
                <a:gd name="T53" fmla="*/ 282 h 3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4"/>
                <a:gd name="T82" fmla="*/ 0 h 363"/>
                <a:gd name="T83" fmla="*/ 584 w 584"/>
                <a:gd name="T84" fmla="*/ 363 h 3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4" h="363">
                  <a:moveTo>
                    <a:pt x="495" y="282"/>
                  </a:moveTo>
                  <a:lnTo>
                    <a:pt x="145" y="347"/>
                  </a:lnTo>
                  <a:lnTo>
                    <a:pt x="46" y="363"/>
                  </a:lnTo>
                  <a:lnTo>
                    <a:pt x="27" y="251"/>
                  </a:lnTo>
                  <a:lnTo>
                    <a:pt x="0" y="88"/>
                  </a:lnTo>
                  <a:lnTo>
                    <a:pt x="29" y="69"/>
                  </a:lnTo>
                  <a:lnTo>
                    <a:pt x="34" y="59"/>
                  </a:lnTo>
                  <a:lnTo>
                    <a:pt x="40" y="61"/>
                  </a:lnTo>
                  <a:lnTo>
                    <a:pt x="64" y="42"/>
                  </a:lnTo>
                  <a:lnTo>
                    <a:pt x="70" y="75"/>
                  </a:lnTo>
                  <a:lnTo>
                    <a:pt x="474" y="0"/>
                  </a:lnTo>
                  <a:lnTo>
                    <a:pt x="487" y="14"/>
                  </a:lnTo>
                  <a:lnTo>
                    <a:pt x="495" y="12"/>
                  </a:lnTo>
                  <a:lnTo>
                    <a:pt x="505" y="17"/>
                  </a:lnTo>
                  <a:lnTo>
                    <a:pt x="523" y="55"/>
                  </a:lnTo>
                  <a:lnTo>
                    <a:pt x="553" y="65"/>
                  </a:lnTo>
                  <a:lnTo>
                    <a:pt x="542" y="75"/>
                  </a:lnTo>
                  <a:lnTo>
                    <a:pt x="531" y="109"/>
                  </a:lnTo>
                  <a:lnTo>
                    <a:pt x="523" y="117"/>
                  </a:lnTo>
                  <a:lnTo>
                    <a:pt x="533" y="131"/>
                  </a:lnTo>
                  <a:lnTo>
                    <a:pt x="523" y="154"/>
                  </a:lnTo>
                  <a:lnTo>
                    <a:pt x="545" y="184"/>
                  </a:lnTo>
                  <a:lnTo>
                    <a:pt x="584" y="211"/>
                  </a:lnTo>
                  <a:lnTo>
                    <a:pt x="528" y="266"/>
                  </a:lnTo>
                  <a:lnTo>
                    <a:pt x="510" y="266"/>
                  </a:lnTo>
                  <a:lnTo>
                    <a:pt x="496" y="282"/>
                  </a:lnTo>
                  <a:lnTo>
                    <a:pt x="495" y="282"/>
                  </a:lnTo>
                  <a:close/>
                </a:path>
              </a:pathLst>
            </a:custGeom>
            <a:solidFill>
              <a:schemeClr val="accent1"/>
            </a:solidFill>
            <a:ln w="0">
              <a:solidFill>
                <a:schemeClr val="bg1">
                  <a:lumMod val="75000"/>
                </a:schemeClr>
              </a:solidFill>
              <a:prstDash val="solid"/>
              <a:round/>
              <a:headEnd/>
              <a:tailEnd/>
            </a:ln>
          </p:spPr>
          <p:txBody>
            <a:bodyPr/>
            <a:lstStyle/>
            <a:p>
              <a:endParaRPr lang="en-US" sz="1013" dirty="0"/>
            </a:p>
          </p:txBody>
        </p:sp>
        <p:sp>
          <p:nvSpPr>
            <p:cNvPr id="65" name="Rhode Island">
              <a:extLst>
                <a:ext uri="{FF2B5EF4-FFF2-40B4-BE49-F238E27FC236}">
                  <a16:creationId xmlns:a16="http://schemas.microsoft.com/office/drawing/2014/main" id="{ADBC4B79-4450-4FCE-8826-12EAD8DA2D0D}"/>
                </a:ext>
              </a:extLst>
            </p:cNvPr>
            <p:cNvSpPr>
              <a:spLocks/>
            </p:cNvSpPr>
            <p:nvPr/>
          </p:nvSpPr>
          <p:spPr bwMode="auto">
            <a:xfrm>
              <a:off x="8570249" y="2363864"/>
              <a:ext cx="118715" cy="147994"/>
            </a:xfrm>
            <a:custGeom>
              <a:avLst/>
              <a:gdLst>
                <a:gd name="T0" fmla="*/ 78 w 78"/>
                <a:gd name="T1" fmla="*/ 56 h 96"/>
                <a:gd name="T2" fmla="*/ 51 w 78"/>
                <a:gd name="T3" fmla="*/ 66 h 96"/>
                <a:gd name="T4" fmla="*/ 49 w 78"/>
                <a:gd name="T5" fmla="*/ 81 h 96"/>
                <a:gd name="T6" fmla="*/ 17 w 78"/>
                <a:gd name="T7" fmla="*/ 96 h 96"/>
                <a:gd name="T8" fmla="*/ 13 w 78"/>
                <a:gd name="T9" fmla="*/ 94 h 96"/>
                <a:gd name="T10" fmla="*/ 16 w 78"/>
                <a:gd name="T11" fmla="*/ 95 h 96"/>
                <a:gd name="T12" fmla="*/ 0 w 78"/>
                <a:gd name="T13" fmla="*/ 11 h 96"/>
                <a:gd name="T14" fmla="*/ 38 w 78"/>
                <a:gd name="T15" fmla="*/ 0 h 96"/>
                <a:gd name="T16" fmla="*/ 50 w 78"/>
                <a:gd name="T17" fmla="*/ 27 h 96"/>
                <a:gd name="T18" fmla="*/ 74 w 78"/>
                <a:gd name="T19" fmla="*/ 45 h 96"/>
                <a:gd name="T20" fmla="*/ 78 w 78"/>
                <a:gd name="T21" fmla="*/ 56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
                <a:gd name="T34" fmla="*/ 0 h 96"/>
                <a:gd name="T35" fmla="*/ 78 w 78"/>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 h="96">
                  <a:moveTo>
                    <a:pt x="78" y="56"/>
                  </a:moveTo>
                  <a:lnTo>
                    <a:pt x="51" y="66"/>
                  </a:lnTo>
                  <a:lnTo>
                    <a:pt x="49" y="81"/>
                  </a:lnTo>
                  <a:lnTo>
                    <a:pt x="17" y="96"/>
                  </a:lnTo>
                  <a:lnTo>
                    <a:pt x="13" y="94"/>
                  </a:lnTo>
                  <a:lnTo>
                    <a:pt x="16" y="95"/>
                  </a:lnTo>
                  <a:lnTo>
                    <a:pt x="0" y="11"/>
                  </a:lnTo>
                  <a:lnTo>
                    <a:pt x="38" y="0"/>
                  </a:lnTo>
                  <a:lnTo>
                    <a:pt x="50" y="27"/>
                  </a:lnTo>
                  <a:lnTo>
                    <a:pt x="74" y="45"/>
                  </a:lnTo>
                  <a:lnTo>
                    <a:pt x="78" y="56"/>
                  </a:lnTo>
                  <a:close/>
                </a:path>
              </a:pathLst>
            </a:custGeom>
            <a:noFill/>
            <a:ln w="0">
              <a:solidFill>
                <a:schemeClr val="bg1">
                  <a:lumMod val="75000"/>
                </a:schemeClr>
              </a:solidFill>
              <a:prstDash val="solid"/>
              <a:round/>
              <a:headEnd/>
              <a:tailEnd/>
            </a:ln>
          </p:spPr>
          <p:txBody>
            <a:bodyPr/>
            <a:lstStyle/>
            <a:p>
              <a:endParaRPr lang="en-US" sz="1013" dirty="0"/>
            </a:p>
          </p:txBody>
        </p:sp>
        <p:sp>
          <p:nvSpPr>
            <p:cNvPr id="66" name="South Carolina">
              <a:extLst>
                <a:ext uri="{FF2B5EF4-FFF2-40B4-BE49-F238E27FC236}">
                  <a16:creationId xmlns:a16="http://schemas.microsoft.com/office/drawing/2014/main" id="{E5944FC9-6FEA-47CB-B7FE-ED7E557DAF84}"/>
                </a:ext>
              </a:extLst>
            </p:cNvPr>
            <p:cNvSpPr>
              <a:spLocks/>
            </p:cNvSpPr>
            <p:nvPr/>
          </p:nvSpPr>
          <p:spPr bwMode="auto">
            <a:xfrm>
              <a:off x="7161398" y="3934045"/>
              <a:ext cx="762910" cy="579344"/>
            </a:xfrm>
            <a:custGeom>
              <a:avLst/>
              <a:gdLst>
                <a:gd name="T0" fmla="*/ 509 w 509"/>
                <a:gd name="T1" fmla="*/ 116 h 374"/>
                <a:gd name="T2" fmla="*/ 468 w 509"/>
                <a:gd name="T3" fmla="*/ 158 h 374"/>
                <a:gd name="T4" fmla="*/ 458 w 509"/>
                <a:gd name="T5" fmla="*/ 183 h 374"/>
                <a:gd name="T6" fmla="*/ 461 w 509"/>
                <a:gd name="T7" fmla="*/ 207 h 374"/>
                <a:gd name="T8" fmla="*/ 443 w 509"/>
                <a:gd name="T9" fmla="*/ 232 h 374"/>
                <a:gd name="T10" fmla="*/ 421 w 509"/>
                <a:gd name="T11" fmla="*/ 235 h 374"/>
                <a:gd name="T12" fmla="*/ 423 w 509"/>
                <a:gd name="T13" fmla="*/ 248 h 374"/>
                <a:gd name="T14" fmla="*/ 385 w 509"/>
                <a:gd name="T15" fmla="*/ 292 h 374"/>
                <a:gd name="T16" fmla="*/ 372 w 509"/>
                <a:gd name="T17" fmla="*/ 296 h 374"/>
                <a:gd name="T18" fmla="*/ 352 w 509"/>
                <a:gd name="T19" fmla="*/ 314 h 374"/>
                <a:gd name="T20" fmla="*/ 332 w 509"/>
                <a:gd name="T21" fmla="*/ 312 h 374"/>
                <a:gd name="T22" fmla="*/ 343 w 509"/>
                <a:gd name="T23" fmla="*/ 333 h 374"/>
                <a:gd name="T24" fmla="*/ 326 w 509"/>
                <a:gd name="T25" fmla="*/ 345 h 374"/>
                <a:gd name="T26" fmla="*/ 303 w 509"/>
                <a:gd name="T27" fmla="*/ 326 h 374"/>
                <a:gd name="T28" fmla="*/ 313 w 509"/>
                <a:gd name="T29" fmla="*/ 340 h 374"/>
                <a:gd name="T30" fmla="*/ 322 w 509"/>
                <a:gd name="T31" fmla="*/ 350 h 374"/>
                <a:gd name="T32" fmla="*/ 302 w 509"/>
                <a:gd name="T33" fmla="*/ 374 h 374"/>
                <a:gd name="T34" fmla="*/ 277 w 509"/>
                <a:gd name="T35" fmla="*/ 369 h 374"/>
                <a:gd name="T36" fmla="*/ 263 w 509"/>
                <a:gd name="T37" fmla="*/ 329 h 374"/>
                <a:gd name="T38" fmla="*/ 236 w 509"/>
                <a:gd name="T39" fmla="*/ 313 h 374"/>
                <a:gd name="T40" fmla="*/ 231 w 509"/>
                <a:gd name="T41" fmla="*/ 287 h 374"/>
                <a:gd name="T42" fmla="*/ 222 w 509"/>
                <a:gd name="T43" fmla="*/ 276 h 374"/>
                <a:gd name="T44" fmla="*/ 220 w 509"/>
                <a:gd name="T45" fmla="*/ 267 h 374"/>
                <a:gd name="T46" fmla="*/ 190 w 509"/>
                <a:gd name="T47" fmla="*/ 254 h 374"/>
                <a:gd name="T48" fmla="*/ 187 w 509"/>
                <a:gd name="T49" fmla="*/ 245 h 374"/>
                <a:gd name="T50" fmla="*/ 178 w 509"/>
                <a:gd name="T51" fmla="*/ 243 h 374"/>
                <a:gd name="T52" fmla="*/ 168 w 509"/>
                <a:gd name="T53" fmla="*/ 232 h 374"/>
                <a:gd name="T54" fmla="*/ 166 w 509"/>
                <a:gd name="T55" fmla="*/ 218 h 374"/>
                <a:gd name="T56" fmla="*/ 93 w 509"/>
                <a:gd name="T57" fmla="*/ 168 h 374"/>
                <a:gd name="T58" fmla="*/ 51 w 509"/>
                <a:gd name="T59" fmla="*/ 108 h 374"/>
                <a:gd name="T60" fmla="*/ 33 w 509"/>
                <a:gd name="T61" fmla="*/ 108 h 374"/>
                <a:gd name="T62" fmla="*/ 0 w 509"/>
                <a:gd name="T63" fmla="*/ 89 h 374"/>
                <a:gd name="T64" fmla="*/ 19 w 509"/>
                <a:gd name="T65" fmla="*/ 47 h 374"/>
                <a:gd name="T66" fmla="*/ 50 w 509"/>
                <a:gd name="T67" fmla="*/ 32 h 374"/>
                <a:gd name="T68" fmla="*/ 88 w 509"/>
                <a:gd name="T69" fmla="*/ 11 h 374"/>
                <a:gd name="T70" fmla="*/ 226 w 509"/>
                <a:gd name="T71" fmla="*/ 0 h 374"/>
                <a:gd name="T72" fmla="*/ 228 w 509"/>
                <a:gd name="T73" fmla="*/ 13 h 374"/>
                <a:gd name="T74" fmla="*/ 238 w 509"/>
                <a:gd name="T75" fmla="*/ 3 h 374"/>
                <a:gd name="T76" fmla="*/ 257 w 509"/>
                <a:gd name="T77" fmla="*/ 21 h 374"/>
                <a:gd name="T78" fmla="*/ 257 w 509"/>
                <a:gd name="T79" fmla="*/ 36 h 374"/>
                <a:gd name="T80" fmla="*/ 372 w 509"/>
                <a:gd name="T81" fmla="*/ 20 h 374"/>
                <a:gd name="T82" fmla="*/ 509 w 509"/>
                <a:gd name="T83" fmla="*/ 116 h 3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9"/>
                <a:gd name="T127" fmla="*/ 0 h 374"/>
                <a:gd name="T128" fmla="*/ 509 w 509"/>
                <a:gd name="T129" fmla="*/ 374 h 3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9" h="374">
                  <a:moveTo>
                    <a:pt x="509" y="116"/>
                  </a:moveTo>
                  <a:lnTo>
                    <a:pt x="468" y="158"/>
                  </a:lnTo>
                  <a:lnTo>
                    <a:pt x="458" y="183"/>
                  </a:lnTo>
                  <a:lnTo>
                    <a:pt x="461" y="207"/>
                  </a:lnTo>
                  <a:lnTo>
                    <a:pt x="443" y="232"/>
                  </a:lnTo>
                  <a:lnTo>
                    <a:pt x="421" y="235"/>
                  </a:lnTo>
                  <a:lnTo>
                    <a:pt x="423" y="248"/>
                  </a:lnTo>
                  <a:lnTo>
                    <a:pt x="385" y="292"/>
                  </a:lnTo>
                  <a:lnTo>
                    <a:pt x="372" y="296"/>
                  </a:lnTo>
                  <a:lnTo>
                    <a:pt x="352" y="314"/>
                  </a:lnTo>
                  <a:lnTo>
                    <a:pt x="332" y="312"/>
                  </a:lnTo>
                  <a:lnTo>
                    <a:pt x="343" y="333"/>
                  </a:lnTo>
                  <a:lnTo>
                    <a:pt x="326" y="345"/>
                  </a:lnTo>
                  <a:lnTo>
                    <a:pt x="303" y="326"/>
                  </a:lnTo>
                  <a:lnTo>
                    <a:pt x="313" y="340"/>
                  </a:lnTo>
                  <a:lnTo>
                    <a:pt x="322" y="350"/>
                  </a:lnTo>
                  <a:lnTo>
                    <a:pt x="302" y="374"/>
                  </a:lnTo>
                  <a:lnTo>
                    <a:pt x="277" y="369"/>
                  </a:lnTo>
                  <a:lnTo>
                    <a:pt x="263" y="329"/>
                  </a:lnTo>
                  <a:lnTo>
                    <a:pt x="236" y="313"/>
                  </a:lnTo>
                  <a:lnTo>
                    <a:pt x="231" y="287"/>
                  </a:lnTo>
                  <a:lnTo>
                    <a:pt x="222" y="276"/>
                  </a:lnTo>
                  <a:lnTo>
                    <a:pt x="220" y="267"/>
                  </a:lnTo>
                  <a:lnTo>
                    <a:pt x="190" y="254"/>
                  </a:lnTo>
                  <a:lnTo>
                    <a:pt x="187" y="245"/>
                  </a:lnTo>
                  <a:lnTo>
                    <a:pt x="178" y="243"/>
                  </a:lnTo>
                  <a:lnTo>
                    <a:pt x="168" y="232"/>
                  </a:lnTo>
                  <a:lnTo>
                    <a:pt x="166" y="218"/>
                  </a:lnTo>
                  <a:lnTo>
                    <a:pt x="93" y="168"/>
                  </a:lnTo>
                  <a:lnTo>
                    <a:pt x="51" y="108"/>
                  </a:lnTo>
                  <a:lnTo>
                    <a:pt x="33" y="108"/>
                  </a:lnTo>
                  <a:lnTo>
                    <a:pt x="0" y="89"/>
                  </a:lnTo>
                  <a:lnTo>
                    <a:pt x="19" y="47"/>
                  </a:lnTo>
                  <a:lnTo>
                    <a:pt x="50" y="32"/>
                  </a:lnTo>
                  <a:lnTo>
                    <a:pt x="88" y="11"/>
                  </a:lnTo>
                  <a:lnTo>
                    <a:pt x="226" y="0"/>
                  </a:lnTo>
                  <a:lnTo>
                    <a:pt x="228" y="13"/>
                  </a:lnTo>
                  <a:lnTo>
                    <a:pt x="238" y="3"/>
                  </a:lnTo>
                  <a:lnTo>
                    <a:pt x="257" y="21"/>
                  </a:lnTo>
                  <a:lnTo>
                    <a:pt x="257" y="36"/>
                  </a:lnTo>
                  <a:lnTo>
                    <a:pt x="372" y="20"/>
                  </a:lnTo>
                  <a:lnTo>
                    <a:pt x="509" y="116"/>
                  </a:lnTo>
                  <a:close/>
                </a:path>
              </a:pathLst>
            </a:custGeom>
            <a:noFill/>
            <a:ln w="0">
              <a:solidFill>
                <a:schemeClr val="bg1">
                  <a:lumMod val="75000"/>
                </a:schemeClr>
              </a:solidFill>
              <a:prstDash val="solid"/>
              <a:round/>
              <a:headEnd/>
              <a:tailEnd/>
            </a:ln>
          </p:spPr>
          <p:txBody>
            <a:bodyPr/>
            <a:lstStyle/>
            <a:p>
              <a:endParaRPr lang="en-US" sz="1013" dirty="0"/>
            </a:p>
          </p:txBody>
        </p:sp>
        <p:sp>
          <p:nvSpPr>
            <p:cNvPr id="67" name="South Dakota">
              <a:extLst>
                <a:ext uri="{FF2B5EF4-FFF2-40B4-BE49-F238E27FC236}">
                  <a16:creationId xmlns:a16="http://schemas.microsoft.com/office/drawing/2014/main" id="{A1A023D5-E284-4993-BEB4-6ACAB2C6E270}"/>
                </a:ext>
              </a:extLst>
            </p:cNvPr>
            <p:cNvSpPr>
              <a:spLocks/>
            </p:cNvSpPr>
            <p:nvPr/>
          </p:nvSpPr>
          <p:spPr bwMode="auto">
            <a:xfrm>
              <a:off x="4099284" y="1992074"/>
              <a:ext cx="1052712" cy="705680"/>
            </a:xfrm>
            <a:custGeom>
              <a:avLst/>
              <a:gdLst>
                <a:gd name="T0" fmla="*/ 700 w 702"/>
                <a:gd name="T1" fmla="*/ 455 h 455"/>
                <a:gd name="T2" fmla="*/ 676 w 702"/>
                <a:gd name="T3" fmla="*/ 441 h 455"/>
                <a:gd name="T4" fmla="*/ 627 w 702"/>
                <a:gd name="T5" fmla="*/ 410 h 455"/>
                <a:gd name="T6" fmla="*/ 569 w 702"/>
                <a:gd name="T7" fmla="*/ 407 h 455"/>
                <a:gd name="T8" fmla="*/ 564 w 702"/>
                <a:gd name="T9" fmla="*/ 416 h 455"/>
                <a:gd name="T10" fmla="*/ 554 w 702"/>
                <a:gd name="T11" fmla="*/ 419 h 455"/>
                <a:gd name="T12" fmla="*/ 515 w 702"/>
                <a:gd name="T13" fmla="*/ 396 h 455"/>
                <a:gd name="T14" fmla="*/ 511 w 702"/>
                <a:gd name="T15" fmla="*/ 389 h 455"/>
                <a:gd name="T16" fmla="*/ 260 w 702"/>
                <a:gd name="T17" fmla="*/ 377 h 455"/>
                <a:gd name="T18" fmla="*/ 0 w 702"/>
                <a:gd name="T19" fmla="*/ 358 h 455"/>
                <a:gd name="T20" fmla="*/ 23 w 702"/>
                <a:gd name="T21" fmla="*/ 115 h 455"/>
                <a:gd name="T22" fmla="*/ 24 w 702"/>
                <a:gd name="T23" fmla="*/ 115 h 455"/>
                <a:gd name="T24" fmla="*/ 35 w 702"/>
                <a:gd name="T25" fmla="*/ 0 h 455"/>
                <a:gd name="T26" fmla="*/ 693 w 702"/>
                <a:gd name="T27" fmla="*/ 33 h 455"/>
                <a:gd name="T28" fmla="*/ 667 w 702"/>
                <a:gd name="T29" fmla="*/ 73 h 455"/>
                <a:gd name="T30" fmla="*/ 702 w 702"/>
                <a:gd name="T31" fmla="*/ 111 h 455"/>
                <a:gd name="T32" fmla="*/ 700 w 702"/>
                <a:gd name="T33" fmla="*/ 331 h 455"/>
                <a:gd name="T34" fmla="*/ 687 w 702"/>
                <a:gd name="T35" fmla="*/ 331 h 455"/>
                <a:gd name="T36" fmla="*/ 688 w 702"/>
                <a:gd name="T37" fmla="*/ 359 h 455"/>
                <a:gd name="T38" fmla="*/ 690 w 702"/>
                <a:gd name="T39" fmla="*/ 365 h 455"/>
                <a:gd name="T40" fmla="*/ 701 w 702"/>
                <a:gd name="T41" fmla="*/ 377 h 455"/>
                <a:gd name="T42" fmla="*/ 682 w 702"/>
                <a:gd name="T43" fmla="*/ 424 h 455"/>
                <a:gd name="T44" fmla="*/ 693 w 702"/>
                <a:gd name="T45" fmla="*/ 438 h 455"/>
                <a:gd name="T46" fmla="*/ 697 w 702"/>
                <a:gd name="T47" fmla="*/ 455 h 455"/>
                <a:gd name="T48" fmla="*/ 700 w 702"/>
                <a:gd name="T49" fmla="*/ 455 h 4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02"/>
                <a:gd name="T76" fmla="*/ 0 h 455"/>
                <a:gd name="T77" fmla="*/ 702 w 702"/>
                <a:gd name="T78" fmla="*/ 455 h 4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02" h="455">
                  <a:moveTo>
                    <a:pt x="700" y="455"/>
                  </a:moveTo>
                  <a:lnTo>
                    <a:pt x="676" y="441"/>
                  </a:lnTo>
                  <a:lnTo>
                    <a:pt x="627" y="410"/>
                  </a:lnTo>
                  <a:lnTo>
                    <a:pt x="569" y="407"/>
                  </a:lnTo>
                  <a:lnTo>
                    <a:pt x="564" y="416"/>
                  </a:lnTo>
                  <a:lnTo>
                    <a:pt x="554" y="419"/>
                  </a:lnTo>
                  <a:lnTo>
                    <a:pt x="515" y="396"/>
                  </a:lnTo>
                  <a:lnTo>
                    <a:pt x="511" y="389"/>
                  </a:lnTo>
                  <a:lnTo>
                    <a:pt x="260" y="377"/>
                  </a:lnTo>
                  <a:lnTo>
                    <a:pt x="0" y="358"/>
                  </a:lnTo>
                  <a:lnTo>
                    <a:pt x="23" y="115"/>
                  </a:lnTo>
                  <a:lnTo>
                    <a:pt x="24" y="115"/>
                  </a:lnTo>
                  <a:lnTo>
                    <a:pt x="35" y="0"/>
                  </a:lnTo>
                  <a:lnTo>
                    <a:pt x="693" y="33"/>
                  </a:lnTo>
                  <a:lnTo>
                    <a:pt x="667" y="73"/>
                  </a:lnTo>
                  <a:lnTo>
                    <a:pt x="702" y="111"/>
                  </a:lnTo>
                  <a:lnTo>
                    <a:pt x="700" y="331"/>
                  </a:lnTo>
                  <a:lnTo>
                    <a:pt x="687" y="331"/>
                  </a:lnTo>
                  <a:lnTo>
                    <a:pt x="688" y="359"/>
                  </a:lnTo>
                  <a:lnTo>
                    <a:pt x="690" y="365"/>
                  </a:lnTo>
                  <a:lnTo>
                    <a:pt x="701" y="377"/>
                  </a:lnTo>
                  <a:lnTo>
                    <a:pt x="682" y="424"/>
                  </a:lnTo>
                  <a:lnTo>
                    <a:pt x="693" y="438"/>
                  </a:lnTo>
                  <a:lnTo>
                    <a:pt x="697" y="455"/>
                  </a:lnTo>
                  <a:lnTo>
                    <a:pt x="700" y="455"/>
                  </a:lnTo>
                  <a:close/>
                </a:path>
              </a:pathLst>
            </a:custGeom>
            <a:noFill/>
            <a:ln w="0">
              <a:solidFill>
                <a:schemeClr val="bg1">
                  <a:lumMod val="75000"/>
                </a:schemeClr>
              </a:solidFill>
              <a:prstDash val="solid"/>
              <a:round/>
              <a:headEnd/>
              <a:tailEnd/>
            </a:ln>
          </p:spPr>
          <p:txBody>
            <a:bodyPr/>
            <a:lstStyle/>
            <a:p>
              <a:endParaRPr lang="en-US" sz="1013" dirty="0"/>
            </a:p>
          </p:txBody>
        </p:sp>
        <p:sp>
          <p:nvSpPr>
            <p:cNvPr id="68" name="Tennessee">
              <a:extLst>
                <a:ext uri="{FF2B5EF4-FFF2-40B4-BE49-F238E27FC236}">
                  <a16:creationId xmlns:a16="http://schemas.microsoft.com/office/drawing/2014/main" id="{EE57331E-1E11-496A-89E9-5F4A3C1F7294}"/>
                </a:ext>
              </a:extLst>
            </p:cNvPr>
            <p:cNvSpPr>
              <a:spLocks/>
            </p:cNvSpPr>
            <p:nvPr/>
          </p:nvSpPr>
          <p:spPr bwMode="auto">
            <a:xfrm>
              <a:off x="6082500" y="3670544"/>
              <a:ext cx="1284901" cy="438569"/>
            </a:xfrm>
            <a:custGeom>
              <a:avLst/>
              <a:gdLst>
                <a:gd name="T0" fmla="*/ 685 w 857"/>
                <a:gd name="T1" fmla="*/ 225 h 283"/>
                <a:gd name="T2" fmla="*/ 482 w 857"/>
                <a:gd name="T3" fmla="*/ 248 h 283"/>
                <a:gd name="T4" fmla="*/ 216 w 857"/>
                <a:gd name="T5" fmla="*/ 269 h 283"/>
                <a:gd name="T6" fmla="*/ 0 w 857"/>
                <a:gd name="T7" fmla="*/ 283 h 283"/>
                <a:gd name="T8" fmla="*/ 23 w 857"/>
                <a:gd name="T9" fmla="*/ 264 h 283"/>
                <a:gd name="T10" fmla="*/ 12 w 857"/>
                <a:gd name="T11" fmla="*/ 248 h 283"/>
                <a:gd name="T12" fmla="*/ 20 w 857"/>
                <a:gd name="T13" fmla="*/ 234 h 283"/>
                <a:gd name="T14" fmla="*/ 10 w 857"/>
                <a:gd name="T15" fmla="*/ 230 h 283"/>
                <a:gd name="T16" fmla="*/ 18 w 857"/>
                <a:gd name="T17" fmla="*/ 222 h 283"/>
                <a:gd name="T18" fmla="*/ 22 w 857"/>
                <a:gd name="T19" fmla="*/ 232 h 283"/>
                <a:gd name="T20" fmla="*/ 28 w 857"/>
                <a:gd name="T21" fmla="*/ 228 h 283"/>
                <a:gd name="T22" fmla="*/ 24 w 857"/>
                <a:gd name="T23" fmla="*/ 212 h 283"/>
                <a:gd name="T24" fmla="*/ 36 w 857"/>
                <a:gd name="T25" fmla="*/ 218 h 283"/>
                <a:gd name="T26" fmla="*/ 31 w 857"/>
                <a:gd name="T27" fmla="*/ 208 h 283"/>
                <a:gd name="T28" fmla="*/ 42 w 857"/>
                <a:gd name="T29" fmla="*/ 199 h 283"/>
                <a:gd name="T30" fmla="*/ 30 w 857"/>
                <a:gd name="T31" fmla="*/ 191 h 283"/>
                <a:gd name="T32" fmla="*/ 55 w 857"/>
                <a:gd name="T33" fmla="*/ 179 h 283"/>
                <a:gd name="T34" fmla="*/ 50 w 857"/>
                <a:gd name="T35" fmla="*/ 167 h 283"/>
                <a:gd name="T36" fmla="*/ 60 w 857"/>
                <a:gd name="T37" fmla="*/ 169 h 283"/>
                <a:gd name="T38" fmla="*/ 51 w 857"/>
                <a:gd name="T39" fmla="*/ 156 h 283"/>
                <a:gd name="T40" fmla="*/ 64 w 857"/>
                <a:gd name="T41" fmla="*/ 140 h 283"/>
                <a:gd name="T42" fmla="*/ 52 w 857"/>
                <a:gd name="T43" fmla="*/ 126 h 283"/>
                <a:gd name="T44" fmla="*/ 69 w 857"/>
                <a:gd name="T45" fmla="*/ 124 h 283"/>
                <a:gd name="T46" fmla="*/ 60 w 857"/>
                <a:gd name="T47" fmla="*/ 115 h 283"/>
                <a:gd name="T48" fmla="*/ 69 w 857"/>
                <a:gd name="T49" fmla="*/ 112 h 283"/>
                <a:gd name="T50" fmla="*/ 67 w 857"/>
                <a:gd name="T51" fmla="*/ 94 h 283"/>
                <a:gd name="T52" fmla="*/ 72 w 857"/>
                <a:gd name="T53" fmla="*/ 93 h 283"/>
                <a:gd name="T54" fmla="*/ 79 w 857"/>
                <a:gd name="T55" fmla="*/ 93 h 283"/>
                <a:gd name="T56" fmla="*/ 216 w 857"/>
                <a:gd name="T57" fmla="*/ 83 h 283"/>
                <a:gd name="T58" fmla="*/ 213 w 857"/>
                <a:gd name="T59" fmla="*/ 62 h 283"/>
                <a:gd name="T60" fmla="*/ 235 w 857"/>
                <a:gd name="T61" fmla="*/ 62 h 283"/>
                <a:gd name="T62" fmla="*/ 654 w 857"/>
                <a:gd name="T63" fmla="*/ 28 h 283"/>
                <a:gd name="T64" fmla="*/ 723 w 857"/>
                <a:gd name="T65" fmla="*/ 21 h 283"/>
                <a:gd name="T66" fmla="*/ 829 w 857"/>
                <a:gd name="T67" fmla="*/ 3 h 283"/>
                <a:gd name="T68" fmla="*/ 857 w 857"/>
                <a:gd name="T69" fmla="*/ 0 h 283"/>
                <a:gd name="T70" fmla="*/ 854 w 857"/>
                <a:gd name="T71" fmla="*/ 4 h 283"/>
                <a:gd name="T72" fmla="*/ 856 w 857"/>
                <a:gd name="T73" fmla="*/ 34 h 283"/>
                <a:gd name="T74" fmla="*/ 836 w 857"/>
                <a:gd name="T75" fmla="*/ 42 h 283"/>
                <a:gd name="T76" fmla="*/ 827 w 857"/>
                <a:gd name="T77" fmla="*/ 65 h 283"/>
                <a:gd name="T78" fmla="*/ 795 w 857"/>
                <a:gd name="T79" fmla="*/ 71 h 283"/>
                <a:gd name="T80" fmla="*/ 777 w 857"/>
                <a:gd name="T81" fmla="*/ 93 h 283"/>
                <a:gd name="T82" fmla="*/ 771 w 857"/>
                <a:gd name="T83" fmla="*/ 92 h 283"/>
                <a:gd name="T84" fmla="*/ 767 w 857"/>
                <a:gd name="T85" fmla="*/ 80 h 283"/>
                <a:gd name="T86" fmla="*/ 743 w 857"/>
                <a:gd name="T87" fmla="*/ 99 h 283"/>
                <a:gd name="T88" fmla="*/ 743 w 857"/>
                <a:gd name="T89" fmla="*/ 111 h 283"/>
                <a:gd name="T90" fmla="*/ 737 w 857"/>
                <a:gd name="T91" fmla="*/ 121 h 283"/>
                <a:gd name="T92" fmla="*/ 720 w 857"/>
                <a:gd name="T93" fmla="*/ 124 h 283"/>
                <a:gd name="T94" fmla="*/ 689 w 857"/>
                <a:gd name="T95" fmla="*/ 153 h 283"/>
                <a:gd name="T96" fmla="*/ 669 w 857"/>
                <a:gd name="T97" fmla="*/ 154 h 283"/>
                <a:gd name="T98" fmla="*/ 651 w 857"/>
                <a:gd name="T99" fmla="*/ 163 h 283"/>
                <a:gd name="T100" fmla="*/ 637 w 857"/>
                <a:gd name="T101" fmla="*/ 195 h 283"/>
                <a:gd name="T102" fmla="*/ 630 w 857"/>
                <a:gd name="T103" fmla="*/ 200 h 283"/>
                <a:gd name="T104" fmla="*/ 620 w 857"/>
                <a:gd name="T105" fmla="*/ 198 h 283"/>
                <a:gd name="T106" fmla="*/ 613 w 857"/>
                <a:gd name="T107" fmla="*/ 204 h 283"/>
                <a:gd name="T108" fmla="*/ 614 w 857"/>
                <a:gd name="T109" fmla="*/ 233 h 283"/>
                <a:gd name="T110" fmla="*/ 685 w 857"/>
                <a:gd name="T111" fmla="*/ 225 h 2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57"/>
                <a:gd name="T169" fmla="*/ 0 h 283"/>
                <a:gd name="T170" fmla="*/ 857 w 857"/>
                <a:gd name="T171" fmla="*/ 283 h 2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57" h="283">
                  <a:moveTo>
                    <a:pt x="685" y="225"/>
                  </a:moveTo>
                  <a:lnTo>
                    <a:pt x="482" y="248"/>
                  </a:lnTo>
                  <a:lnTo>
                    <a:pt x="216" y="269"/>
                  </a:lnTo>
                  <a:lnTo>
                    <a:pt x="0" y="283"/>
                  </a:lnTo>
                  <a:lnTo>
                    <a:pt x="23" y="264"/>
                  </a:lnTo>
                  <a:lnTo>
                    <a:pt x="12" y="248"/>
                  </a:lnTo>
                  <a:lnTo>
                    <a:pt x="20" y="234"/>
                  </a:lnTo>
                  <a:lnTo>
                    <a:pt x="10" y="230"/>
                  </a:lnTo>
                  <a:lnTo>
                    <a:pt x="18" y="222"/>
                  </a:lnTo>
                  <a:lnTo>
                    <a:pt x="22" y="232"/>
                  </a:lnTo>
                  <a:lnTo>
                    <a:pt x="28" y="228"/>
                  </a:lnTo>
                  <a:lnTo>
                    <a:pt x="24" y="212"/>
                  </a:lnTo>
                  <a:lnTo>
                    <a:pt x="36" y="218"/>
                  </a:lnTo>
                  <a:lnTo>
                    <a:pt x="31" y="208"/>
                  </a:lnTo>
                  <a:lnTo>
                    <a:pt x="42" y="199"/>
                  </a:lnTo>
                  <a:lnTo>
                    <a:pt x="30" y="191"/>
                  </a:lnTo>
                  <a:lnTo>
                    <a:pt x="55" y="179"/>
                  </a:lnTo>
                  <a:lnTo>
                    <a:pt x="50" y="167"/>
                  </a:lnTo>
                  <a:lnTo>
                    <a:pt x="60" y="169"/>
                  </a:lnTo>
                  <a:lnTo>
                    <a:pt x="51" y="156"/>
                  </a:lnTo>
                  <a:lnTo>
                    <a:pt x="64" y="140"/>
                  </a:lnTo>
                  <a:lnTo>
                    <a:pt x="52" y="126"/>
                  </a:lnTo>
                  <a:lnTo>
                    <a:pt x="69" y="124"/>
                  </a:lnTo>
                  <a:lnTo>
                    <a:pt x="60" y="115"/>
                  </a:lnTo>
                  <a:lnTo>
                    <a:pt x="69" y="112"/>
                  </a:lnTo>
                  <a:lnTo>
                    <a:pt x="67" y="94"/>
                  </a:lnTo>
                  <a:lnTo>
                    <a:pt x="72" y="93"/>
                  </a:lnTo>
                  <a:lnTo>
                    <a:pt x="79" y="93"/>
                  </a:lnTo>
                  <a:lnTo>
                    <a:pt x="216" y="83"/>
                  </a:lnTo>
                  <a:lnTo>
                    <a:pt x="213" y="62"/>
                  </a:lnTo>
                  <a:lnTo>
                    <a:pt x="235" y="62"/>
                  </a:lnTo>
                  <a:lnTo>
                    <a:pt x="654" y="28"/>
                  </a:lnTo>
                  <a:lnTo>
                    <a:pt x="723" y="21"/>
                  </a:lnTo>
                  <a:lnTo>
                    <a:pt x="829" y="3"/>
                  </a:lnTo>
                  <a:lnTo>
                    <a:pt x="857" y="0"/>
                  </a:lnTo>
                  <a:lnTo>
                    <a:pt x="854" y="4"/>
                  </a:lnTo>
                  <a:lnTo>
                    <a:pt x="856" y="34"/>
                  </a:lnTo>
                  <a:lnTo>
                    <a:pt x="836" y="42"/>
                  </a:lnTo>
                  <a:lnTo>
                    <a:pt x="827" y="65"/>
                  </a:lnTo>
                  <a:lnTo>
                    <a:pt x="795" y="71"/>
                  </a:lnTo>
                  <a:lnTo>
                    <a:pt x="777" y="93"/>
                  </a:lnTo>
                  <a:lnTo>
                    <a:pt x="771" y="92"/>
                  </a:lnTo>
                  <a:lnTo>
                    <a:pt x="767" y="80"/>
                  </a:lnTo>
                  <a:lnTo>
                    <a:pt x="743" y="99"/>
                  </a:lnTo>
                  <a:lnTo>
                    <a:pt x="743" y="111"/>
                  </a:lnTo>
                  <a:lnTo>
                    <a:pt x="737" y="121"/>
                  </a:lnTo>
                  <a:lnTo>
                    <a:pt x="720" y="124"/>
                  </a:lnTo>
                  <a:lnTo>
                    <a:pt x="689" y="153"/>
                  </a:lnTo>
                  <a:lnTo>
                    <a:pt x="669" y="154"/>
                  </a:lnTo>
                  <a:lnTo>
                    <a:pt x="651" y="163"/>
                  </a:lnTo>
                  <a:lnTo>
                    <a:pt x="637" y="195"/>
                  </a:lnTo>
                  <a:lnTo>
                    <a:pt x="630" y="200"/>
                  </a:lnTo>
                  <a:lnTo>
                    <a:pt x="620" y="198"/>
                  </a:lnTo>
                  <a:lnTo>
                    <a:pt x="613" y="204"/>
                  </a:lnTo>
                  <a:lnTo>
                    <a:pt x="614" y="233"/>
                  </a:lnTo>
                  <a:lnTo>
                    <a:pt x="685" y="225"/>
                  </a:lnTo>
                  <a:close/>
                </a:path>
              </a:pathLst>
            </a:custGeom>
            <a:noFill/>
            <a:ln w="0">
              <a:solidFill>
                <a:schemeClr val="bg1">
                  <a:lumMod val="75000"/>
                </a:schemeClr>
              </a:solidFill>
              <a:prstDash val="solid"/>
              <a:round/>
              <a:headEnd/>
              <a:tailEnd/>
            </a:ln>
          </p:spPr>
          <p:txBody>
            <a:bodyPr/>
            <a:lstStyle/>
            <a:p>
              <a:endParaRPr lang="en-US" sz="1013" dirty="0"/>
            </a:p>
          </p:txBody>
        </p:sp>
        <p:sp>
          <p:nvSpPr>
            <p:cNvPr id="69" name="Texas">
              <a:extLst>
                <a:ext uri="{FF2B5EF4-FFF2-40B4-BE49-F238E27FC236}">
                  <a16:creationId xmlns:a16="http://schemas.microsoft.com/office/drawing/2014/main" id="{9FA235B1-A676-4690-AF17-9D10E08793F1}"/>
                </a:ext>
              </a:extLst>
            </p:cNvPr>
            <p:cNvSpPr>
              <a:spLocks/>
            </p:cNvSpPr>
            <p:nvPr/>
          </p:nvSpPr>
          <p:spPr bwMode="auto">
            <a:xfrm>
              <a:off x="3491748" y="3798685"/>
              <a:ext cx="2112405" cy="2066503"/>
            </a:xfrm>
            <a:custGeom>
              <a:avLst/>
              <a:gdLst>
                <a:gd name="T0" fmla="*/ 1352 w 1407"/>
                <a:gd name="T1" fmla="*/ 866 h 1332"/>
                <a:gd name="T2" fmla="*/ 1301 w 1407"/>
                <a:gd name="T3" fmla="*/ 883 h 1332"/>
                <a:gd name="T4" fmla="*/ 1267 w 1407"/>
                <a:gd name="T5" fmla="*/ 857 h 1332"/>
                <a:gd name="T6" fmla="*/ 1277 w 1407"/>
                <a:gd name="T7" fmla="*/ 909 h 1332"/>
                <a:gd name="T8" fmla="*/ 1090 w 1407"/>
                <a:gd name="T9" fmla="*/ 1031 h 1332"/>
                <a:gd name="T10" fmla="*/ 989 w 1407"/>
                <a:gd name="T11" fmla="*/ 1138 h 1332"/>
                <a:gd name="T12" fmla="*/ 986 w 1407"/>
                <a:gd name="T13" fmla="*/ 1318 h 1332"/>
                <a:gd name="T14" fmla="*/ 945 w 1407"/>
                <a:gd name="T15" fmla="*/ 1308 h 1332"/>
                <a:gd name="T16" fmla="*/ 828 w 1407"/>
                <a:gd name="T17" fmla="*/ 1280 h 1332"/>
                <a:gd name="T18" fmla="*/ 762 w 1407"/>
                <a:gd name="T19" fmla="*/ 1203 h 1332"/>
                <a:gd name="T20" fmla="*/ 729 w 1407"/>
                <a:gd name="T21" fmla="*/ 1106 h 1332"/>
                <a:gd name="T22" fmla="*/ 693 w 1407"/>
                <a:gd name="T23" fmla="*/ 1062 h 1332"/>
                <a:gd name="T24" fmla="*/ 655 w 1407"/>
                <a:gd name="T25" fmla="*/ 1025 h 1332"/>
                <a:gd name="T26" fmla="*/ 617 w 1407"/>
                <a:gd name="T27" fmla="*/ 921 h 1332"/>
                <a:gd name="T28" fmla="*/ 578 w 1407"/>
                <a:gd name="T29" fmla="*/ 876 h 1332"/>
                <a:gd name="T30" fmla="*/ 546 w 1407"/>
                <a:gd name="T31" fmla="*/ 851 h 1332"/>
                <a:gd name="T32" fmla="*/ 443 w 1407"/>
                <a:gd name="T33" fmla="*/ 816 h 1332"/>
                <a:gd name="T34" fmla="*/ 403 w 1407"/>
                <a:gd name="T35" fmla="*/ 830 h 1332"/>
                <a:gd name="T36" fmla="*/ 347 w 1407"/>
                <a:gd name="T37" fmla="*/ 919 h 1332"/>
                <a:gd name="T38" fmla="*/ 167 w 1407"/>
                <a:gd name="T39" fmla="*/ 704 h 1332"/>
                <a:gd name="T40" fmla="*/ 82 w 1407"/>
                <a:gd name="T41" fmla="*/ 627 h 1332"/>
                <a:gd name="T42" fmla="*/ 0 w 1407"/>
                <a:gd name="T43" fmla="*/ 528 h 1332"/>
                <a:gd name="T44" fmla="*/ 435 w 1407"/>
                <a:gd name="T45" fmla="*/ 0 h 1332"/>
                <a:gd name="T46" fmla="*/ 755 w 1407"/>
                <a:gd name="T47" fmla="*/ 280 h 1332"/>
                <a:gd name="T48" fmla="*/ 807 w 1407"/>
                <a:gd name="T49" fmla="*/ 302 h 1332"/>
                <a:gd name="T50" fmla="*/ 883 w 1407"/>
                <a:gd name="T51" fmla="*/ 325 h 1332"/>
                <a:gd name="T52" fmla="*/ 921 w 1407"/>
                <a:gd name="T53" fmla="*/ 332 h 1332"/>
                <a:gd name="T54" fmla="*/ 947 w 1407"/>
                <a:gd name="T55" fmla="*/ 351 h 1332"/>
                <a:gd name="T56" fmla="*/ 989 w 1407"/>
                <a:gd name="T57" fmla="*/ 356 h 1332"/>
                <a:gd name="T58" fmla="*/ 1020 w 1407"/>
                <a:gd name="T59" fmla="*/ 370 h 1332"/>
                <a:gd name="T60" fmla="*/ 1032 w 1407"/>
                <a:gd name="T61" fmla="*/ 354 h 1332"/>
                <a:gd name="T62" fmla="*/ 1048 w 1407"/>
                <a:gd name="T63" fmla="*/ 353 h 1332"/>
                <a:gd name="T64" fmla="*/ 1066 w 1407"/>
                <a:gd name="T65" fmla="*/ 356 h 1332"/>
                <a:gd name="T66" fmla="*/ 1086 w 1407"/>
                <a:gd name="T67" fmla="*/ 364 h 1332"/>
                <a:gd name="T68" fmla="*/ 1163 w 1407"/>
                <a:gd name="T69" fmla="*/ 356 h 1332"/>
                <a:gd name="T70" fmla="*/ 1214 w 1407"/>
                <a:gd name="T71" fmla="*/ 352 h 1332"/>
                <a:gd name="T72" fmla="*/ 1287 w 1407"/>
                <a:gd name="T73" fmla="*/ 375 h 1332"/>
                <a:gd name="T74" fmla="*/ 1308 w 1407"/>
                <a:gd name="T75" fmla="*/ 392 h 1332"/>
                <a:gd name="T76" fmla="*/ 1345 w 1407"/>
                <a:gd name="T77" fmla="*/ 456 h 1332"/>
                <a:gd name="T78" fmla="*/ 1371 w 1407"/>
                <a:gd name="T79" fmla="*/ 608 h 1332"/>
                <a:gd name="T80" fmla="*/ 1394 w 1407"/>
                <a:gd name="T81" fmla="*/ 670 h 1332"/>
                <a:gd name="T82" fmla="*/ 1383 w 1407"/>
                <a:gd name="T83" fmla="*/ 760 h 1332"/>
                <a:gd name="T84" fmla="*/ 1364 w 1407"/>
                <a:gd name="T85" fmla="*/ 851 h 1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07"/>
                <a:gd name="T130" fmla="*/ 0 h 1332"/>
                <a:gd name="T131" fmla="*/ 1407 w 1407"/>
                <a:gd name="T132" fmla="*/ 1332 h 1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07" h="1332">
                  <a:moveTo>
                    <a:pt x="1364" y="851"/>
                  </a:moveTo>
                  <a:lnTo>
                    <a:pt x="1375" y="866"/>
                  </a:lnTo>
                  <a:lnTo>
                    <a:pt x="1352" y="866"/>
                  </a:lnTo>
                  <a:lnTo>
                    <a:pt x="1277" y="905"/>
                  </a:lnTo>
                  <a:lnTo>
                    <a:pt x="1281" y="892"/>
                  </a:lnTo>
                  <a:lnTo>
                    <a:pt x="1301" y="883"/>
                  </a:lnTo>
                  <a:lnTo>
                    <a:pt x="1271" y="885"/>
                  </a:lnTo>
                  <a:lnTo>
                    <a:pt x="1275" y="854"/>
                  </a:lnTo>
                  <a:lnTo>
                    <a:pt x="1267" y="857"/>
                  </a:lnTo>
                  <a:lnTo>
                    <a:pt x="1246" y="869"/>
                  </a:lnTo>
                  <a:lnTo>
                    <a:pt x="1260" y="902"/>
                  </a:lnTo>
                  <a:lnTo>
                    <a:pt x="1277" y="909"/>
                  </a:lnTo>
                  <a:lnTo>
                    <a:pt x="1204" y="966"/>
                  </a:lnTo>
                  <a:lnTo>
                    <a:pt x="1098" y="1020"/>
                  </a:lnTo>
                  <a:lnTo>
                    <a:pt x="1090" y="1031"/>
                  </a:lnTo>
                  <a:lnTo>
                    <a:pt x="1052" y="1053"/>
                  </a:lnTo>
                  <a:lnTo>
                    <a:pt x="1021" y="1082"/>
                  </a:lnTo>
                  <a:lnTo>
                    <a:pt x="989" y="1138"/>
                  </a:lnTo>
                  <a:lnTo>
                    <a:pt x="978" y="1177"/>
                  </a:lnTo>
                  <a:lnTo>
                    <a:pt x="1002" y="1318"/>
                  </a:lnTo>
                  <a:lnTo>
                    <a:pt x="986" y="1318"/>
                  </a:lnTo>
                  <a:lnTo>
                    <a:pt x="977" y="1322"/>
                  </a:lnTo>
                  <a:lnTo>
                    <a:pt x="973" y="1332"/>
                  </a:lnTo>
                  <a:lnTo>
                    <a:pt x="945" y="1308"/>
                  </a:lnTo>
                  <a:lnTo>
                    <a:pt x="881" y="1303"/>
                  </a:lnTo>
                  <a:lnTo>
                    <a:pt x="853" y="1282"/>
                  </a:lnTo>
                  <a:lnTo>
                    <a:pt x="828" y="1280"/>
                  </a:lnTo>
                  <a:lnTo>
                    <a:pt x="813" y="1263"/>
                  </a:lnTo>
                  <a:lnTo>
                    <a:pt x="781" y="1259"/>
                  </a:lnTo>
                  <a:lnTo>
                    <a:pt x="762" y="1203"/>
                  </a:lnTo>
                  <a:lnTo>
                    <a:pt x="743" y="1181"/>
                  </a:lnTo>
                  <a:lnTo>
                    <a:pt x="739" y="1115"/>
                  </a:lnTo>
                  <a:lnTo>
                    <a:pt x="729" y="1106"/>
                  </a:lnTo>
                  <a:lnTo>
                    <a:pt x="716" y="1103"/>
                  </a:lnTo>
                  <a:lnTo>
                    <a:pt x="698" y="1085"/>
                  </a:lnTo>
                  <a:lnTo>
                    <a:pt x="693" y="1062"/>
                  </a:lnTo>
                  <a:lnTo>
                    <a:pt x="687" y="1060"/>
                  </a:lnTo>
                  <a:lnTo>
                    <a:pt x="677" y="1041"/>
                  </a:lnTo>
                  <a:lnTo>
                    <a:pt x="655" y="1025"/>
                  </a:lnTo>
                  <a:lnTo>
                    <a:pt x="632" y="959"/>
                  </a:lnTo>
                  <a:lnTo>
                    <a:pt x="621" y="945"/>
                  </a:lnTo>
                  <a:lnTo>
                    <a:pt x="617" y="921"/>
                  </a:lnTo>
                  <a:lnTo>
                    <a:pt x="604" y="902"/>
                  </a:lnTo>
                  <a:lnTo>
                    <a:pt x="583" y="888"/>
                  </a:lnTo>
                  <a:lnTo>
                    <a:pt x="578" y="876"/>
                  </a:lnTo>
                  <a:lnTo>
                    <a:pt x="557" y="868"/>
                  </a:lnTo>
                  <a:lnTo>
                    <a:pt x="553" y="851"/>
                  </a:lnTo>
                  <a:lnTo>
                    <a:pt x="546" y="851"/>
                  </a:lnTo>
                  <a:lnTo>
                    <a:pt x="542" y="836"/>
                  </a:lnTo>
                  <a:lnTo>
                    <a:pt x="464" y="829"/>
                  </a:lnTo>
                  <a:lnTo>
                    <a:pt x="443" y="816"/>
                  </a:lnTo>
                  <a:lnTo>
                    <a:pt x="434" y="830"/>
                  </a:lnTo>
                  <a:lnTo>
                    <a:pt x="424" y="827"/>
                  </a:lnTo>
                  <a:lnTo>
                    <a:pt x="403" y="830"/>
                  </a:lnTo>
                  <a:lnTo>
                    <a:pt x="372" y="888"/>
                  </a:lnTo>
                  <a:lnTo>
                    <a:pt x="376" y="892"/>
                  </a:lnTo>
                  <a:lnTo>
                    <a:pt x="347" y="919"/>
                  </a:lnTo>
                  <a:lnTo>
                    <a:pt x="329" y="919"/>
                  </a:lnTo>
                  <a:lnTo>
                    <a:pt x="206" y="834"/>
                  </a:lnTo>
                  <a:lnTo>
                    <a:pt x="167" y="704"/>
                  </a:lnTo>
                  <a:lnTo>
                    <a:pt x="119" y="669"/>
                  </a:lnTo>
                  <a:lnTo>
                    <a:pt x="100" y="639"/>
                  </a:lnTo>
                  <a:lnTo>
                    <a:pt x="82" y="627"/>
                  </a:lnTo>
                  <a:lnTo>
                    <a:pt x="10" y="542"/>
                  </a:lnTo>
                  <a:lnTo>
                    <a:pt x="9" y="540"/>
                  </a:lnTo>
                  <a:lnTo>
                    <a:pt x="0" y="528"/>
                  </a:lnTo>
                  <a:lnTo>
                    <a:pt x="4" y="516"/>
                  </a:lnTo>
                  <a:lnTo>
                    <a:pt x="383" y="551"/>
                  </a:lnTo>
                  <a:lnTo>
                    <a:pt x="435" y="0"/>
                  </a:lnTo>
                  <a:lnTo>
                    <a:pt x="737" y="18"/>
                  </a:lnTo>
                  <a:lnTo>
                    <a:pt x="725" y="257"/>
                  </a:lnTo>
                  <a:lnTo>
                    <a:pt x="755" y="280"/>
                  </a:lnTo>
                  <a:lnTo>
                    <a:pt x="787" y="282"/>
                  </a:lnTo>
                  <a:lnTo>
                    <a:pt x="790" y="273"/>
                  </a:lnTo>
                  <a:lnTo>
                    <a:pt x="807" y="302"/>
                  </a:lnTo>
                  <a:lnTo>
                    <a:pt x="853" y="317"/>
                  </a:lnTo>
                  <a:lnTo>
                    <a:pt x="865" y="312"/>
                  </a:lnTo>
                  <a:lnTo>
                    <a:pt x="883" y="325"/>
                  </a:lnTo>
                  <a:lnTo>
                    <a:pt x="894" y="314"/>
                  </a:lnTo>
                  <a:lnTo>
                    <a:pt x="919" y="314"/>
                  </a:lnTo>
                  <a:lnTo>
                    <a:pt x="921" y="332"/>
                  </a:lnTo>
                  <a:lnTo>
                    <a:pt x="936" y="335"/>
                  </a:lnTo>
                  <a:lnTo>
                    <a:pt x="934" y="348"/>
                  </a:lnTo>
                  <a:lnTo>
                    <a:pt x="947" y="351"/>
                  </a:lnTo>
                  <a:lnTo>
                    <a:pt x="965" y="335"/>
                  </a:lnTo>
                  <a:lnTo>
                    <a:pt x="973" y="340"/>
                  </a:lnTo>
                  <a:lnTo>
                    <a:pt x="989" y="356"/>
                  </a:lnTo>
                  <a:lnTo>
                    <a:pt x="1013" y="346"/>
                  </a:lnTo>
                  <a:lnTo>
                    <a:pt x="1017" y="354"/>
                  </a:lnTo>
                  <a:lnTo>
                    <a:pt x="1020" y="370"/>
                  </a:lnTo>
                  <a:lnTo>
                    <a:pt x="1029" y="357"/>
                  </a:lnTo>
                  <a:lnTo>
                    <a:pt x="1025" y="353"/>
                  </a:lnTo>
                  <a:lnTo>
                    <a:pt x="1032" y="354"/>
                  </a:lnTo>
                  <a:lnTo>
                    <a:pt x="1037" y="341"/>
                  </a:lnTo>
                  <a:lnTo>
                    <a:pt x="1044" y="341"/>
                  </a:lnTo>
                  <a:lnTo>
                    <a:pt x="1048" y="353"/>
                  </a:lnTo>
                  <a:lnTo>
                    <a:pt x="1056" y="352"/>
                  </a:lnTo>
                  <a:lnTo>
                    <a:pt x="1060" y="357"/>
                  </a:lnTo>
                  <a:lnTo>
                    <a:pt x="1066" y="356"/>
                  </a:lnTo>
                  <a:lnTo>
                    <a:pt x="1077" y="349"/>
                  </a:lnTo>
                  <a:lnTo>
                    <a:pt x="1074" y="355"/>
                  </a:lnTo>
                  <a:lnTo>
                    <a:pt x="1086" y="364"/>
                  </a:lnTo>
                  <a:lnTo>
                    <a:pt x="1101" y="374"/>
                  </a:lnTo>
                  <a:lnTo>
                    <a:pt x="1123" y="356"/>
                  </a:lnTo>
                  <a:lnTo>
                    <a:pt x="1163" y="356"/>
                  </a:lnTo>
                  <a:lnTo>
                    <a:pt x="1165" y="350"/>
                  </a:lnTo>
                  <a:lnTo>
                    <a:pt x="1180" y="344"/>
                  </a:lnTo>
                  <a:lnTo>
                    <a:pt x="1214" y="352"/>
                  </a:lnTo>
                  <a:lnTo>
                    <a:pt x="1220" y="342"/>
                  </a:lnTo>
                  <a:lnTo>
                    <a:pt x="1257" y="368"/>
                  </a:lnTo>
                  <a:lnTo>
                    <a:pt x="1287" y="375"/>
                  </a:lnTo>
                  <a:lnTo>
                    <a:pt x="1294" y="383"/>
                  </a:lnTo>
                  <a:lnTo>
                    <a:pt x="1299" y="381"/>
                  </a:lnTo>
                  <a:lnTo>
                    <a:pt x="1308" y="392"/>
                  </a:lnTo>
                  <a:lnTo>
                    <a:pt x="1322" y="391"/>
                  </a:lnTo>
                  <a:lnTo>
                    <a:pt x="1344" y="391"/>
                  </a:lnTo>
                  <a:lnTo>
                    <a:pt x="1345" y="456"/>
                  </a:lnTo>
                  <a:lnTo>
                    <a:pt x="1347" y="582"/>
                  </a:lnTo>
                  <a:lnTo>
                    <a:pt x="1363" y="594"/>
                  </a:lnTo>
                  <a:lnTo>
                    <a:pt x="1371" y="608"/>
                  </a:lnTo>
                  <a:lnTo>
                    <a:pt x="1370" y="632"/>
                  </a:lnTo>
                  <a:lnTo>
                    <a:pt x="1384" y="641"/>
                  </a:lnTo>
                  <a:lnTo>
                    <a:pt x="1394" y="670"/>
                  </a:lnTo>
                  <a:lnTo>
                    <a:pt x="1407" y="699"/>
                  </a:lnTo>
                  <a:lnTo>
                    <a:pt x="1401" y="718"/>
                  </a:lnTo>
                  <a:lnTo>
                    <a:pt x="1383" y="760"/>
                  </a:lnTo>
                  <a:lnTo>
                    <a:pt x="1389" y="809"/>
                  </a:lnTo>
                  <a:lnTo>
                    <a:pt x="1373" y="841"/>
                  </a:lnTo>
                  <a:lnTo>
                    <a:pt x="1364" y="851"/>
                  </a:lnTo>
                  <a:close/>
                </a:path>
              </a:pathLst>
            </a:custGeom>
            <a:noFill/>
            <a:ln w="0">
              <a:solidFill>
                <a:schemeClr val="bg1">
                  <a:lumMod val="75000"/>
                </a:schemeClr>
              </a:solidFill>
              <a:prstDash val="solid"/>
              <a:round/>
              <a:headEnd/>
              <a:tailEnd/>
            </a:ln>
          </p:spPr>
          <p:txBody>
            <a:bodyPr/>
            <a:lstStyle/>
            <a:p>
              <a:endParaRPr lang="en-US" sz="1013" dirty="0"/>
            </a:p>
          </p:txBody>
        </p:sp>
        <p:sp>
          <p:nvSpPr>
            <p:cNvPr id="73" name="Virginia">
              <a:extLst>
                <a:ext uri="{FF2B5EF4-FFF2-40B4-BE49-F238E27FC236}">
                  <a16:creationId xmlns:a16="http://schemas.microsoft.com/office/drawing/2014/main" id="{FD808BCA-5520-4133-BD2B-37BBF1E7CFC5}"/>
                </a:ext>
              </a:extLst>
            </p:cNvPr>
            <p:cNvSpPr>
              <a:spLocks noEditPoints="1"/>
            </p:cNvSpPr>
            <p:nvPr/>
          </p:nvSpPr>
          <p:spPr bwMode="auto">
            <a:xfrm>
              <a:off x="7063634" y="3053300"/>
              <a:ext cx="1197611" cy="660559"/>
            </a:xfrm>
            <a:custGeom>
              <a:avLst/>
              <a:gdLst>
                <a:gd name="T0" fmla="*/ 1 w 799"/>
                <a:gd name="T1" fmla="*/ 425 h 426"/>
                <a:gd name="T2" fmla="*/ 56 w 799"/>
                <a:gd name="T3" fmla="*/ 388 h 426"/>
                <a:gd name="T4" fmla="*/ 87 w 799"/>
                <a:gd name="T5" fmla="*/ 350 h 426"/>
                <a:gd name="T6" fmla="*/ 155 w 799"/>
                <a:gd name="T7" fmla="*/ 290 h 426"/>
                <a:gd name="T8" fmla="*/ 159 w 799"/>
                <a:gd name="T9" fmla="*/ 301 h 426"/>
                <a:gd name="T10" fmla="*/ 188 w 799"/>
                <a:gd name="T11" fmla="*/ 327 h 426"/>
                <a:gd name="T12" fmla="*/ 233 w 799"/>
                <a:gd name="T13" fmla="*/ 316 h 426"/>
                <a:gd name="T14" fmla="*/ 265 w 799"/>
                <a:gd name="T15" fmla="*/ 287 h 426"/>
                <a:gd name="T16" fmla="*/ 298 w 799"/>
                <a:gd name="T17" fmla="*/ 275 h 426"/>
                <a:gd name="T18" fmla="*/ 318 w 799"/>
                <a:gd name="T19" fmla="*/ 269 h 426"/>
                <a:gd name="T20" fmla="*/ 314 w 799"/>
                <a:gd name="T21" fmla="*/ 247 h 426"/>
                <a:gd name="T22" fmla="*/ 360 w 799"/>
                <a:gd name="T23" fmla="*/ 127 h 426"/>
                <a:gd name="T24" fmla="*/ 417 w 799"/>
                <a:gd name="T25" fmla="*/ 86 h 426"/>
                <a:gd name="T26" fmla="*/ 466 w 799"/>
                <a:gd name="T27" fmla="*/ 37 h 426"/>
                <a:gd name="T28" fmla="*/ 468 w 799"/>
                <a:gd name="T29" fmla="*/ 14 h 426"/>
                <a:gd name="T30" fmla="*/ 523 w 799"/>
                <a:gd name="T31" fmla="*/ 31 h 426"/>
                <a:gd name="T32" fmla="*/ 544 w 799"/>
                <a:gd name="T33" fmla="*/ 6 h 426"/>
                <a:gd name="T34" fmla="*/ 553 w 799"/>
                <a:gd name="T35" fmla="*/ 27 h 426"/>
                <a:gd name="T36" fmla="*/ 583 w 799"/>
                <a:gd name="T37" fmla="*/ 40 h 426"/>
                <a:gd name="T38" fmla="*/ 606 w 799"/>
                <a:gd name="T39" fmla="*/ 59 h 426"/>
                <a:gd name="T40" fmla="*/ 590 w 799"/>
                <a:gd name="T41" fmla="*/ 82 h 426"/>
                <a:gd name="T42" fmla="*/ 604 w 799"/>
                <a:gd name="T43" fmla="*/ 115 h 426"/>
                <a:gd name="T44" fmla="*/ 628 w 799"/>
                <a:gd name="T45" fmla="*/ 127 h 426"/>
                <a:gd name="T46" fmla="*/ 663 w 799"/>
                <a:gd name="T47" fmla="*/ 129 h 426"/>
                <a:gd name="T48" fmla="*/ 710 w 799"/>
                <a:gd name="T49" fmla="*/ 186 h 426"/>
                <a:gd name="T50" fmla="*/ 689 w 799"/>
                <a:gd name="T51" fmla="*/ 184 h 426"/>
                <a:gd name="T52" fmla="*/ 673 w 799"/>
                <a:gd name="T53" fmla="*/ 178 h 426"/>
                <a:gd name="T54" fmla="*/ 709 w 799"/>
                <a:gd name="T55" fmla="*/ 194 h 426"/>
                <a:gd name="T56" fmla="*/ 718 w 799"/>
                <a:gd name="T57" fmla="*/ 223 h 426"/>
                <a:gd name="T58" fmla="*/ 711 w 799"/>
                <a:gd name="T59" fmla="*/ 229 h 426"/>
                <a:gd name="T60" fmla="*/ 720 w 799"/>
                <a:gd name="T61" fmla="*/ 246 h 426"/>
                <a:gd name="T62" fmla="*/ 746 w 799"/>
                <a:gd name="T63" fmla="*/ 268 h 426"/>
                <a:gd name="T64" fmla="*/ 778 w 799"/>
                <a:gd name="T65" fmla="*/ 307 h 426"/>
                <a:gd name="T66" fmla="*/ 774 w 799"/>
                <a:gd name="T67" fmla="*/ 307 h 426"/>
                <a:gd name="T68" fmla="*/ 762 w 799"/>
                <a:gd name="T69" fmla="*/ 310 h 426"/>
                <a:gd name="T70" fmla="*/ 363 w 799"/>
                <a:gd name="T71" fmla="*/ 383 h 426"/>
                <a:gd name="T72" fmla="*/ 203 w 799"/>
                <a:gd name="T73" fmla="*/ 398 h 426"/>
                <a:gd name="T74" fmla="*/ 69 w 799"/>
                <a:gd name="T75" fmla="*/ 419 h 426"/>
                <a:gd name="T76" fmla="*/ 799 w 799"/>
                <a:gd name="T77" fmla="*/ 117 h 426"/>
                <a:gd name="T78" fmla="*/ 772 w 799"/>
                <a:gd name="T79" fmla="*/ 208 h 426"/>
                <a:gd name="T80" fmla="*/ 743 w 799"/>
                <a:gd name="T81" fmla="*/ 224 h 426"/>
                <a:gd name="T82" fmla="*/ 761 w 799"/>
                <a:gd name="T83" fmla="*/ 135 h 426"/>
                <a:gd name="T84" fmla="*/ 799 w 799"/>
                <a:gd name="T85" fmla="*/ 117 h 4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99"/>
                <a:gd name="T130" fmla="*/ 0 h 426"/>
                <a:gd name="T131" fmla="*/ 799 w 799"/>
                <a:gd name="T132" fmla="*/ 426 h 4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99" h="426">
                  <a:moveTo>
                    <a:pt x="0" y="426"/>
                  </a:moveTo>
                  <a:lnTo>
                    <a:pt x="1" y="425"/>
                  </a:lnTo>
                  <a:lnTo>
                    <a:pt x="52" y="401"/>
                  </a:lnTo>
                  <a:lnTo>
                    <a:pt x="56" y="388"/>
                  </a:lnTo>
                  <a:lnTo>
                    <a:pt x="76" y="379"/>
                  </a:lnTo>
                  <a:lnTo>
                    <a:pt x="87" y="350"/>
                  </a:lnTo>
                  <a:lnTo>
                    <a:pt x="154" y="290"/>
                  </a:lnTo>
                  <a:lnTo>
                    <a:pt x="155" y="290"/>
                  </a:lnTo>
                  <a:lnTo>
                    <a:pt x="158" y="292"/>
                  </a:lnTo>
                  <a:lnTo>
                    <a:pt x="159" y="301"/>
                  </a:lnTo>
                  <a:lnTo>
                    <a:pt x="161" y="311"/>
                  </a:lnTo>
                  <a:lnTo>
                    <a:pt x="188" y="327"/>
                  </a:lnTo>
                  <a:lnTo>
                    <a:pt x="217" y="305"/>
                  </a:lnTo>
                  <a:lnTo>
                    <a:pt x="233" y="316"/>
                  </a:lnTo>
                  <a:lnTo>
                    <a:pt x="263" y="302"/>
                  </a:lnTo>
                  <a:lnTo>
                    <a:pt x="265" y="287"/>
                  </a:lnTo>
                  <a:lnTo>
                    <a:pt x="275" y="292"/>
                  </a:lnTo>
                  <a:lnTo>
                    <a:pt x="298" y="275"/>
                  </a:lnTo>
                  <a:lnTo>
                    <a:pt x="303" y="282"/>
                  </a:lnTo>
                  <a:lnTo>
                    <a:pt x="318" y="269"/>
                  </a:lnTo>
                  <a:lnTo>
                    <a:pt x="324" y="253"/>
                  </a:lnTo>
                  <a:lnTo>
                    <a:pt x="314" y="247"/>
                  </a:lnTo>
                  <a:lnTo>
                    <a:pt x="352" y="169"/>
                  </a:lnTo>
                  <a:lnTo>
                    <a:pt x="360" y="127"/>
                  </a:lnTo>
                  <a:lnTo>
                    <a:pt x="399" y="142"/>
                  </a:lnTo>
                  <a:lnTo>
                    <a:pt x="417" y="86"/>
                  </a:lnTo>
                  <a:lnTo>
                    <a:pt x="431" y="94"/>
                  </a:lnTo>
                  <a:lnTo>
                    <a:pt x="466" y="37"/>
                  </a:lnTo>
                  <a:lnTo>
                    <a:pt x="463" y="34"/>
                  </a:lnTo>
                  <a:lnTo>
                    <a:pt x="468" y="14"/>
                  </a:lnTo>
                  <a:lnTo>
                    <a:pt x="465" y="0"/>
                  </a:lnTo>
                  <a:lnTo>
                    <a:pt x="523" y="31"/>
                  </a:lnTo>
                  <a:lnTo>
                    <a:pt x="528" y="7"/>
                  </a:lnTo>
                  <a:lnTo>
                    <a:pt x="544" y="6"/>
                  </a:lnTo>
                  <a:lnTo>
                    <a:pt x="556" y="13"/>
                  </a:lnTo>
                  <a:lnTo>
                    <a:pt x="553" y="27"/>
                  </a:lnTo>
                  <a:lnTo>
                    <a:pt x="581" y="34"/>
                  </a:lnTo>
                  <a:lnTo>
                    <a:pt x="583" y="40"/>
                  </a:lnTo>
                  <a:lnTo>
                    <a:pt x="595" y="43"/>
                  </a:lnTo>
                  <a:lnTo>
                    <a:pt x="606" y="59"/>
                  </a:lnTo>
                  <a:lnTo>
                    <a:pt x="600" y="74"/>
                  </a:lnTo>
                  <a:lnTo>
                    <a:pt x="590" y="82"/>
                  </a:lnTo>
                  <a:lnTo>
                    <a:pt x="594" y="117"/>
                  </a:lnTo>
                  <a:lnTo>
                    <a:pt x="604" y="115"/>
                  </a:lnTo>
                  <a:lnTo>
                    <a:pt x="616" y="106"/>
                  </a:lnTo>
                  <a:lnTo>
                    <a:pt x="628" y="127"/>
                  </a:lnTo>
                  <a:lnTo>
                    <a:pt x="651" y="132"/>
                  </a:lnTo>
                  <a:lnTo>
                    <a:pt x="663" y="129"/>
                  </a:lnTo>
                  <a:lnTo>
                    <a:pt x="707" y="153"/>
                  </a:lnTo>
                  <a:lnTo>
                    <a:pt x="710" y="186"/>
                  </a:lnTo>
                  <a:lnTo>
                    <a:pt x="702" y="189"/>
                  </a:lnTo>
                  <a:lnTo>
                    <a:pt x="689" y="184"/>
                  </a:lnTo>
                  <a:lnTo>
                    <a:pt x="654" y="166"/>
                  </a:lnTo>
                  <a:lnTo>
                    <a:pt x="673" y="178"/>
                  </a:lnTo>
                  <a:lnTo>
                    <a:pt x="684" y="192"/>
                  </a:lnTo>
                  <a:lnTo>
                    <a:pt x="709" y="194"/>
                  </a:lnTo>
                  <a:lnTo>
                    <a:pt x="712" y="200"/>
                  </a:lnTo>
                  <a:lnTo>
                    <a:pt x="718" y="223"/>
                  </a:lnTo>
                  <a:lnTo>
                    <a:pt x="702" y="216"/>
                  </a:lnTo>
                  <a:lnTo>
                    <a:pt x="711" y="229"/>
                  </a:lnTo>
                  <a:lnTo>
                    <a:pt x="697" y="236"/>
                  </a:lnTo>
                  <a:lnTo>
                    <a:pt x="720" y="246"/>
                  </a:lnTo>
                  <a:lnTo>
                    <a:pt x="725" y="265"/>
                  </a:lnTo>
                  <a:lnTo>
                    <a:pt x="746" y="268"/>
                  </a:lnTo>
                  <a:lnTo>
                    <a:pt x="756" y="265"/>
                  </a:lnTo>
                  <a:lnTo>
                    <a:pt x="778" y="307"/>
                  </a:lnTo>
                  <a:lnTo>
                    <a:pt x="777" y="307"/>
                  </a:lnTo>
                  <a:lnTo>
                    <a:pt x="774" y="307"/>
                  </a:lnTo>
                  <a:lnTo>
                    <a:pt x="772" y="308"/>
                  </a:lnTo>
                  <a:lnTo>
                    <a:pt x="762" y="310"/>
                  </a:lnTo>
                  <a:lnTo>
                    <a:pt x="760" y="310"/>
                  </a:lnTo>
                  <a:lnTo>
                    <a:pt x="363" y="383"/>
                  </a:lnTo>
                  <a:lnTo>
                    <a:pt x="200" y="402"/>
                  </a:lnTo>
                  <a:lnTo>
                    <a:pt x="203" y="398"/>
                  </a:lnTo>
                  <a:lnTo>
                    <a:pt x="175" y="401"/>
                  </a:lnTo>
                  <a:lnTo>
                    <a:pt x="69" y="419"/>
                  </a:lnTo>
                  <a:lnTo>
                    <a:pt x="0" y="426"/>
                  </a:lnTo>
                  <a:close/>
                  <a:moveTo>
                    <a:pt x="799" y="117"/>
                  </a:moveTo>
                  <a:lnTo>
                    <a:pt x="779" y="150"/>
                  </a:lnTo>
                  <a:lnTo>
                    <a:pt x="772" y="208"/>
                  </a:lnTo>
                  <a:lnTo>
                    <a:pt x="756" y="244"/>
                  </a:lnTo>
                  <a:lnTo>
                    <a:pt x="743" y="224"/>
                  </a:lnTo>
                  <a:lnTo>
                    <a:pt x="744" y="186"/>
                  </a:lnTo>
                  <a:lnTo>
                    <a:pt x="761" y="135"/>
                  </a:lnTo>
                  <a:lnTo>
                    <a:pt x="763" y="129"/>
                  </a:lnTo>
                  <a:lnTo>
                    <a:pt x="799" y="117"/>
                  </a:lnTo>
                  <a:close/>
                </a:path>
              </a:pathLst>
            </a:custGeom>
            <a:noFill/>
            <a:ln w="9525">
              <a:solidFill>
                <a:schemeClr val="bg1">
                  <a:lumMod val="75000"/>
                </a:schemeClr>
              </a:solidFill>
              <a:round/>
              <a:headEnd/>
              <a:tailEnd/>
            </a:ln>
          </p:spPr>
          <p:txBody>
            <a:bodyPr/>
            <a:lstStyle/>
            <a:p>
              <a:endParaRPr lang="en-US" sz="1013" dirty="0"/>
            </a:p>
          </p:txBody>
        </p:sp>
        <p:sp>
          <p:nvSpPr>
            <p:cNvPr id="76" name="Vermont">
              <a:extLst>
                <a:ext uri="{FF2B5EF4-FFF2-40B4-BE49-F238E27FC236}">
                  <a16:creationId xmlns:a16="http://schemas.microsoft.com/office/drawing/2014/main" id="{4E42D60A-E6BF-4140-8B54-8F9E12363431}"/>
                </a:ext>
              </a:extLst>
            </p:cNvPr>
            <p:cNvSpPr>
              <a:spLocks/>
            </p:cNvSpPr>
            <p:nvPr/>
          </p:nvSpPr>
          <p:spPr bwMode="auto">
            <a:xfrm>
              <a:off x="8228076" y="1815204"/>
              <a:ext cx="253140" cy="476469"/>
            </a:xfrm>
            <a:custGeom>
              <a:avLst/>
              <a:gdLst>
                <a:gd name="T0" fmla="*/ 146 w 168"/>
                <a:gd name="T1" fmla="*/ 293 h 307"/>
                <a:gd name="T2" fmla="*/ 73 w 168"/>
                <a:gd name="T3" fmla="*/ 307 h 307"/>
                <a:gd name="T4" fmla="*/ 52 w 168"/>
                <a:gd name="T5" fmla="*/ 212 h 307"/>
                <a:gd name="T6" fmla="*/ 43 w 168"/>
                <a:gd name="T7" fmla="*/ 203 h 307"/>
                <a:gd name="T8" fmla="*/ 38 w 168"/>
                <a:gd name="T9" fmla="*/ 212 h 307"/>
                <a:gd name="T10" fmla="*/ 34 w 168"/>
                <a:gd name="T11" fmla="*/ 210 h 307"/>
                <a:gd name="T12" fmla="*/ 35 w 168"/>
                <a:gd name="T13" fmla="*/ 186 h 307"/>
                <a:gd name="T14" fmla="*/ 19 w 168"/>
                <a:gd name="T15" fmla="*/ 155 h 307"/>
                <a:gd name="T16" fmla="*/ 20 w 168"/>
                <a:gd name="T17" fmla="*/ 105 h 307"/>
                <a:gd name="T18" fmla="*/ 7 w 168"/>
                <a:gd name="T19" fmla="*/ 86 h 307"/>
                <a:gd name="T20" fmla="*/ 0 w 168"/>
                <a:gd name="T21" fmla="*/ 39 h 307"/>
                <a:gd name="T22" fmla="*/ 160 w 168"/>
                <a:gd name="T23" fmla="*/ 0 h 307"/>
                <a:gd name="T24" fmla="*/ 157 w 168"/>
                <a:gd name="T25" fmla="*/ 4 h 307"/>
                <a:gd name="T26" fmla="*/ 157 w 168"/>
                <a:gd name="T27" fmla="*/ 34 h 307"/>
                <a:gd name="T28" fmla="*/ 166 w 168"/>
                <a:gd name="T29" fmla="*/ 56 h 307"/>
                <a:gd name="T30" fmla="*/ 168 w 168"/>
                <a:gd name="T31" fmla="*/ 62 h 307"/>
                <a:gd name="T32" fmla="*/ 135 w 168"/>
                <a:gd name="T33" fmla="*/ 94 h 307"/>
                <a:gd name="T34" fmla="*/ 143 w 168"/>
                <a:gd name="T35" fmla="*/ 123 h 307"/>
                <a:gd name="T36" fmla="*/ 127 w 168"/>
                <a:gd name="T37" fmla="*/ 190 h 307"/>
                <a:gd name="T38" fmla="*/ 139 w 168"/>
                <a:gd name="T39" fmla="*/ 258 h 307"/>
                <a:gd name="T40" fmla="*/ 133 w 168"/>
                <a:gd name="T41" fmla="*/ 277 h 307"/>
                <a:gd name="T42" fmla="*/ 144 w 168"/>
                <a:gd name="T43" fmla="*/ 289 h 307"/>
                <a:gd name="T44" fmla="*/ 146 w 168"/>
                <a:gd name="T45" fmla="*/ 293 h 3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8"/>
                <a:gd name="T70" fmla="*/ 0 h 307"/>
                <a:gd name="T71" fmla="*/ 168 w 168"/>
                <a:gd name="T72" fmla="*/ 307 h 3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8" h="307">
                  <a:moveTo>
                    <a:pt x="146" y="293"/>
                  </a:moveTo>
                  <a:lnTo>
                    <a:pt x="73" y="307"/>
                  </a:lnTo>
                  <a:lnTo>
                    <a:pt x="52" y="212"/>
                  </a:lnTo>
                  <a:lnTo>
                    <a:pt x="43" y="203"/>
                  </a:lnTo>
                  <a:lnTo>
                    <a:pt x="38" y="212"/>
                  </a:lnTo>
                  <a:lnTo>
                    <a:pt x="34" y="210"/>
                  </a:lnTo>
                  <a:lnTo>
                    <a:pt x="35" y="186"/>
                  </a:lnTo>
                  <a:lnTo>
                    <a:pt x="19" y="155"/>
                  </a:lnTo>
                  <a:lnTo>
                    <a:pt x="20" y="105"/>
                  </a:lnTo>
                  <a:lnTo>
                    <a:pt x="7" y="86"/>
                  </a:lnTo>
                  <a:lnTo>
                    <a:pt x="0" y="39"/>
                  </a:lnTo>
                  <a:lnTo>
                    <a:pt x="160" y="0"/>
                  </a:lnTo>
                  <a:lnTo>
                    <a:pt x="157" y="4"/>
                  </a:lnTo>
                  <a:lnTo>
                    <a:pt x="157" y="34"/>
                  </a:lnTo>
                  <a:lnTo>
                    <a:pt x="166" y="56"/>
                  </a:lnTo>
                  <a:lnTo>
                    <a:pt x="168" y="62"/>
                  </a:lnTo>
                  <a:lnTo>
                    <a:pt x="135" y="94"/>
                  </a:lnTo>
                  <a:lnTo>
                    <a:pt x="143" y="123"/>
                  </a:lnTo>
                  <a:lnTo>
                    <a:pt x="127" y="190"/>
                  </a:lnTo>
                  <a:lnTo>
                    <a:pt x="139" y="258"/>
                  </a:lnTo>
                  <a:lnTo>
                    <a:pt x="133" y="277"/>
                  </a:lnTo>
                  <a:lnTo>
                    <a:pt x="144" y="289"/>
                  </a:lnTo>
                  <a:lnTo>
                    <a:pt x="146" y="293"/>
                  </a:lnTo>
                  <a:close/>
                </a:path>
              </a:pathLst>
            </a:custGeom>
            <a:solidFill>
              <a:schemeClr val="accent4"/>
            </a:solidFill>
            <a:ln w="0">
              <a:solidFill>
                <a:schemeClr val="bg1">
                  <a:lumMod val="75000"/>
                </a:schemeClr>
              </a:solidFill>
              <a:prstDash val="solid"/>
              <a:round/>
              <a:headEnd/>
              <a:tailEnd/>
            </a:ln>
          </p:spPr>
          <p:txBody>
            <a:bodyPr/>
            <a:lstStyle/>
            <a:p>
              <a:endParaRPr lang="en-US" sz="1013" dirty="0"/>
            </a:p>
          </p:txBody>
        </p:sp>
        <p:sp>
          <p:nvSpPr>
            <p:cNvPr id="77" name="Washington">
              <a:extLst>
                <a:ext uri="{FF2B5EF4-FFF2-40B4-BE49-F238E27FC236}">
                  <a16:creationId xmlns:a16="http://schemas.microsoft.com/office/drawing/2014/main" id="{3CA4FB8F-2F68-4CA2-9EFC-F34990248CF3}"/>
                </a:ext>
              </a:extLst>
            </p:cNvPr>
            <p:cNvSpPr>
              <a:spLocks noEditPoints="1"/>
            </p:cNvSpPr>
            <p:nvPr/>
          </p:nvSpPr>
          <p:spPr bwMode="auto">
            <a:xfrm>
              <a:off x="1567889" y="977773"/>
              <a:ext cx="1014305" cy="736361"/>
            </a:xfrm>
            <a:custGeom>
              <a:avLst/>
              <a:gdLst>
                <a:gd name="T0" fmla="*/ 423 w 676"/>
                <a:gd name="T1" fmla="*/ 434 h 475"/>
                <a:gd name="T2" fmla="*/ 310 w 676"/>
                <a:gd name="T3" fmla="*/ 440 h 475"/>
                <a:gd name="T4" fmla="*/ 234 w 676"/>
                <a:gd name="T5" fmla="*/ 430 h 475"/>
                <a:gd name="T6" fmla="*/ 213 w 676"/>
                <a:gd name="T7" fmla="*/ 417 h 475"/>
                <a:gd name="T8" fmla="*/ 122 w 676"/>
                <a:gd name="T9" fmla="*/ 413 h 475"/>
                <a:gd name="T10" fmla="*/ 93 w 676"/>
                <a:gd name="T11" fmla="*/ 336 h 475"/>
                <a:gd name="T12" fmla="*/ 0 w 676"/>
                <a:gd name="T13" fmla="*/ 286 h 475"/>
                <a:gd name="T14" fmla="*/ 19 w 676"/>
                <a:gd name="T15" fmla="*/ 265 h 475"/>
                <a:gd name="T16" fmla="*/ 17 w 676"/>
                <a:gd name="T17" fmla="*/ 231 h 475"/>
                <a:gd name="T18" fmla="*/ 25 w 676"/>
                <a:gd name="T19" fmla="*/ 217 h 475"/>
                <a:gd name="T20" fmla="*/ 26 w 676"/>
                <a:gd name="T21" fmla="*/ 194 h 475"/>
                <a:gd name="T22" fmla="*/ 28 w 676"/>
                <a:gd name="T23" fmla="*/ 106 h 475"/>
                <a:gd name="T24" fmla="*/ 20 w 676"/>
                <a:gd name="T25" fmla="*/ 58 h 475"/>
                <a:gd name="T26" fmla="*/ 30 w 676"/>
                <a:gd name="T27" fmla="*/ 33 h 475"/>
                <a:gd name="T28" fmla="*/ 79 w 676"/>
                <a:gd name="T29" fmla="*/ 69 h 475"/>
                <a:gd name="T30" fmla="*/ 138 w 676"/>
                <a:gd name="T31" fmla="*/ 92 h 475"/>
                <a:gd name="T32" fmla="*/ 166 w 676"/>
                <a:gd name="T33" fmla="*/ 108 h 475"/>
                <a:gd name="T34" fmla="*/ 181 w 676"/>
                <a:gd name="T35" fmla="*/ 133 h 475"/>
                <a:gd name="T36" fmla="*/ 190 w 676"/>
                <a:gd name="T37" fmla="*/ 132 h 475"/>
                <a:gd name="T38" fmla="*/ 174 w 676"/>
                <a:gd name="T39" fmla="*/ 176 h 475"/>
                <a:gd name="T40" fmla="*/ 184 w 676"/>
                <a:gd name="T41" fmla="*/ 196 h 475"/>
                <a:gd name="T42" fmla="*/ 174 w 676"/>
                <a:gd name="T43" fmla="*/ 209 h 475"/>
                <a:gd name="T44" fmla="*/ 186 w 676"/>
                <a:gd name="T45" fmla="*/ 202 h 475"/>
                <a:gd name="T46" fmla="*/ 196 w 676"/>
                <a:gd name="T47" fmla="*/ 147 h 475"/>
                <a:gd name="T48" fmla="*/ 209 w 676"/>
                <a:gd name="T49" fmla="*/ 96 h 475"/>
                <a:gd name="T50" fmla="*/ 199 w 676"/>
                <a:gd name="T51" fmla="*/ 107 h 475"/>
                <a:gd name="T52" fmla="*/ 213 w 676"/>
                <a:gd name="T53" fmla="*/ 94 h 475"/>
                <a:gd name="T54" fmla="*/ 203 w 676"/>
                <a:gd name="T55" fmla="*/ 75 h 475"/>
                <a:gd name="T56" fmla="*/ 205 w 676"/>
                <a:gd name="T57" fmla="*/ 88 h 475"/>
                <a:gd name="T58" fmla="*/ 193 w 676"/>
                <a:gd name="T59" fmla="*/ 115 h 475"/>
                <a:gd name="T60" fmla="*/ 201 w 676"/>
                <a:gd name="T61" fmla="*/ 136 h 475"/>
                <a:gd name="T62" fmla="*/ 199 w 676"/>
                <a:gd name="T63" fmla="*/ 65 h 475"/>
                <a:gd name="T64" fmla="*/ 211 w 676"/>
                <a:gd name="T65" fmla="*/ 69 h 475"/>
                <a:gd name="T66" fmla="*/ 222 w 676"/>
                <a:gd name="T67" fmla="*/ 54 h 475"/>
                <a:gd name="T68" fmla="*/ 209 w 676"/>
                <a:gd name="T69" fmla="*/ 46 h 475"/>
                <a:gd name="T70" fmla="*/ 209 w 676"/>
                <a:gd name="T71" fmla="*/ 0 h 475"/>
                <a:gd name="T72" fmla="*/ 598 w 676"/>
                <a:gd name="T73" fmla="*/ 430 h 475"/>
                <a:gd name="T74" fmla="*/ 600 w 676"/>
                <a:gd name="T75" fmla="*/ 475 h 475"/>
                <a:gd name="T76" fmla="*/ 198 w 676"/>
                <a:gd name="T77" fmla="*/ 40 h 475"/>
                <a:gd name="T78" fmla="*/ 158 w 676"/>
                <a:gd name="T79" fmla="*/ 38 h 475"/>
                <a:gd name="T80" fmla="*/ 175 w 676"/>
                <a:gd name="T81" fmla="*/ 46 h 475"/>
                <a:gd name="T82" fmla="*/ 188 w 676"/>
                <a:gd name="T83" fmla="*/ 30 h 4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6"/>
                <a:gd name="T127" fmla="*/ 0 h 475"/>
                <a:gd name="T128" fmla="*/ 676 w 676"/>
                <a:gd name="T129" fmla="*/ 475 h 4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6" h="475">
                  <a:moveTo>
                    <a:pt x="600" y="475"/>
                  </a:moveTo>
                  <a:lnTo>
                    <a:pt x="423" y="434"/>
                  </a:lnTo>
                  <a:lnTo>
                    <a:pt x="368" y="431"/>
                  </a:lnTo>
                  <a:lnTo>
                    <a:pt x="310" y="440"/>
                  </a:lnTo>
                  <a:lnTo>
                    <a:pt x="274" y="429"/>
                  </a:lnTo>
                  <a:lnTo>
                    <a:pt x="234" y="430"/>
                  </a:lnTo>
                  <a:lnTo>
                    <a:pt x="223" y="433"/>
                  </a:lnTo>
                  <a:lnTo>
                    <a:pt x="213" y="417"/>
                  </a:lnTo>
                  <a:lnTo>
                    <a:pt x="172" y="407"/>
                  </a:lnTo>
                  <a:lnTo>
                    <a:pt x="122" y="413"/>
                  </a:lnTo>
                  <a:lnTo>
                    <a:pt x="89" y="389"/>
                  </a:lnTo>
                  <a:lnTo>
                    <a:pt x="93" y="336"/>
                  </a:lnTo>
                  <a:lnTo>
                    <a:pt x="36" y="297"/>
                  </a:lnTo>
                  <a:lnTo>
                    <a:pt x="0" y="286"/>
                  </a:lnTo>
                  <a:lnTo>
                    <a:pt x="16" y="243"/>
                  </a:lnTo>
                  <a:lnTo>
                    <a:pt x="19" y="265"/>
                  </a:lnTo>
                  <a:lnTo>
                    <a:pt x="36" y="239"/>
                  </a:lnTo>
                  <a:lnTo>
                    <a:pt x="17" y="231"/>
                  </a:lnTo>
                  <a:lnTo>
                    <a:pt x="20" y="210"/>
                  </a:lnTo>
                  <a:lnTo>
                    <a:pt x="25" y="217"/>
                  </a:lnTo>
                  <a:lnTo>
                    <a:pt x="44" y="210"/>
                  </a:lnTo>
                  <a:lnTo>
                    <a:pt x="26" y="194"/>
                  </a:lnTo>
                  <a:lnTo>
                    <a:pt x="18" y="207"/>
                  </a:lnTo>
                  <a:lnTo>
                    <a:pt x="28" y="106"/>
                  </a:lnTo>
                  <a:lnTo>
                    <a:pt x="16" y="84"/>
                  </a:lnTo>
                  <a:lnTo>
                    <a:pt x="20" y="58"/>
                  </a:lnTo>
                  <a:lnTo>
                    <a:pt x="16" y="50"/>
                  </a:lnTo>
                  <a:lnTo>
                    <a:pt x="30" y="33"/>
                  </a:lnTo>
                  <a:lnTo>
                    <a:pt x="26" y="23"/>
                  </a:lnTo>
                  <a:lnTo>
                    <a:pt x="79" y="69"/>
                  </a:lnTo>
                  <a:lnTo>
                    <a:pt x="126" y="88"/>
                  </a:lnTo>
                  <a:lnTo>
                    <a:pt x="138" y="92"/>
                  </a:lnTo>
                  <a:lnTo>
                    <a:pt x="150" y="87"/>
                  </a:lnTo>
                  <a:lnTo>
                    <a:pt x="166" y="108"/>
                  </a:lnTo>
                  <a:lnTo>
                    <a:pt x="179" y="100"/>
                  </a:lnTo>
                  <a:lnTo>
                    <a:pt x="181" y="133"/>
                  </a:lnTo>
                  <a:lnTo>
                    <a:pt x="184" y="129"/>
                  </a:lnTo>
                  <a:lnTo>
                    <a:pt x="190" y="132"/>
                  </a:lnTo>
                  <a:lnTo>
                    <a:pt x="190" y="145"/>
                  </a:lnTo>
                  <a:lnTo>
                    <a:pt x="174" y="176"/>
                  </a:lnTo>
                  <a:lnTo>
                    <a:pt x="179" y="193"/>
                  </a:lnTo>
                  <a:lnTo>
                    <a:pt x="184" y="196"/>
                  </a:lnTo>
                  <a:lnTo>
                    <a:pt x="165" y="200"/>
                  </a:lnTo>
                  <a:lnTo>
                    <a:pt x="174" y="209"/>
                  </a:lnTo>
                  <a:lnTo>
                    <a:pt x="176" y="204"/>
                  </a:lnTo>
                  <a:lnTo>
                    <a:pt x="186" y="202"/>
                  </a:lnTo>
                  <a:lnTo>
                    <a:pt x="195" y="158"/>
                  </a:lnTo>
                  <a:lnTo>
                    <a:pt x="196" y="147"/>
                  </a:lnTo>
                  <a:lnTo>
                    <a:pt x="218" y="127"/>
                  </a:lnTo>
                  <a:lnTo>
                    <a:pt x="209" y="96"/>
                  </a:lnTo>
                  <a:lnTo>
                    <a:pt x="209" y="119"/>
                  </a:lnTo>
                  <a:lnTo>
                    <a:pt x="199" y="107"/>
                  </a:lnTo>
                  <a:lnTo>
                    <a:pt x="201" y="92"/>
                  </a:lnTo>
                  <a:lnTo>
                    <a:pt x="213" y="94"/>
                  </a:lnTo>
                  <a:lnTo>
                    <a:pt x="215" y="90"/>
                  </a:lnTo>
                  <a:lnTo>
                    <a:pt x="203" y="75"/>
                  </a:lnTo>
                  <a:lnTo>
                    <a:pt x="200" y="78"/>
                  </a:lnTo>
                  <a:lnTo>
                    <a:pt x="205" y="88"/>
                  </a:lnTo>
                  <a:lnTo>
                    <a:pt x="189" y="92"/>
                  </a:lnTo>
                  <a:lnTo>
                    <a:pt x="193" y="115"/>
                  </a:lnTo>
                  <a:lnTo>
                    <a:pt x="206" y="121"/>
                  </a:lnTo>
                  <a:lnTo>
                    <a:pt x="201" y="136"/>
                  </a:lnTo>
                  <a:lnTo>
                    <a:pt x="181" y="90"/>
                  </a:lnTo>
                  <a:lnTo>
                    <a:pt x="199" y="65"/>
                  </a:lnTo>
                  <a:lnTo>
                    <a:pt x="199" y="47"/>
                  </a:lnTo>
                  <a:lnTo>
                    <a:pt x="211" y="69"/>
                  </a:lnTo>
                  <a:lnTo>
                    <a:pt x="213" y="55"/>
                  </a:lnTo>
                  <a:lnTo>
                    <a:pt x="222" y="54"/>
                  </a:lnTo>
                  <a:lnTo>
                    <a:pt x="219" y="31"/>
                  </a:lnTo>
                  <a:lnTo>
                    <a:pt x="209" y="46"/>
                  </a:lnTo>
                  <a:lnTo>
                    <a:pt x="202" y="34"/>
                  </a:lnTo>
                  <a:lnTo>
                    <a:pt x="209" y="0"/>
                  </a:lnTo>
                  <a:lnTo>
                    <a:pt x="676" y="118"/>
                  </a:lnTo>
                  <a:lnTo>
                    <a:pt x="598" y="430"/>
                  </a:lnTo>
                  <a:lnTo>
                    <a:pt x="600" y="469"/>
                  </a:lnTo>
                  <a:lnTo>
                    <a:pt x="600" y="475"/>
                  </a:lnTo>
                  <a:close/>
                  <a:moveTo>
                    <a:pt x="188" y="30"/>
                  </a:moveTo>
                  <a:lnTo>
                    <a:pt x="198" y="40"/>
                  </a:lnTo>
                  <a:lnTo>
                    <a:pt x="183" y="67"/>
                  </a:lnTo>
                  <a:lnTo>
                    <a:pt x="158" y="38"/>
                  </a:lnTo>
                  <a:lnTo>
                    <a:pt x="162" y="26"/>
                  </a:lnTo>
                  <a:lnTo>
                    <a:pt x="175" y="46"/>
                  </a:lnTo>
                  <a:lnTo>
                    <a:pt x="172" y="38"/>
                  </a:lnTo>
                  <a:lnTo>
                    <a:pt x="188" y="30"/>
                  </a:lnTo>
                  <a:close/>
                </a:path>
              </a:pathLst>
            </a:custGeom>
            <a:solidFill>
              <a:schemeClr val="accent6"/>
            </a:solidFill>
            <a:ln w="9525">
              <a:solidFill>
                <a:schemeClr val="bg1">
                  <a:lumMod val="75000"/>
                </a:schemeClr>
              </a:solidFill>
              <a:round/>
              <a:headEnd/>
              <a:tailEnd/>
            </a:ln>
          </p:spPr>
          <p:txBody>
            <a:bodyPr/>
            <a:lstStyle/>
            <a:p>
              <a:endParaRPr lang="en-US" sz="1013" dirty="0"/>
            </a:p>
          </p:txBody>
        </p:sp>
        <p:sp>
          <p:nvSpPr>
            <p:cNvPr id="81" name="Wisconsin">
              <a:extLst>
                <a:ext uri="{FF2B5EF4-FFF2-40B4-BE49-F238E27FC236}">
                  <a16:creationId xmlns:a16="http://schemas.microsoft.com/office/drawing/2014/main" id="{DD195993-80BC-49C0-B708-B25CAC9778BB}"/>
                </a:ext>
              </a:extLst>
            </p:cNvPr>
            <p:cNvSpPr>
              <a:spLocks/>
            </p:cNvSpPr>
            <p:nvPr/>
          </p:nvSpPr>
          <p:spPr bwMode="auto">
            <a:xfrm>
              <a:off x="5628595" y="1835056"/>
              <a:ext cx="790843" cy="841039"/>
            </a:xfrm>
            <a:custGeom>
              <a:avLst/>
              <a:gdLst>
                <a:gd name="T0" fmla="*/ 218 w 527"/>
                <a:gd name="T1" fmla="*/ 543 h 543"/>
                <a:gd name="T2" fmla="*/ 177 w 527"/>
                <a:gd name="T3" fmla="*/ 516 h 543"/>
                <a:gd name="T4" fmla="*/ 175 w 527"/>
                <a:gd name="T5" fmla="*/ 455 h 543"/>
                <a:gd name="T6" fmla="*/ 159 w 527"/>
                <a:gd name="T7" fmla="*/ 425 h 543"/>
                <a:gd name="T8" fmla="*/ 154 w 527"/>
                <a:gd name="T9" fmla="*/ 411 h 543"/>
                <a:gd name="T10" fmla="*/ 137 w 527"/>
                <a:gd name="T11" fmla="*/ 365 h 543"/>
                <a:gd name="T12" fmla="*/ 87 w 527"/>
                <a:gd name="T13" fmla="*/ 322 h 543"/>
                <a:gd name="T14" fmla="*/ 13 w 527"/>
                <a:gd name="T15" fmla="*/ 254 h 543"/>
                <a:gd name="T16" fmla="*/ 14 w 527"/>
                <a:gd name="T17" fmla="*/ 232 h 543"/>
                <a:gd name="T18" fmla="*/ 21 w 527"/>
                <a:gd name="T19" fmla="*/ 192 h 543"/>
                <a:gd name="T20" fmla="*/ 1 w 527"/>
                <a:gd name="T21" fmla="*/ 158 h 543"/>
                <a:gd name="T22" fmla="*/ 39 w 527"/>
                <a:gd name="T23" fmla="*/ 120 h 543"/>
                <a:gd name="T24" fmla="*/ 49 w 527"/>
                <a:gd name="T25" fmla="*/ 114 h 543"/>
                <a:gd name="T26" fmla="*/ 70 w 527"/>
                <a:gd name="T27" fmla="*/ 36 h 543"/>
                <a:gd name="T28" fmla="*/ 170 w 527"/>
                <a:gd name="T29" fmla="*/ 0 h 543"/>
                <a:gd name="T30" fmla="*/ 165 w 527"/>
                <a:gd name="T31" fmla="*/ 45 h 543"/>
                <a:gd name="T32" fmla="*/ 212 w 527"/>
                <a:gd name="T33" fmla="*/ 47 h 543"/>
                <a:gd name="T34" fmla="*/ 239 w 527"/>
                <a:gd name="T35" fmla="*/ 74 h 543"/>
                <a:gd name="T36" fmla="*/ 419 w 527"/>
                <a:gd name="T37" fmla="*/ 126 h 543"/>
                <a:gd name="T38" fmla="*/ 447 w 527"/>
                <a:gd name="T39" fmla="*/ 144 h 543"/>
                <a:gd name="T40" fmla="*/ 447 w 527"/>
                <a:gd name="T41" fmla="*/ 154 h 543"/>
                <a:gd name="T42" fmla="*/ 465 w 527"/>
                <a:gd name="T43" fmla="*/ 177 h 543"/>
                <a:gd name="T44" fmla="*/ 474 w 527"/>
                <a:gd name="T45" fmla="*/ 209 h 543"/>
                <a:gd name="T46" fmla="*/ 449 w 527"/>
                <a:gd name="T47" fmla="*/ 280 h 543"/>
                <a:gd name="T48" fmla="*/ 475 w 527"/>
                <a:gd name="T49" fmla="*/ 241 h 543"/>
                <a:gd name="T50" fmla="*/ 492 w 527"/>
                <a:gd name="T51" fmla="*/ 231 h 543"/>
                <a:gd name="T52" fmla="*/ 525 w 527"/>
                <a:gd name="T53" fmla="*/ 181 h 543"/>
                <a:gd name="T54" fmla="*/ 527 w 527"/>
                <a:gd name="T55" fmla="*/ 191 h 543"/>
                <a:gd name="T56" fmla="*/ 522 w 527"/>
                <a:gd name="T57" fmla="*/ 207 h 543"/>
                <a:gd name="T58" fmla="*/ 510 w 527"/>
                <a:gd name="T59" fmla="*/ 234 h 543"/>
                <a:gd name="T60" fmla="*/ 490 w 527"/>
                <a:gd name="T61" fmla="*/ 319 h 543"/>
                <a:gd name="T62" fmla="*/ 478 w 527"/>
                <a:gd name="T63" fmla="*/ 382 h 543"/>
                <a:gd name="T64" fmla="*/ 482 w 527"/>
                <a:gd name="T65" fmla="*/ 493 h 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7"/>
                <a:gd name="T100" fmla="*/ 0 h 543"/>
                <a:gd name="T101" fmla="*/ 527 w 527"/>
                <a:gd name="T102" fmla="*/ 543 h 5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7" h="543">
                  <a:moveTo>
                    <a:pt x="481" y="530"/>
                  </a:moveTo>
                  <a:lnTo>
                    <a:pt x="218" y="543"/>
                  </a:lnTo>
                  <a:lnTo>
                    <a:pt x="212" y="529"/>
                  </a:lnTo>
                  <a:lnTo>
                    <a:pt x="177" y="516"/>
                  </a:lnTo>
                  <a:lnTo>
                    <a:pt x="165" y="476"/>
                  </a:lnTo>
                  <a:lnTo>
                    <a:pt x="175" y="455"/>
                  </a:lnTo>
                  <a:lnTo>
                    <a:pt x="161" y="443"/>
                  </a:lnTo>
                  <a:lnTo>
                    <a:pt x="159" y="425"/>
                  </a:lnTo>
                  <a:lnTo>
                    <a:pt x="159" y="423"/>
                  </a:lnTo>
                  <a:lnTo>
                    <a:pt x="154" y="411"/>
                  </a:lnTo>
                  <a:lnTo>
                    <a:pt x="155" y="391"/>
                  </a:lnTo>
                  <a:lnTo>
                    <a:pt x="137" y="365"/>
                  </a:lnTo>
                  <a:lnTo>
                    <a:pt x="95" y="342"/>
                  </a:lnTo>
                  <a:lnTo>
                    <a:pt x="87" y="322"/>
                  </a:lnTo>
                  <a:lnTo>
                    <a:pt x="9" y="277"/>
                  </a:lnTo>
                  <a:lnTo>
                    <a:pt x="13" y="254"/>
                  </a:lnTo>
                  <a:lnTo>
                    <a:pt x="9" y="238"/>
                  </a:lnTo>
                  <a:lnTo>
                    <a:pt x="14" y="232"/>
                  </a:lnTo>
                  <a:lnTo>
                    <a:pt x="11" y="211"/>
                  </a:lnTo>
                  <a:lnTo>
                    <a:pt x="21" y="192"/>
                  </a:lnTo>
                  <a:lnTo>
                    <a:pt x="0" y="176"/>
                  </a:lnTo>
                  <a:lnTo>
                    <a:pt x="1" y="158"/>
                  </a:lnTo>
                  <a:lnTo>
                    <a:pt x="13" y="137"/>
                  </a:lnTo>
                  <a:lnTo>
                    <a:pt x="39" y="120"/>
                  </a:lnTo>
                  <a:lnTo>
                    <a:pt x="44" y="121"/>
                  </a:lnTo>
                  <a:lnTo>
                    <a:pt x="49" y="114"/>
                  </a:lnTo>
                  <a:lnTo>
                    <a:pt x="48" y="42"/>
                  </a:lnTo>
                  <a:lnTo>
                    <a:pt x="70" y="36"/>
                  </a:lnTo>
                  <a:lnTo>
                    <a:pt x="90" y="37"/>
                  </a:lnTo>
                  <a:lnTo>
                    <a:pt x="170" y="0"/>
                  </a:lnTo>
                  <a:lnTo>
                    <a:pt x="180" y="10"/>
                  </a:lnTo>
                  <a:lnTo>
                    <a:pt x="165" y="45"/>
                  </a:lnTo>
                  <a:lnTo>
                    <a:pt x="183" y="33"/>
                  </a:lnTo>
                  <a:lnTo>
                    <a:pt x="212" y="47"/>
                  </a:lnTo>
                  <a:lnTo>
                    <a:pt x="229" y="54"/>
                  </a:lnTo>
                  <a:lnTo>
                    <a:pt x="239" y="74"/>
                  </a:lnTo>
                  <a:lnTo>
                    <a:pt x="421" y="113"/>
                  </a:lnTo>
                  <a:lnTo>
                    <a:pt x="419" y="126"/>
                  </a:lnTo>
                  <a:lnTo>
                    <a:pt x="450" y="139"/>
                  </a:lnTo>
                  <a:lnTo>
                    <a:pt x="447" y="144"/>
                  </a:lnTo>
                  <a:lnTo>
                    <a:pt x="452" y="150"/>
                  </a:lnTo>
                  <a:lnTo>
                    <a:pt x="447" y="154"/>
                  </a:lnTo>
                  <a:lnTo>
                    <a:pt x="445" y="180"/>
                  </a:lnTo>
                  <a:lnTo>
                    <a:pt x="465" y="177"/>
                  </a:lnTo>
                  <a:lnTo>
                    <a:pt x="460" y="201"/>
                  </a:lnTo>
                  <a:lnTo>
                    <a:pt x="474" y="209"/>
                  </a:lnTo>
                  <a:lnTo>
                    <a:pt x="442" y="258"/>
                  </a:lnTo>
                  <a:lnTo>
                    <a:pt x="449" y="280"/>
                  </a:lnTo>
                  <a:lnTo>
                    <a:pt x="462" y="266"/>
                  </a:lnTo>
                  <a:lnTo>
                    <a:pt x="475" y="241"/>
                  </a:lnTo>
                  <a:lnTo>
                    <a:pt x="494" y="236"/>
                  </a:lnTo>
                  <a:lnTo>
                    <a:pt x="492" y="231"/>
                  </a:lnTo>
                  <a:lnTo>
                    <a:pt x="518" y="181"/>
                  </a:lnTo>
                  <a:lnTo>
                    <a:pt x="525" y="181"/>
                  </a:lnTo>
                  <a:lnTo>
                    <a:pt x="527" y="186"/>
                  </a:lnTo>
                  <a:lnTo>
                    <a:pt x="527" y="191"/>
                  </a:lnTo>
                  <a:lnTo>
                    <a:pt x="521" y="191"/>
                  </a:lnTo>
                  <a:lnTo>
                    <a:pt x="522" y="207"/>
                  </a:lnTo>
                  <a:lnTo>
                    <a:pt x="515" y="211"/>
                  </a:lnTo>
                  <a:lnTo>
                    <a:pt x="510" y="234"/>
                  </a:lnTo>
                  <a:lnTo>
                    <a:pt x="493" y="268"/>
                  </a:lnTo>
                  <a:lnTo>
                    <a:pt x="490" y="319"/>
                  </a:lnTo>
                  <a:lnTo>
                    <a:pt x="474" y="352"/>
                  </a:lnTo>
                  <a:lnTo>
                    <a:pt x="478" y="382"/>
                  </a:lnTo>
                  <a:lnTo>
                    <a:pt x="464" y="436"/>
                  </a:lnTo>
                  <a:lnTo>
                    <a:pt x="482" y="493"/>
                  </a:lnTo>
                  <a:lnTo>
                    <a:pt x="481" y="530"/>
                  </a:lnTo>
                </a:path>
              </a:pathLst>
            </a:custGeom>
            <a:noFill/>
            <a:ln w="0">
              <a:solidFill>
                <a:schemeClr val="bg1">
                  <a:lumMod val="75000"/>
                </a:schemeClr>
              </a:solidFill>
              <a:prstDash val="solid"/>
              <a:round/>
              <a:headEnd/>
              <a:tailEnd/>
            </a:ln>
          </p:spPr>
          <p:txBody>
            <a:bodyPr/>
            <a:lstStyle/>
            <a:p>
              <a:endParaRPr lang="en-US" sz="1013" dirty="0"/>
            </a:p>
          </p:txBody>
        </p:sp>
        <p:sp>
          <p:nvSpPr>
            <p:cNvPr id="83" name="West Virginia">
              <a:extLst>
                <a:ext uri="{FF2B5EF4-FFF2-40B4-BE49-F238E27FC236}">
                  <a16:creationId xmlns:a16="http://schemas.microsoft.com/office/drawing/2014/main" id="{4202B950-8FED-41F0-AB53-FF678D713EEB}"/>
                </a:ext>
              </a:extLst>
            </p:cNvPr>
            <p:cNvSpPr>
              <a:spLocks/>
            </p:cNvSpPr>
            <p:nvPr/>
          </p:nvSpPr>
          <p:spPr bwMode="auto">
            <a:xfrm>
              <a:off x="7178854" y="2883649"/>
              <a:ext cx="675620" cy="676803"/>
            </a:xfrm>
            <a:custGeom>
              <a:avLst/>
              <a:gdLst>
                <a:gd name="T0" fmla="*/ 51 w 451"/>
                <a:gd name="T1" fmla="*/ 391 h 436"/>
                <a:gd name="T2" fmla="*/ 19 w 451"/>
                <a:gd name="T3" fmla="*/ 359 h 436"/>
                <a:gd name="T4" fmla="*/ 0 w 451"/>
                <a:gd name="T5" fmla="*/ 299 h 436"/>
                <a:gd name="T6" fmla="*/ 26 w 451"/>
                <a:gd name="T7" fmla="*/ 292 h 436"/>
                <a:gd name="T8" fmla="*/ 37 w 451"/>
                <a:gd name="T9" fmla="*/ 271 h 436"/>
                <a:gd name="T10" fmla="*/ 43 w 451"/>
                <a:gd name="T11" fmla="*/ 217 h 436"/>
                <a:gd name="T12" fmla="*/ 71 w 451"/>
                <a:gd name="T13" fmla="*/ 226 h 436"/>
                <a:gd name="T14" fmla="*/ 68 w 451"/>
                <a:gd name="T15" fmla="*/ 195 h 436"/>
                <a:gd name="T16" fmla="*/ 84 w 451"/>
                <a:gd name="T17" fmla="*/ 182 h 436"/>
                <a:gd name="T18" fmla="*/ 92 w 451"/>
                <a:gd name="T19" fmla="*/ 163 h 436"/>
                <a:gd name="T20" fmla="*/ 115 w 451"/>
                <a:gd name="T21" fmla="*/ 162 h 436"/>
                <a:gd name="T22" fmla="*/ 145 w 451"/>
                <a:gd name="T23" fmla="*/ 92 h 436"/>
                <a:gd name="T24" fmla="*/ 147 w 451"/>
                <a:gd name="T25" fmla="*/ 71 h 436"/>
                <a:gd name="T26" fmla="*/ 145 w 451"/>
                <a:gd name="T27" fmla="*/ 9 h 436"/>
                <a:gd name="T28" fmla="*/ 176 w 451"/>
                <a:gd name="T29" fmla="*/ 112 h 436"/>
                <a:gd name="T30" fmla="*/ 286 w 451"/>
                <a:gd name="T31" fmla="*/ 159 h 436"/>
                <a:gd name="T32" fmla="*/ 316 w 451"/>
                <a:gd name="T33" fmla="*/ 120 h 436"/>
                <a:gd name="T34" fmla="*/ 342 w 451"/>
                <a:gd name="T35" fmla="*/ 95 h 436"/>
                <a:gd name="T36" fmla="*/ 377 w 451"/>
                <a:gd name="T37" fmla="*/ 91 h 436"/>
                <a:gd name="T38" fmla="*/ 433 w 451"/>
                <a:gd name="T39" fmla="*/ 83 h 436"/>
                <a:gd name="T40" fmla="*/ 436 w 451"/>
                <a:gd name="T41" fmla="*/ 92 h 436"/>
                <a:gd name="T42" fmla="*/ 451 w 451"/>
                <a:gd name="T43" fmla="*/ 116 h 436"/>
                <a:gd name="T44" fmla="*/ 388 w 451"/>
                <a:gd name="T45" fmla="*/ 109 h 436"/>
                <a:gd name="T46" fmla="*/ 386 w 451"/>
                <a:gd name="T47" fmla="*/ 143 h 436"/>
                <a:gd name="T48" fmla="*/ 354 w 451"/>
                <a:gd name="T49" fmla="*/ 203 h 436"/>
                <a:gd name="T50" fmla="*/ 322 w 451"/>
                <a:gd name="T51" fmla="*/ 251 h 436"/>
                <a:gd name="T52" fmla="*/ 275 w 451"/>
                <a:gd name="T53" fmla="*/ 278 h 436"/>
                <a:gd name="T54" fmla="*/ 247 w 451"/>
                <a:gd name="T55" fmla="*/ 362 h 436"/>
                <a:gd name="T56" fmla="*/ 226 w 451"/>
                <a:gd name="T57" fmla="*/ 391 h 436"/>
                <a:gd name="T58" fmla="*/ 198 w 451"/>
                <a:gd name="T59" fmla="*/ 401 h 436"/>
                <a:gd name="T60" fmla="*/ 186 w 451"/>
                <a:gd name="T61" fmla="*/ 411 h 436"/>
                <a:gd name="T62" fmla="*/ 140 w 451"/>
                <a:gd name="T63" fmla="*/ 414 h 436"/>
                <a:gd name="T64" fmla="*/ 84 w 451"/>
                <a:gd name="T65" fmla="*/ 420 h 436"/>
                <a:gd name="T66" fmla="*/ 81 w 451"/>
                <a:gd name="T67" fmla="*/ 401 h 436"/>
                <a:gd name="T68" fmla="*/ 77 w 451"/>
                <a:gd name="T69" fmla="*/ 399 h 4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1"/>
                <a:gd name="T106" fmla="*/ 0 h 436"/>
                <a:gd name="T107" fmla="*/ 451 w 451"/>
                <a:gd name="T108" fmla="*/ 436 h 4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1" h="436">
                  <a:moveTo>
                    <a:pt x="77" y="399"/>
                  </a:moveTo>
                  <a:lnTo>
                    <a:pt x="51" y="391"/>
                  </a:lnTo>
                  <a:lnTo>
                    <a:pt x="41" y="386"/>
                  </a:lnTo>
                  <a:lnTo>
                    <a:pt x="19" y="359"/>
                  </a:lnTo>
                  <a:lnTo>
                    <a:pt x="1" y="334"/>
                  </a:lnTo>
                  <a:lnTo>
                    <a:pt x="0" y="299"/>
                  </a:lnTo>
                  <a:lnTo>
                    <a:pt x="4" y="301"/>
                  </a:lnTo>
                  <a:lnTo>
                    <a:pt x="26" y="292"/>
                  </a:lnTo>
                  <a:lnTo>
                    <a:pt x="27" y="275"/>
                  </a:lnTo>
                  <a:lnTo>
                    <a:pt x="37" y="271"/>
                  </a:lnTo>
                  <a:lnTo>
                    <a:pt x="30" y="249"/>
                  </a:lnTo>
                  <a:lnTo>
                    <a:pt x="43" y="217"/>
                  </a:lnTo>
                  <a:lnTo>
                    <a:pt x="59" y="234"/>
                  </a:lnTo>
                  <a:lnTo>
                    <a:pt x="71" y="226"/>
                  </a:lnTo>
                  <a:lnTo>
                    <a:pt x="64" y="209"/>
                  </a:lnTo>
                  <a:lnTo>
                    <a:pt x="68" y="195"/>
                  </a:lnTo>
                  <a:lnTo>
                    <a:pt x="74" y="183"/>
                  </a:lnTo>
                  <a:lnTo>
                    <a:pt x="84" y="182"/>
                  </a:lnTo>
                  <a:lnTo>
                    <a:pt x="83" y="173"/>
                  </a:lnTo>
                  <a:lnTo>
                    <a:pt x="92" y="163"/>
                  </a:lnTo>
                  <a:lnTo>
                    <a:pt x="101" y="170"/>
                  </a:lnTo>
                  <a:lnTo>
                    <a:pt x="115" y="162"/>
                  </a:lnTo>
                  <a:lnTo>
                    <a:pt x="143" y="129"/>
                  </a:lnTo>
                  <a:lnTo>
                    <a:pt x="145" y="92"/>
                  </a:lnTo>
                  <a:lnTo>
                    <a:pt x="149" y="92"/>
                  </a:lnTo>
                  <a:lnTo>
                    <a:pt x="147" y="71"/>
                  </a:lnTo>
                  <a:lnTo>
                    <a:pt x="156" y="41"/>
                  </a:lnTo>
                  <a:lnTo>
                    <a:pt x="145" y="9"/>
                  </a:lnTo>
                  <a:lnTo>
                    <a:pt x="157" y="0"/>
                  </a:lnTo>
                  <a:lnTo>
                    <a:pt x="176" y="112"/>
                  </a:lnTo>
                  <a:lnTo>
                    <a:pt x="275" y="96"/>
                  </a:lnTo>
                  <a:lnTo>
                    <a:pt x="286" y="159"/>
                  </a:lnTo>
                  <a:lnTo>
                    <a:pt x="312" y="132"/>
                  </a:lnTo>
                  <a:lnTo>
                    <a:pt x="316" y="120"/>
                  </a:lnTo>
                  <a:lnTo>
                    <a:pt x="331" y="121"/>
                  </a:lnTo>
                  <a:lnTo>
                    <a:pt x="342" y="95"/>
                  </a:lnTo>
                  <a:lnTo>
                    <a:pt x="375" y="105"/>
                  </a:lnTo>
                  <a:lnTo>
                    <a:pt x="377" y="91"/>
                  </a:lnTo>
                  <a:lnTo>
                    <a:pt x="399" y="78"/>
                  </a:lnTo>
                  <a:lnTo>
                    <a:pt x="433" y="83"/>
                  </a:lnTo>
                  <a:lnTo>
                    <a:pt x="430" y="90"/>
                  </a:lnTo>
                  <a:lnTo>
                    <a:pt x="436" y="92"/>
                  </a:lnTo>
                  <a:lnTo>
                    <a:pt x="435" y="96"/>
                  </a:lnTo>
                  <a:lnTo>
                    <a:pt x="451" y="116"/>
                  </a:lnTo>
                  <a:lnTo>
                    <a:pt x="446" y="140"/>
                  </a:lnTo>
                  <a:lnTo>
                    <a:pt x="388" y="109"/>
                  </a:lnTo>
                  <a:lnTo>
                    <a:pt x="391" y="123"/>
                  </a:lnTo>
                  <a:lnTo>
                    <a:pt x="386" y="143"/>
                  </a:lnTo>
                  <a:lnTo>
                    <a:pt x="389" y="146"/>
                  </a:lnTo>
                  <a:lnTo>
                    <a:pt x="354" y="203"/>
                  </a:lnTo>
                  <a:lnTo>
                    <a:pt x="340" y="195"/>
                  </a:lnTo>
                  <a:lnTo>
                    <a:pt x="322" y="251"/>
                  </a:lnTo>
                  <a:lnTo>
                    <a:pt x="283" y="236"/>
                  </a:lnTo>
                  <a:lnTo>
                    <a:pt x="275" y="278"/>
                  </a:lnTo>
                  <a:lnTo>
                    <a:pt x="237" y="356"/>
                  </a:lnTo>
                  <a:lnTo>
                    <a:pt x="247" y="362"/>
                  </a:lnTo>
                  <a:lnTo>
                    <a:pt x="241" y="378"/>
                  </a:lnTo>
                  <a:lnTo>
                    <a:pt x="226" y="391"/>
                  </a:lnTo>
                  <a:lnTo>
                    <a:pt x="221" y="384"/>
                  </a:lnTo>
                  <a:lnTo>
                    <a:pt x="198" y="401"/>
                  </a:lnTo>
                  <a:lnTo>
                    <a:pt x="188" y="396"/>
                  </a:lnTo>
                  <a:lnTo>
                    <a:pt x="186" y="411"/>
                  </a:lnTo>
                  <a:lnTo>
                    <a:pt x="156" y="425"/>
                  </a:lnTo>
                  <a:lnTo>
                    <a:pt x="140" y="414"/>
                  </a:lnTo>
                  <a:lnTo>
                    <a:pt x="111" y="436"/>
                  </a:lnTo>
                  <a:lnTo>
                    <a:pt x="84" y="420"/>
                  </a:lnTo>
                  <a:lnTo>
                    <a:pt x="82" y="410"/>
                  </a:lnTo>
                  <a:lnTo>
                    <a:pt x="81" y="401"/>
                  </a:lnTo>
                  <a:lnTo>
                    <a:pt x="78" y="399"/>
                  </a:lnTo>
                  <a:lnTo>
                    <a:pt x="77" y="399"/>
                  </a:lnTo>
                  <a:close/>
                </a:path>
              </a:pathLst>
            </a:custGeom>
            <a:noFill/>
            <a:ln w="0">
              <a:solidFill>
                <a:schemeClr val="bg1">
                  <a:lumMod val="75000"/>
                </a:schemeClr>
              </a:solidFill>
              <a:prstDash val="solid"/>
              <a:round/>
              <a:headEnd/>
              <a:tailEnd/>
            </a:ln>
          </p:spPr>
          <p:txBody>
            <a:bodyPr/>
            <a:lstStyle/>
            <a:p>
              <a:endParaRPr lang="en-US" sz="1013" dirty="0"/>
            </a:p>
          </p:txBody>
        </p:sp>
        <p:sp>
          <p:nvSpPr>
            <p:cNvPr id="84" name="Wyoming">
              <a:extLst>
                <a:ext uri="{FF2B5EF4-FFF2-40B4-BE49-F238E27FC236}">
                  <a16:creationId xmlns:a16="http://schemas.microsoft.com/office/drawing/2014/main" id="{E16AC122-B109-45A7-92E4-B324BB5A37EE}"/>
                </a:ext>
              </a:extLst>
            </p:cNvPr>
            <p:cNvSpPr>
              <a:spLocks/>
            </p:cNvSpPr>
            <p:nvPr/>
          </p:nvSpPr>
          <p:spPr bwMode="auto">
            <a:xfrm>
              <a:off x="3074506" y="2051633"/>
              <a:ext cx="1057949" cy="877136"/>
            </a:xfrm>
            <a:custGeom>
              <a:avLst/>
              <a:gdLst>
                <a:gd name="T0" fmla="*/ 659 w 705"/>
                <a:gd name="T1" fmla="*/ 566 h 566"/>
                <a:gd name="T2" fmla="*/ 187 w 705"/>
                <a:gd name="T3" fmla="*/ 513 h 566"/>
                <a:gd name="T4" fmla="*/ 0 w 705"/>
                <a:gd name="T5" fmla="*/ 485 h 566"/>
                <a:gd name="T6" fmla="*/ 22 w 705"/>
                <a:gd name="T7" fmla="*/ 363 h 566"/>
                <a:gd name="T8" fmla="*/ 72 w 705"/>
                <a:gd name="T9" fmla="*/ 63 h 566"/>
                <a:gd name="T10" fmla="*/ 83 w 705"/>
                <a:gd name="T11" fmla="*/ 0 h 566"/>
                <a:gd name="T12" fmla="*/ 705 w 705"/>
                <a:gd name="T13" fmla="*/ 77 h 566"/>
                <a:gd name="T14" fmla="*/ 682 w 705"/>
                <a:gd name="T15" fmla="*/ 320 h 566"/>
                <a:gd name="T16" fmla="*/ 663 w 705"/>
                <a:gd name="T17" fmla="*/ 517 h 566"/>
                <a:gd name="T18" fmla="*/ 659 w 705"/>
                <a:gd name="T19" fmla="*/ 566 h 5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5"/>
                <a:gd name="T31" fmla="*/ 0 h 566"/>
                <a:gd name="T32" fmla="*/ 705 w 705"/>
                <a:gd name="T33" fmla="*/ 566 h 5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5" h="566">
                  <a:moveTo>
                    <a:pt x="659" y="566"/>
                  </a:moveTo>
                  <a:lnTo>
                    <a:pt x="187" y="513"/>
                  </a:lnTo>
                  <a:lnTo>
                    <a:pt x="0" y="485"/>
                  </a:lnTo>
                  <a:lnTo>
                    <a:pt x="22" y="363"/>
                  </a:lnTo>
                  <a:lnTo>
                    <a:pt x="72" y="63"/>
                  </a:lnTo>
                  <a:lnTo>
                    <a:pt x="83" y="0"/>
                  </a:lnTo>
                  <a:lnTo>
                    <a:pt x="705" y="77"/>
                  </a:lnTo>
                  <a:lnTo>
                    <a:pt x="682" y="320"/>
                  </a:lnTo>
                  <a:lnTo>
                    <a:pt x="663" y="517"/>
                  </a:lnTo>
                  <a:lnTo>
                    <a:pt x="659" y="566"/>
                  </a:lnTo>
                  <a:close/>
                </a:path>
              </a:pathLst>
            </a:custGeom>
            <a:noFill/>
            <a:ln w="0">
              <a:solidFill>
                <a:schemeClr val="bg1">
                  <a:lumMod val="75000"/>
                </a:schemeClr>
              </a:solidFill>
              <a:prstDash val="solid"/>
              <a:round/>
              <a:headEnd/>
              <a:tailEnd/>
            </a:ln>
          </p:spPr>
          <p:txBody>
            <a:bodyPr/>
            <a:lstStyle/>
            <a:p>
              <a:endParaRPr lang="en-US" sz="1013" dirty="0"/>
            </a:p>
          </p:txBody>
        </p:sp>
        <p:sp>
          <p:nvSpPr>
            <p:cNvPr id="85" name="Alaska">
              <a:extLst>
                <a:ext uri="{FF2B5EF4-FFF2-40B4-BE49-F238E27FC236}">
                  <a16:creationId xmlns:a16="http://schemas.microsoft.com/office/drawing/2014/main" id="{4ACA59DB-5B52-4B1D-95C4-0FAD63D31F3E}"/>
                </a:ext>
              </a:extLst>
            </p:cNvPr>
            <p:cNvSpPr>
              <a:spLocks noEditPoints="1"/>
            </p:cNvSpPr>
            <p:nvPr/>
          </p:nvSpPr>
          <p:spPr bwMode="auto">
            <a:xfrm>
              <a:off x="1807567" y="4749366"/>
              <a:ext cx="1607874" cy="1380678"/>
            </a:xfrm>
            <a:custGeom>
              <a:avLst/>
              <a:gdLst>
                <a:gd name="T0" fmla="*/ 1898 w 3424"/>
                <a:gd name="T1" fmla="*/ 1405 h 2843"/>
                <a:gd name="T2" fmla="*/ 1790 w 3424"/>
                <a:gd name="T3" fmla="*/ 1624 h 2843"/>
                <a:gd name="T4" fmla="*/ 1798 w 3424"/>
                <a:gd name="T5" fmla="*/ 1769 h 2843"/>
                <a:gd name="T6" fmla="*/ 1586 w 3424"/>
                <a:gd name="T7" fmla="*/ 2048 h 2843"/>
                <a:gd name="T8" fmla="*/ 1443 w 3424"/>
                <a:gd name="T9" fmla="*/ 2232 h 2843"/>
                <a:gd name="T10" fmla="*/ 1248 w 3424"/>
                <a:gd name="T11" fmla="*/ 2336 h 2843"/>
                <a:gd name="T12" fmla="*/ 1076 w 3424"/>
                <a:gd name="T13" fmla="*/ 2361 h 2843"/>
                <a:gd name="T14" fmla="*/ 1397 w 3424"/>
                <a:gd name="T15" fmla="*/ 2127 h 2843"/>
                <a:gd name="T16" fmla="*/ 1473 w 3424"/>
                <a:gd name="T17" fmla="*/ 1774 h 2843"/>
                <a:gd name="T18" fmla="*/ 1356 w 3424"/>
                <a:gd name="T19" fmla="*/ 1763 h 2843"/>
                <a:gd name="T20" fmla="*/ 1225 w 3424"/>
                <a:gd name="T21" fmla="*/ 1588 h 2843"/>
                <a:gd name="T22" fmla="*/ 1069 w 3424"/>
                <a:gd name="T23" fmla="*/ 1461 h 2843"/>
                <a:gd name="T24" fmla="*/ 1089 w 3424"/>
                <a:gd name="T25" fmla="*/ 1201 h 2843"/>
                <a:gd name="T26" fmla="*/ 1238 w 3424"/>
                <a:gd name="T27" fmla="*/ 1122 h 2843"/>
                <a:gd name="T28" fmla="*/ 1275 w 3424"/>
                <a:gd name="T29" fmla="*/ 920 h 2843"/>
                <a:gd name="T30" fmla="*/ 1176 w 3424"/>
                <a:gd name="T31" fmla="*/ 1016 h 2843"/>
                <a:gd name="T32" fmla="*/ 985 w 3424"/>
                <a:gd name="T33" fmla="*/ 907 h 2843"/>
                <a:gd name="T34" fmla="*/ 1118 w 3424"/>
                <a:gd name="T35" fmla="*/ 664 h 2843"/>
                <a:gd name="T36" fmla="*/ 1197 w 3424"/>
                <a:gd name="T37" fmla="*/ 665 h 2843"/>
                <a:gd name="T38" fmla="*/ 1219 w 3424"/>
                <a:gd name="T39" fmla="*/ 631 h 2843"/>
                <a:gd name="T40" fmla="*/ 1001 w 3424"/>
                <a:gd name="T41" fmla="*/ 463 h 2843"/>
                <a:gd name="T42" fmla="*/ 1162 w 3424"/>
                <a:gd name="T43" fmla="*/ 244 h 2843"/>
                <a:gd name="T44" fmla="*/ 1376 w 3424"/>
                <a:gd name="T45" fmla="*/ 75 h 2843"/>
                <a:gd name="T46" fmla="*/ 1615 w 3424"/>
                <a:gd name="T47" fmla="*/ 94 h 2843"/>
                <a:gd name="T48" fmla="*/ 1904 w 3424"/>
                <a:gd name="T49" fmla="*/ 96 h 2843"/>
                <a:gd name="T50" fmla="*/ 2516 w 3424"/>
                <a:gd name="T51" fmla="*/ 1299 h 2843"/>
                <a:gd name="T52" fmla="*/ 2754 w 3424"/>
                <a:gd name="T53" fmla="*/ 1392 h 2843"/>
                <a:gd name="T54" fmla="*/ 2820 w 3424"/>
                <a:gd name="T55" fmla="*/ 1307 h 2843"/>
                <a:gd name="T56" fmla="*/ 3128 w 3424"/>
                <a:gd name="T57" fmla="*/ 1465 h 2843"/>
                <a:gd name="T58" fmla="*/ 3333 w 3424"/>
                <a:gd name="T59" fmla="*/ 1569 h 2843"/>
                <a:gd name="T60" fmla="*/ 3286 w 3424"/>
                <a:gd name="T61" fmla="*/ 1854 h 2843"/>
                <a:gd name="T62" fmla="*/ 2875 w 3424"/>
                <a:gd name="T63" fmla="*/ 1545 h 2843"/>
                <a:gd name="T64" fmla="*/ 2602 w 3424"/>
                <a:gd name="T65" fmla="*/ 1351 h 2843"/>
                <a:gd name="T66" fmla="*/ 2239 w 3424"/>
                <a:gd name="T67" fmla="*/ 1391 h 2843"/>
                <a:gd name="T68" fmla="*/ 2078 w 3424"/>
                <a:gd name="T69" fmla="*/ 1343 h 2843"/>
                <a:gd name="T70" fmla="*/ 1950 w 3424"/>
                <a:gd name="T71" fmla="*/ 1619 h 2843"/>
                <a:gd name="T72" fmla="*/ 1960 w 3424"/>
                <a:gd name="T73" fmla="*/ 1395 h 2843"/>
                <a:gd name="T74" fmla="*/ 1882 w 3424"/>
                <a:gd name="T75" fmla="*/ 1850 h 2843"/>
                <a:gd name="T76" fmla="*/ 1764 w 3424"/>
                <a:gd name="T77" fmla="*/ 1985 h 2843"/>
                <a:gd name="T78" fmla="*/ 1828 w 3424"/>
                <a:gd name="T79" fmla="*/ 1807 h 2843"/>
                <a:gd name="T80" fmla="*/ 1024 w 3424"/>
                <a:gd name="T81" fmla="*/ 1685 h 2843"/>
                <a:gd name="T82" fmla="*/ 975 w 3424"/>
                <a:gd name="T83" fmla="*/ 1604 h 2843"/>
                <a:gd name="T84" fmla="*/ 843 w 3424"/>
                <a:gd name="T85" fmla="*/ 1183 h 2843"/>
                <a:gd name="T86" fmla="*/ 963 w 3424"/>
                <a:gd name="T87" fmla="*/ 2461 h 2843"/>
                <a:gd name="T88" fmla="*/ 894 w 3424"/>
                <a:gd name="T89" fmla="*/ 2544 h 2843"/>
                <a:gd name="T90" fmla="*/ 448 w 3424"/>
                <a:gd name="T91" fmla="*/ 2679 h 2843"/>
                <a:gd name="T92" fmla="*/ 374 w 3424"/>
                <a:gd name="T93" fmla="*/ 2703 h 2843"/>
                <a:gd name="T94" fmla="*/ 2152 w 3424"/>
                <a:gd name="T95" fmla="*/ 1582 h 2843"/>
                <a:gd name="T96" fmla="*/ 240 w 3424"/>
                <a:gd name="T97" fmla="*/ 2742 h 2843"/>
                <a:gd name="T98" fmla="*/ 853 w 3424"/>
                <a:gd name="T99" fmla="*/ 2521 h 2843"/>
                <a:gd name="T100" fmla="*/ 848 w 3424"/>
                <a:gd name="T101" fmla="*/ 2520 h 2843"/>
                <a:gd name="T102" fmla="*/ 114 w 3424"/>
                <a:gd name="T103" fmla="*/ 2739 h 2843"/>
                <a:gd name="T104" fmla="*/ 159 w 3424"/>
                <a:gd name="T105" fmla="*/ 2735 h 2843"/>
                <a:gd name="T106" fmla="*/ 720 w 3424"/>
                <a:gd name="T107" fmla="*/ 2648 h 2843"/>
                <a:gd name="T108" fmla="*/ 244 w 3424"/>
                <a:gd name="T109" fmla="*/ 2691 h 2843"/>
                <a:gd name="T110" fmla="*/ 724 w 3424"/>
                <a:gd name="T111" fmla="*/ 2033 h 2843"/>
                <a:gd name="T112" fmla="*/ 1027 w 3424"/>
                <a:gd name="T113" fmla="*/ 2471 h 2843"/>
                <a:gd name="T114" fmla="*/ 607 w 3424"/>
                <a:gd name="T115" fmla="*/ 2681 h 2843"/>
                <a:gd name="T116" fmla="*/ 0 w 3424"/>
                <a:gd name="T117" fmla="*/ 2843 h 28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24"/>
                <a:gd name="T178" fmla="*/ 0 h 2843"/>
                <a:gd name="T179" fmla="*/ 3424 w 3424"/>
                <a:gd name="T180" fmla="*/ 2843 h 284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24" h="2843">
                  <a:moveTo>
                    <a:pt x="2029" y="1360"/>
                  </a:moveTo>
                  <a:lnTo>
                    <a:pt x="2018" y="1364"/>
                  </a:lnTo>
                  <a:lnTo>
                    <a:pt x="2001" y="1362"/>
                  </a:lnTo>
                  <a:lnTo>
                    <a:pt x="1965" y="1343"/>
                  </a:lnTo>
                  <a:lnTo>
                    <a:pt x="1986" y="1296"/>
                  </a:lnTo>
                  <a:lnTo>
                    <a:pt x="2014" y="1271"/>
                  </a:lnTo>
                  <a:lnTo>
                    <a:pt x="1977" y="1278"/>
                  </a:lnTo>
                  <a:lnTo>
                    <a:pt x="1960" y="1326"/>
                  </a:lnTo>
                  <a:lnTo>
                    <a:pt x="1939" y="1326"/>
                  </a:lnTo>
                  <a:lnTo>
                    <a:pt x="1911" y="1352"/>
                  </a:lnTo>
                  <a:lnTo>
                    <a:pt x="1898" y="1405"/>
                  </a:lnTo>
                  <a:lnTo>
                    <a:pt x="1882" y="1386"/>
                  </a:lnTo>
                  <a:lnTo>
                    <a:pt x="1865" y="1395"/>
                  </a:lnTo>
                  <a:lnTo>
                    <a:pt x="1850" y="1469"/>
                  </a:lnTo>
                  <a:lnTo>
                    <a:pt x="1838" y="1478"/>
                  </a:lnTo>
                  <a:lnTo>
                    <a:pt x="1833" y="1505"/>
                  </a:lnTo>
                  <a:lnTo>
                    <a:pt x="1822" y="1508"/>
                  </a:lnTo>
                  <a:lnTo>
                    <a:pt x="1822" y="1539"/>
                  </a:lnTo>
                  <a:lnTo>
                    <a:pt x="1813" y="1549"/>
                  </a:lnTo>
                  <a:lnTo>
                    <a:pt x="1810" y="1581"/>
                  </a:lnTo>
                  <a:lnTo>
                    <a:pt x="1797" y="1592"/>
                  </a:lnTo>
                  <a:lnTo>
                    <a:pt x="1790" y="1624"/>
                  </a:lnTo>
                  <a:lnTo>
                    <a:pt x="1774" y="1627"/>
                  </a:lnTo>
                  <a:lnTo>
                    <a:pt x="1776" y="1661"/>
                  </a:lnTo>
                  <a:lnTo>
                    <a:pt x="1764" y="1666"/>
                  </a:lnTo>
                  <a:lnTo>
                    <a:pt x="1760" y="1701"/>
                  </a:lnTo>
                  <a:lnTo>
                    <a:pt x="1753" y="1701"/>
                  </a:lnTo>
                  <a:lnTo>
                    <a:pt x="1748" y="1727"/>
                  </a:lnTo>
                  <a:lnTo>
                    <a:pt x="1755" y="1750"/>
                  </a:lnTo>
                  <a:lnTo>
                    <a:pt x="1766" y="1750"/>
                  </a:lnTo>
                  <a:lnTo>
                    <a:pt x="1786" y="1734"/>
                  </a:lnTo>
                  <a:lnTo>
                    <a:pt x="1797" y="1749"/>
                  </a:lnTo>
                  <a:lnTo>
                    <a:pt x="1798" y="1769"/>
                  </a:lnTo>
                  <a:lnTo>
                    <a:pt x="1801" y="1789"/>
                  </a:lnTo>
                  <a:lnTo>
                    <a:pt x="1765" y="1801"/>
                  </a:lnTo>
                  <a:lnTo>
                    <a:pt x="1753" y="1839"/>
                  </a:lnTo>
                  <a:lnTo>
                    <a:pt x="1729" y="1849"/>
                  </a:lnTo>
                  <a:lnTo>
                    <a:pt x="1713" y="1880"/>
                  </a:lnTo>
                  <a:lnTo>
                    <a:pt x="1653" y="1937"/>
                  </a:lnTo>
                  <a:lnTo>
                    <a:pt x="1639" y="1972"/>
                  </a:lnTo>
                  <a:lnTo>
                    <a:pt x="1616" y="1995"/>
                  </a:lnTo>
                  <a:lnTo>
                    <a:pt x="1617" y="2004"/>
                  </a:lnTo>
                  <a:lnTo>
                    <a:pt x="1594" y="2048"/>
                  </a:lnTo>
                  <a:lnTo>
                    <a:pt x="1586" y="2048"/>
                  </a:lnTo>
                  <a:lnTo>
                    <a:pt x="1568" y="2080"/>
                  </a:lnTo>
                  <a:lnTo>
                    <a:pt x="1556" y="2072"/>
                  </a:lnTo>
                  <a:lnTo>
                    <a:pt x="1545" y="2094"/>
                  </a:lnTo>
                  <a:lnTo>
                    <a:pt x="1540" y="2121"/>
                  </a:lnTo>
                  <a:lnTo>
                    <a:pt x="1496" y="2156"/>
                  </a:lnTo>
                  <a:lnTo>
                    <a:pt x="1495" y="2171"/>
                  </a:lnTo>
                  <a:lnTo>
                    <a:pt x="1483" y="2180"/>
                  </a:lnTo>
                  <a:lnTo>
                    <a:pt x="1476" y="2202"/>
                  </a:lnTo>
                  <a:lnTo>
                    <a:pt x="1472" y="2197"/>
                  </a:lnTo>
                  <a:lnTo>
                    <a:pt x="1443" y="2229"/>
                  </a:lnTo>
                  <a:lnTo>
                    <a:pt x="1443" y="2232"/>
                  </a:lnTo>
                  <a:lnTo>
                    <a:pt x="1430" y="2240"/>
                  </a:lnTo>
                  <a:lnTo>
                    <a:pt x="1420" y="2264"/>
                  </a:lnTo>
                  <a:lnTo>
                    <a:pt x="1395" y="2270"/>
                  </a:lnTo>
                  <a:lnTo>
                    <a:pt x="1381" y="2294"/>
                  </a:lnTo>
                  <a:lnTo>
                    <a:pt x="1363" y="2270"/>
                  </a:lnTo>
                  <a:lnTo>
                    <a:pt x="1340" y="2301"/>
                  </a:lnTo>
                  <a:lnTo>
                    <a:pt x="1303" y="2311"/>
                  </a:lnTo>
                  <a:lnTo>
                    <a:pt x="1293" y="2328"/>
                  </a:lnTo>
                  <a:lnTo>
                    <a:pt x="1272" y="2321"/>
                  </a:lnTo>
                  <a:lnTo>
                    <a:pt x="1259" y="2344"/>
                  </a:lnTo>
                  <a:lnTo>
                    <a:pt x="1248" y="2336"/>
                  </a:lnTo>
                  <a:lnTo>
                    <a:pt x="1213" y="2350"/>
                  </a:lnTo>
                  <a:lnTo>
                    <a:pt x="1185" y="2384"/>
                  </a:lnTo>
                  <a:lnTo>
                    <a:pt x="1176" y="2376"/>
                  </a:lnTo>
                  <a:lnTo>
                    <a:pt x="1150" y="2391"/>
                  </a:lnTo>
                  <a:lnTo>
                    <a:pt x="1139" y="2403"/>
                  </a:lnTo>
                  <a:lnTo>
                    <a:pt x="1129" y="2401"/>
                  </a:lnTo>
                  <a:lnTo>
                    <a:pt x="1097" y="2422"/>
                  </a:lnTo>
                  <a:lnTo>
                    <a:pt x="1068" y="2414"/>
                  </a:lnTo>
                  <a:lnTo>
                    <a:pt x="1054" y="2398"/>
                  </a:lnTo>
                  <a:lnTo>
                    <a:pt x="1070" y="2381"/>
                  </a:lnTo>
                  <a:lnTo>
                    <a:pt x="1076" y="2361"/>
                  </a:lnTo>
                  <a:lnTo>
                    <a:pt x="1106" y="2344"/>
                  </a:lnTo>
                  <a:lnTo>
                    <a:pt x="1124" y="2318"/>
                  </a:lnTo>
                  <a:lnTo>
                    <a:pt x="1159" y="2289"/>
                  </a:lnTo>
                  <a:lnTo>
                    <a:pt x="1178" y="2288"/>
                  </a:lnTo>
                  <a:lnTo>
                    <a:pt x="1264" y="2243"/>
                  </a:lnTo>
                  <a:lnTo>
                    <a:pt x="1284" y="2219"/>
                  </a:lnTo>
                  <a:lnTo>
                    <a:pt x="1298" y="2215"/>
                  </a:lnTo>
                  <a:lnTo>
                    <a:pt x="1315" y="2184"/>
                  </a:lnTo>
                  <a:lnTo>
                    <a:pt x="1363" y="2188"/>
                  </a:lnTo>
                  <a:lnTo>
                    <a:pt x="1372" y="2179"/>
                  </a:lnTo>
                  <a:lnTo>
                    <a:pt x="1397" y="2127"/>
                  </a:lnTo>
                  <a:lnTo>
                    <a:pt x="1414" y="2110"/>
                  </a:lnTo>
                  <a:lnTo>
                    <a:pt x="1473" y="2061"/>
                  </a:lnTo>
                  <a:lnTo>
                    <a:pt x="1499" y="2007"/>
                  </a:lnTo>
                  <a:lnTo>
                    <a:pt x="1513" y="1966"/>
                  </a:lnTo>
                  <a:lnTo>
                    <a:pt x="1547" y="1890"/>
                  </a:lnTo>
                  <a:lnTo>
                    <a:pt x="1552" y="1792"/>
                  </a:lnTo>
                  <a:lnTo>
                    <a:pt x="1561" y="1736"/>
                  </a:lnTo>
                  <a:lnTo>
                    <a:pt x="1559" y="1720"/>
                  </a:lnTo>
                  <a:lnTo>
                    <a:pt x="1513" y="1799"/>
                  </a:lnTo>
                  <a:lnTo>
                    <a:pt x="1490" y="1806"/>
                  </a:lnTo>
                  <a:lnTo>
                    <a:pt x="1473" y="1774"/>
                  </a:lnTo>
                  <a:lnTo>
                    <a:pt x="1473" y="1756"/>
                  </a:lnTo>
                  <a:lnTo>
                    <a:pt x="1488" y="1726"/>
                  </a:lnTo>
                  <a:lnTo>
                    <a:pt x="1483" y="1716"/>
                  </a:lnTo>
                  <a:lnTo>
                    <a:pt x="1466" y="1751"/>
                  </a:lnTo>
                  <a:lnTo>
                    <a:pt x="1468" y="1809"/>
                  </a:lnTo>
                  <a:lnTo>
                    <a:pt x="1460" y="1832"/>
                  </a:lnTo>
                  <a:lnTo>
                    <a:pt x="1448" y="1823"/>
                  </a:lnTo>
                  <a:lnTo>
                    <a:pt x="1439" y="1775"/>
                  </a:lnTo>
                  <a:lnTo>
                    <a:pt x="1413" y="1751"/>
                  </a:lnTo>
                  <a:lnTo>
                    <a:pt x="1382" y="1763"/>
                  </a:lnTo>
                  <a:lnTo>
                    <a:pt x="1356" y="1763"/>
                  </a:lnTo>
                  <a:lnTo>
                    <a:pt x="1339" y="1775"/>
                  </a:lnTo>
                  <a:lnTo>
                    <a:pt x="1293" y="1781"/>
                  </a:lnTo>
                  <a:lnTo>
                    <a:pt x="1291" y="1789"/>
                  </a:lnTo>
                  <a:lnTo>
                    <a:pt x="1267" y="1806"/>
                  </a:lnTo>
                  <a:lnTo>
                    <a:pt x="1248" y="1832"/>
                  </a:lnTo>
                  <a:lnTo>
                    <a:pt x="1241" y="1829"/>
                  </a:lnTo>
                  <a:lnTo>
                    <a:pt x="1267" y="1742"/>
                  </a:lnTo>
                  <a:lnTo>
                    <a:pt x="1264" y="1693"/>
                  </a:lnTo>
                  <a:lnTo>
                    <a:pt x="1250" y="1678"/>
                  </a:lnTo>
                  <a:lnTo>
                    <a:pt x="1231" y="1592"/>
                  </a:lnTo>
                  <a:lnTo>
                    <a:pt x="1225" y="1588"/>
                  </a:lnTo>
                  <a:lnTo>
                    <a:pt x="1218" y="1632"/>
                  </a:lnTo>
                  <a:lnTo>
                    <a:pt x="1195" y="1658"/>
                  </a:lnTo>
                  <a:lnTo>
                    <a:pt x="1176" y="1646"/>
                  </a:lnTo>
                  <a:lnTo>
                    <a:pt x="1162" y="1655"/>
                  </a:lnTo>
                  <a:lnTo>
                    <a:pt x="1124" y="1666"/>
                  </a:lnTo>
                  <a:lnTo>
                    <a:pt x="1105" y="1592"/>
                  </a:lnTo>
                  <a:lnTo>
                    <a:pt x="1080" y="1560"/>
                  </a:lnTo>
                  <a:lnTo>
                    <a:pt x="1070" y="1568"/>
                  </a:lnTo>
                  <a:lnTo>
                    <a:pt x="1059" y="1555"/>
                  </a:lnTo>
                  <a:lnTo>
                    <a:pt x="1064" y="1498"/>
                  </a:lnTo>
                  <a:lnTo>
                    <a:pt x="1069" y="1461"/>
                  </a:lnTo>
                  <a:lnTo>
                    <a:pt x="1049" y="1424"/>
                  </a:lnTo>
                  <a:lnTo>
                    <a:pt x="1016" y="1431"/>
                  </a:lnTo>
                  <a:lnTo>
                    <a:pt x="999" y="1392"/>
                  </a:lnTo>
                  <a:lnTo>
                    <a:pt x="1000" y="1366"/>
                  </a:lnTo>
                  <a:lnTo>
                    <a:pt x="1015" y="1362"/>
                  </a:lnTo>
                  <a:lnTo>
                    <a:pt x="1017" y="1348"/>
                  </a:lnTo>
                  <a:lnTo>
                    <a:pt x="1027" y="1288"/>
                  </a:lnTo>
                  <a:lnTo>
                    <a:pt x="1058" y="1256"/>
                  </a:lnTo>
                  <a:lnTo>
                    <a:pt x="1068" y="1208"/>
                  </a:lnTo>
                  <a:lnTo>
                    <a:pt x="1074" y="1201"/>
                  </a:lnTo>
                  <a:lnTo>
                    <a:pt x="1089" y="1201"/>
                  </a:lnTo>
                  <a:lnTo>
                    <a:pt x="1101" y="1165"/>
                  </a:lnTo>
                  <a:lnTo>
                    <a:pt x="1109" y="1158"/>
                  </a:lnTo>
                  <a:lnTo>
                    <a:pt x="1122" y="1166"/>
                  </a:lnTo>
                  <a:lnTo>
                    <a:pt x="1129" y="1160"/>
                  </a:lnTo>
                  <a:lnTo>
                    <a:pt x="1142" y="1196"/>
                  </a:lnTo>
                  <a:lnTo>
                    <a:pt x="1162" y="1196"/>
                  </a:lnTo>
                  <a:lnTo>
                    <a:pt x="1185" y="1218"/>
                  </a:lnTo>
                  <a:lnTo>
                    <a:pt x="1188" y="1219"/>
                  </a:lnTo>
                  <a:lnTo>
                    <a:pt x="1201" y="1191"/>
                  </a:lnTo>
                  <a:lnTo>
                    <a:pt x="1229" y="1124"/>
                  </a:lnTo>
                  <a:lnTo>
                    <a:pt x="1238" y="1122"/>
                  </a:lnTo>
                  <a:lnTo>
                    <a:pt x="1262" y="1148"/>
                  </a:lnTo>
                  <a:lnTo>
                    <a:pt x="1282" y="1103"/>
                  </a:lnTo>
                  <a:lnTo>
                    <a:pt x="1282" y="1007"/>
                  </a:lnTo>
                  <a:lnTo>
                    <a:pt x="1275" y="1000"/>
                  </a:lnTo>
                  <a:lnTo>
                    <a:pt x="1259" y="1014"/>
                  </a:lnTo>
                  <a:lnTo>
                    <a:pt x="1249" y="994"/>
                  </a:lnTo>
                  <a:lnTo>
                    <a:pt x="1250" y="985"/>
                  </a:lnTo>
                  <a:lnTo>
                    <a:pt x="1270" y="983"/>
                  </a:lnTo>
                  <a:lnTo>
                    <a:pt x="1282" y="964"/>
                  </a:lnTo>
                  <a:lnTo>
                    <a:pt x="1286" y="942"/>
                  </a:lnTo>
                  <a:lnTo>
                    <a:pt x="1275" y="920"/>
                  </a:lnTo>
                  <a:lnTo>
                    <a:pt x="1268" y="926"/>
                  </a:lnTo>
                  <a:lnTo>
                    <a:pt x="1257" y="921"/>
                  </a:lnTo>
                  <a:lnTo>
                    <a:pt x="1248" y="930"/>
                  </a:lnTo>
                  <a:lnTo>
                    <a:pt x="1229" y="986"/>
                  </a:lnTo>
                  <a:lnTo>
                    <a:pt x="1214" y="987"/>
                  </a:lnTo>
                  <a:lnTo>
                    <a:pt x="1196" y="1019"/>
                  </a:lnTo>
                  <a:lnTo>
                    <a:pt x="1195" y="972"/>
                  </a:lnTo>
                  <a:lnTo>
                    <a:pt x="1185" y="951"/>
                  </a:lnTo>
                  <a:lnTo>
                    <a:pt x="1176" y="962"/>
                  </a:lnTo>
                  <a:lnTo>
                    <a:pt x="1185" y="1000"/>
                  </a:lnTo>
                  <a:lnTo>
                    <a:pt x="1176" y="1016"/>
                  </a:lnTo>
                  <a:lnTo>
                    <a:pt x="1162" y="988"/>
                  </a:lnTo>
                  <a:lnTo>
                    <a:pt x="1129" y="976"/>
                  </a:lnTo>
                  <a:lnTo>
                    <a:pt x="1118" y="985"/>
                  </a:lnTo>
                  <a:lnTo>
                    <a:pt x="1106" y="972"/>
                  </a:lnTo>
                  <a:lnTo>
                    <a:pt x="1089" y="983"/>
                  </a:lnTo>
                  <a:lnTo>
                    <a:pt x="1069" y="1007"/>
                  </a:lnTo>
                  <a:lnTo>
                    <a:pt x="1027" y="984"/>
                  </a:lnTo>
                  <a:lnTo>
                    <a:pt x="1016" y="964"/>
                  </a:lnTo>
                  <a:lnTo>
                    <a:pt x="1001" y="963"/>
                  </a:lnTo>
                  <a:lnTo>
                    <a:pt x="983" y="920"/>
                  </a:lnTo>
                  <a:lnTo>
                    <a:pt x="985" y="907"/>
                  </a:lnTo>
                  <a:lnTo>
                    <a:pt x="1002" y="904"/>
                  </a:lnTo>
                  <a:lnTo>
                    <a:pt x="994" y="879"/>
                  </a:lnTo>
                  <a:lnTo>
                    <a:pt x="974" y="884"/>
                  </a:lnTo>
                  <a:lnTo>
                    <a:pt x="909" y="854"/>
                  </a:lnTo>
                  <a:lnTo>
                    <a:pt x="910" y="832"/>
                  </a:lnTo>
                  <a:lnTo>
                    <a:pt x="937" y="795"/>
                  </a:lnTo>
                  <a:lnTo>
                    <a:pt x="991" y="753"/>
                  </a:lnTo>
                  <a:lnTo>
                    <a:pt x="1045" y="731"/>
                  </a:lnTo>
                  <a:lnTo>
                    <a:pt x="1074" y="699"/>
                  </a:lnTo>
                  <a:lnTo>
                    <a:pt x="1101" y="688"/>
                  </a:lnTo>
                  <a:lnTo>
                    <a:pt x="1118" y="664"/>
                  </a:lnTo>
                  <a:lnTo>
                    <a:pt x="1129" y="665"/>
                  </a:lnTo>
                  <a:lnTo>
                    <a:pt x="1128" y="751"/>
                  </a:lnTo>
                  <a:lnTo>
                    <a:pt x="1138" y="751"/>
                  </a:lnTo>
                  <a:lnTo>
                    <a:pt x="1139" y="757"/>
                  </a:lnTo>
                  <a:lnTo>
                    <a:pt x="1142" y="750"/>
                  </a:lnTo>
                  <a:lnTo>
                    <a:pt x="1167" y="753"/>
                  </a:lnTo>
                  <a:lnTo>
                    <a:pt x="1188" y="738"/>
                  </a:lnTo>
                  <a:lnTo>
                    <a:pt x="1208" y="753"/>
                  </a:lnTo>
                  <a:lnTo>
                    <a:pt x="1231" y="738"/>
                  </a:lnTo>
                  <a:lnTo>
                    <a:pt x="1225" y="707"/>
                  </a:lnTo>
                  <a:lnTo>
                    <a:pt x="1197" y="665"/>
                  </a:lnTo>
                  <a:lnTo>
                    <a:pt x="1203" y="645"/>
                  </a:lnTo>
                  <a:lnTo>
                    <a:pt x="1208" y="652"/>
                  </a:lnTo>
                  <a:lnTo>
                    <a:pt x="1209" y="645"/>
                  </a:lnTo>
                  <a:lnTo>
                    <a:pt x="1214" y="678"/>
                  </a:lnTo>
                  <a:lnTo>
                    <a:pt x="1244" y="729"/>
                  </a:lnTo>
                  <a:lnTo>
                    <a:pt x="1254" y="707"/>
                  </a:lnTo>
                  <a:lnTo>
                    <a:pt x="1267" y="701"/>
                  </a:lnTo>
                  <a:lnTo>
                    <a:pt x="1275" y="722"/>
                  </a:lnTo>
                  <a:lnTo>
                    <a:pt x="1277" y="691"/>
                  </a:lnTo>
                  <a:lnTo>
                    <a:pt x="1265" y="665"/>
                  </a:lnTo>
                  <a:lnTo>
                    <a:pt x="1219" y="631"/>
                  </a:lnTo>
                  <a:lnTo>
                    <a:pt x="1208" y="602"/>
                  </a:lnTo>
                  <a:lnTo>
                    <a:pt x="1187" y="579"/>
                  </a:lnTo>
                  <a:lnTo>
                    <a:pt x="1165" y="585"/>
                  </a:lnTo>
                  <a:lnTo>
                    <a:pt x="1132" y="569"/>
                  </a:lnTo>
                  <a:lnTo>
                    <a:pt x="1122" y="573"/>
                  </a:lnTo>
                  <a:lnTo>
                    <a:pt x="1095" y="543"/>
                  </a:lnTo>
                  <a:lnTo>
                    <a:pt x="1080" y="533"/>
                  </a:lnTo>
                  <a:lnTo>
                    <a:pt x="1070" y="543"/>
                  </a:lnTo>
                  <a:lnTo>
                    <a:pt x="1049" y="525"/>
                  </a:lnTo>
                  <a:lnTo>
                    <a:pt x="1027" y="476"/>
                  </a:lnTo>
                  <a:lnTo>
                    <a:pt x="1001" y="463"/>
                  </a:lnTo>
                  <a:lnTo>
                    <a:pt x="994" y="475"/>
                  </a:lnTo>
                  <a:lnTo>
                    <a:pt x="990" y="463"/>
                  </a:lnTo>
                  <a:lnTo>
                    <a:pt x="990" y="452"/>
                  </a:lnTo>
                  <a:lnTo>
                    <a:pt x="1002" y="453"/>
                  </a:lnTo>
                  <a:lnTo>
                    <a:pt x="1007" y="444"/>
                  </a:lnTo>
                  <a:lnTo>
                    <a:pt x="1016" y="386"/>
                  </a:lnTo>
                  <a:lnTo>
                    <a:pt x="1042" y="397"/>
                  </a:lnTo>
                  <a:lnTo>
                    <a:pt x="1102" y="373"/>
                  </a:lnTo>
                  <a:lnTo>
                    <a:pt x="1139" y="321"/>
                  </a:lnTo>
                  <a:lnTo>
                    <a:pt x="1155" y="250"/>
                  </a:lnTo>
                  <a:lnTo>
                    <a:pt x="1162" y="244"/>
                  </a:lnTo>
                  <a:lnTo>
                    <a:pt x="1170" y="215"/>
                  </a:lnTo>
                  <a:lnTo>
                    <a:pt x="1178" y="213"/>
                  </a:lnTo>
                  <a:lnTo>
                    <a:pt x="1187" y="186"/>
                  </a:lnTo>
                  <a:lnTo>
                    <a:pt x="1203" y="178"/>
                  </a:lnTo>
                  <a:lnTo>
                    <a:pt x="1224" y="188"/>
                  </a:lnTo>
                  <a:lnTo>
                    <a:pt x="1249" y="183"/>
                  </a:lnTo>
                  <a:lnTo>
                    <a:pt x="1264" y="175"/>
                  </a:lnTo>
                  <a:lnTo>
                    <a:pt x="1291" y="149"/>
                  </a:lnTo>
                  <a:lnTo>
                    <a:pt x="1330" y="67"/>
                  </a:lnTo>
                  <a:lnTo>
                    <a:pt x="1350" y="60"/>
                  </a:lnTo>
                  <a:lnTo>
                    <a:pt x="1376" y="75"/>
                  </a:lnTo>
                  <a:lnTo>
                    <a:pt x="1390" y="52"/>
                  </a:lnTo>
                  <a:lnTo>
                    <a:pt x="1410" y="54"/>
                  </a:lnTo>
                  <a:lnTo>
                    <a:pt x="1436" y="25"/>
                  </a:lnTo>
                  <a:lnTo>
                    <a:pt x="1442" y="0"/>
                  </a:lnTo>
                  <a:lnTo>
                    <a:pt x="1480" y="39"/>
                  </a:lnTo>
                  <a:lnTo>
                    <a:pt x="1495" y="39"/>
                  </a:lnTo>
                  <a:lnTo>
                    <a:pt x="1506" y="62"/>
                  </a:lnTo>
                  <a:lnTo>
                    <a:pt x="1526" y="67"/>
                  </a:lnTo>
                  <a:lnTo>
                    <a:pt x="1538" y="109"/>
                  </a:lnTo>
                  <a:lnTo>
                    <a:pt x="1599" y="109"/>
                  </a:lnTo>
                  <a:lnTo>
                    <a:pt x="1615" y="94"/>
                  </a:lnTo>
                  <a:lnTo>
                    <a:pt x="1630" y="92"/>
                  </a:lnTo>
                  <a:lnTo>
                    <a:pt x="1643" y="124"/>
                  </a:lnTo>
                  <a:lnTo>
                    <a:pt x="1665" y="124"/>
                  </a:lnTo>
                  <a:lnTo>
                    <a:pt x="1681" y="110"/>
                  </a:lnTo>
                  <a:lnTo>
                    <a:pt x="1707" y="121"/>
                  </a:lnTo>
                  <a:lnTo>
                    <a:pt x="1729" y="108"/>
                  </a:lnTo>
                  <a:lnTo>
                    <a:pt x="1773" y="118"/>
                  </a:lnTo>
                  <a:lnTo>
                    <a:pt x="1806" y="100"/>
                  </a:lnTo>
                  <a:lnTo>
                    <a:pt x="1823" y="110"/>
                  </a:lnTo>
                  <a:lnTo>
                    <a:pt x="1842" y="102"/>
                  </a:lnTo>
                  <a:lnTo>
                    <a:pt x="1904" y="96"/>
                  </a:lnTo>
                  <a:lnTo>
                    <a:pt x="1948" y="100"/>
                  </a:lnTo>
                  <a:lnTo>
                    <a:pt x="2031" y="62"/>
                  </a:lnTo>
                  <a:lnTo>
                    <a:pt x="2044" y="43"/>
                  </a:lnTo>
                  <a:lnTo>
                    <a:pt x="2061" y="31"/>
                  </a:lnTo>
                  <a:lnTo>
                    <a:pt x="2084" y="54"/>
                  </a:lnTo>
                  <a:lnTo>
                    <a:pt x="2107" y="88"/>
                  </a:lnTo>
                  <a:lnTo>
                    <a:pt x="2167" y="120"/>
                  </a:lnTo>
                  <a:lnTo>
                    <a:pt x="2230" y="324"/>
                  </a:lnTo>
                  <a:lnTo>
                    <a:pt x="2315" y="611"/>
                  </a:lnTo>
                  <a:lnTo>
                    <a:pt x="2444" y="1076"/>
                  </a:lnTo>
                  <a:lnTo>
                    <a:pt x="2516" y="1299"/>
                  </a:lnTo>
                  <a:lnTo>
                    <a:pt x="2534" y="1306"/>
                  </a:lnTo>
                  <a:lnTo>
                    <a:pt x="2532" y="1278"/>
                  </a:lnTo>
                  <a:lnTo>
                    <a:pt x="2571" y="1305"/>
                  </a:lnTo>
                  <a:lnTo>
                    <a:pt x="2579" y="1264"/>
                  </a:lnTo>
                  <a:lnTo>
                    <a:pt x="2597" y="1256"/>
                  </a:lnTo>
                  <a:lnTo>
                    <a:pt x="2614" y="1243"/>
                  </a:lnTo>
                  <a:lnTo>
                    <a:pt x="2619" y="1305"/>
                  </a:lnTo>
                  <a:lnTo>
                    <a:pt x="2644" y="1341"/>
                  </a:lnTo>
                  <a:lnTo>
                    <a:pt x="2659" y="1343"/>
                  </a:lnTo>
                  <a:lnTo>
                    <a:pt x="2676" y="1365"/>
                  </a:lnTo>
                  <a:lnTo>
                    <a:pt x="2754" y="1392"/>
                  </a:lnTo>
                  <a:lnTo>
                    <a:pt x="2782" y="1434"/>
                  </a:lnTo>
                  <a:lnTo>
                    <a:pt x="2799" y="1475"/>
                  </a:lnTo>
                  <a:lnTo>
                    <a:pt x="2799" y="1435"/>
                  </a:lnTo>
                  <a:lnTo>
                    <a:pt x="2812" y="1421"/>
                  </a:lnTo>
                  <a:lnTo>
                    <a:pt x="2807" y="1408"/>
                  </a:lnTo>
                  <a:lnTo>
                    <a:pt x="2804" y="1379"/>
                  </a:lnTo>
                  <a:lnTo>
                    <a:pt x="2812" y="1360"/>
                  </a:lnTo>
                  <a:lnTo>
                    <a:pt x="2815" y="1352"/>
                  </a:lnTo>
                  <a:lnTo>
                    <a:pt x="2826" y="1363"/>
                  </a:lnTo>
                  <a:lnTo>
                    <a:pt x="2830" y="1357"/>
                  </a:lnTo>
                  <a:lnTo>
                    <a:pt x="2820" y="1307"/>
                  </a:lnTo>
                  <a:lnTo>
                    <a:pt x="2846" y="1282"/>
                  </a:lnTo>
                  <a:lnTo>
                    <a:pt x="2847" y="1256"/>
                  </a:lnTo>
                  <a:lnTo>
                    <a:pt x="2855" y="1254"/>
                  </a:lnTo>
                  <a:lnTo>
                    <a:pt x="2867" y="1285"/>
                  </a:lnTo>
                  <a:lnTo>
                    <a:pt x="2897" y="1306"/>
                  </a:lnTo>
                  <a:lnTo>
                    <a:pt x="2934" y="1314"/>
                  </a:lnTo>
                  <a:lnTo>
                    <a:pt x="2958" y="1337"/>
                  </a:lnTo>
                  <a:lnTo>
                    <a:pt x="2974" y="1343"/>
                  </a:lnTo>
                  <a:lnTo>
                    <a:pt x="3034" y="1377"/>
                  </a:lnTo>
                  <a:lnTo>
                    <a:pt x="3064" y="1407"/>
                  </a:lnTo>
                  <a:lnTo>
                    <a:pt x="3128" y="1465"/>
                  </a:lnTo>
                  <a:lnTo>
                    <a:pt x="3159" y="1481"/>
                  </a:lnTo>
                  <a:lnTo>
                    <a:pt x="3168" y="1490"/>
                  </a:lnTo>
                  <a:lnTo>
                    <a:pt x="3172" y="1518"/>
                  </a:lnTo>
                  <a:lnTo>
                    <a:pt x="3184" y="1520"/>
                  </a:lnTo>
                  <a:lnTo>
                    <a:pt x="3186" y="1544"/>
                  </a:lnTo>
                  <a:lnTo>
                    <a:pt x="3196" y="1552"/>
                  </a:lnTo>
                  <a:lnTo>
                    <a:pt x="3231" y="1555"/>
                  </a:lnTo>
                  <a:lnTo>
                    <a:pt x="3241" y="1567"/>
                  </a:lnTo>
                  <a:lnTo>
                    <a:pt x="3270" y="1560"/>
                  </a:lnTo>
                  <a:lnTo>
                    <a:pt x="3311" y="1577"/>
                  </a:lnTo>
                  <a:lnTo>
                    <a:pt x="3333" y="1569"/>
                  </a:lnTo>
                  <a:lnTo>
                    <a:pt x="3366" y="1592"/>
                  </a:lnTo>
                  <a:lnTo>
                    <a:pt x="3389" y="1670"/>
                  </a:lnTo>
                  <a:lnTo>
                    <a:pt x="3421" y="1714"/>
                  </a:lnTo>
                  <a:lnTo>
                    <a:pt x="3424" y="1767"/>
                  </a:lnTo>
                  <a:lnTo>
                    <a:pt x="3421" y="1787"/>
                  </a:lnTo>
                  <a:lnTo>
                    <a:pt x="3387" y="1794"/>
                  </a:lnTo>
                  <a:lnTo>
                    <a:pt x="3363" y="1823"/>
                  </a:lnTo>
                  <a:lnTo>
                    <a:pt x="3342" y="1820"/>
                  </a:lnTo>
                  <a:lnTo>
                    <a:pt x="3331" y="1840"/>
                  </a:lnTo>
                  <a:lnTo>
                    <a:pt x="3312" y="1853"/>
                  </a:lnTo>
                  <a:lnTo>
                    <a:pt x="3286" y="1854"/>
                  </a:lnTo>
                  <a:lnTo>
                    <a:pt x="3262" y="1872"/>
                  </a:lnTo>
                  <a:lnTo>
                    <a:pt x="3238" y="1854"/>
                  </a:lnTo>
                  <a:lnTo>
                    <a:pt x="3216" y="1853"/>
                  </a:lnTo>
                  <a:lnTo>
                    <a:pt x="3165" y="1806"/>
                  </a:lnTo>
                  <a:lnTo>
                    <a:pt x="3136" y="1788"/>
                  </a:lnTo>
                  <a:lnTo>
                    <a:pt x="3095" y="1740"/>
                  </a:lnTo>
                  <a:lnTo>
                    <a:pt x="3071" y="1736"/>
                  </a:lnTo>
                  <a:lnTo>
                    <a:pt x="3035" y="1709"/>
                  </a:lnTo>
                  <a:lnTo>
                    <a:pt x="2944" y="1605"/>
                  </a:lnTo>
                  <a:lnTo>
                    <a:pt x="2913" y="1581"/>
                  </a:lnTo>
                  <a:lnTo>
                    <a:pt x="2875" y="1545"/>
                  </a:lnTo>
                  <a:lnTo>
                    <a:pt x="2817" y="1536"/>
                  </a:lnTo>
                  <a:lnTo>
                    <a:pt x="2787" y="1524"/>
                  </a:lnTo>
                  <a:lnTo>
                    <a:pt x="2704" y="1456"/>
                  </a:lnTo>
                  <a:lnTo>
                    <a:pt x="2655" y="1454"/>
                  </a:lnTo>
                  <a:lnTo>
                    <a:pt x="2619" y="1432"/>
                  </a:lnTo>
                  <a:lnTo>
                    <a:pt x="2618" y="1421"/>
                  </a:lnTo>
                  <a:lnTo>
                    <a:pt x="2624" y="1421"/>
                  </a:lnTo>
                  <a:lnTo>
                    <a:pt x="2622" y="1405"/>
                  </a:lnTo>
                  <a:lnTo>
                    <a:pt x="2632" y="1388"/>
                  </a:lnTo>
                  <a:lnTo>
                    <a:pt x="2610" y="1348"/>
                  </a:lnTo>
                  <a:lnTo>
                    <a:pt x="2602" y="1351"/>
                  </a:lnTo>
                  <a:lnTo>
                    <a:pt x="2605" y="1384"/>
                  </a:lnTo>
                  <a:lnTo>
                    <a:pt x="2595" y="1415"/>
                  </a:lnTo>
                  <a:lnTo>
                    <a:pt x="2579" y="1399"/>
                  </a:lnTo>
                  <a:lnTo>
                    <a:pt x="2542" y="1410"/>
                  </a:lnTo>
                  <a:lnTo>
                    <a:pt x="2532" y="1413"/>
                  </a:lnTo>
                  <a:lnTo>
                    <a:pt x="2458" y="1379"/>
                  </a:lnTo>
                  <a:lnTo>
                    <a:pt x="2410" y="1379"/>
                  </a:lnTo>
                  <a:lnTo>
                    <a:pt x="2336" y="1429"/>
                  </a:lnTo>
                  <a:lnTo>
                    <a:pt x="2287" y="1405"/>
                  </a:lnTo>
                  <a:lnTo>
                    <a:pt x="2262" y="1379"/>
                  </a:lnTo>
                  <a:lnTo>
                    <a:pt x="2239" y="1391"/>
                  </a:lnTo>
                  <a:lnTo>
                    <a:pt x="2236" y="1416"/>
                  </a:lnTo>
                  <a:lnTo>
                    <a:pt x="2222" y="1388"/>
                  </a:lnTo>
                  <a:lnTo>
                    <a:pt x="2203" y="1379"/>
                  </a:lnTo>
                  <a:lnTo>
                    <a:pt x="2171" y="1330"/>
                  </a:lnTo>
                  <a:lnTo>
                    <a:pt x="2171" y="1368"/>
                  </a:lnTo>
                  <a:lnTo>
                    <a:pt x="2166" y="1377"/>
                  </a:lnTo>
                  <a:lnTo>
                    <a:pt x="2152" y="1337"/>
                  </a:lnTo>
                  <a:lnTo>
                    <a:pt x="2131" y="1314"/>
                  </a:lnTo>
                  <a:lnTo>
                    <a:pt x="2115" y="1319"/>
                  </a:lnTo>
                  <a:lnTo>
                    <a:pt x="2098" y="1306"/>
                  </a:lnTo>
                  <a:lnTo>
                    <a:pt x="2078" y="1343"/>
                  </a:lnTo>
                  <a:lnTo>
                    <a:pt x="2096" y="1494"/>
                  </a:lnTo>
                  <a:lnTo>
                    <a:pt x="2077" y="1522"/>
                  </a:lnTo>
                  <a:lnTo>
                    <a:pt x="2070" y="1524"/>
                  </a:lnTo>
                  <a:lnTo>
                    <a:pt x="2055" y="1501"/>
                  </a:lnTo>
                  <a:lnTo>
                    <a:pt x="2010" y="1520"/>
                  </a:lnTo>
                  <a:lnTo>
                    <a:pt x="2010" y="1558"/>
                  </a:lnTo>
                  <a:lnTo>
                    <a:pt x="2002" y="1569"/>
                  </a:lnTo>
                  <a:lnTo>
                    <a:pt x="1986" y="1568"/>
                  </a:lnTo>
                  <a:lnTo>
                    <a:pt x="1978" y="1587"/>
                  </a:lnTo>
                  <a:lnTo>
                    <a:pt x="1966" y="1592"/>
                  </a:lnTo>
                  <a:lnTo>
                    <a:pt x="1950" y="1619"/>
                  </a:lnTo>
                  <a:lnTo>
                    <a:pt x="1929" y="1625"/>
                  </a:lnTo>
                  <a:lnTo>
                    <a:pt x="1929" y="1643"/>
                  </a:lnTo>
                  <a:lnTo>
                    <a:pt x="1880" y="1657"/>
                  </a:lnTo>
                  <a:lnTo>
                    <a:pt x="1871" y="1648"/>
                  </a:lnTo>
                  <a:lnTo>
                    <a:pt x="1868" y="1588"/>
                  </a:lnTo>
                  <a:lnTo>
                    <a:pt x="1871" y="1558"/>
                  </a:lnTo>
                  <a:lnTo>
                    <a:pt x="1895" y="1522"/>
                  </a:lnTo>
                  <a:lnTo>
                    <a:pt x="1898" y="1471"/>
                  </a:lnTo>
                  <a:lnTo>
                    <a:pt x="1922" y="1421"/>
                  </a:lnTo>
                  <a:lnTo>
                    <a:pt x="1948" y="1411"/>
                  </a:lnTo>
                  <a:lnTo>
                    <a:pt x="1960" y="1395"/>
                  </a:lnTo>
                  <a:lnTo>
                    <a:pt x="1983" y="1398"/>
                  </a:lnTo>
                  <a:lnTo>
                    <a:pt x="2019" y="1372"/>
                  </a:lnTo>
                  <a:lnTo>
                    <a:pt x="2043" y="1372"/>
                  </a:lnTo>
                  <a:lnTo>
                    <a:pt x="2029" y="1360"/>
                  </a:lnTo>
                  <a:close/>
                  <a:moveTo>
                    <a:pt x="1885" y="1723"/>
                  </a:moveTo>
                  <a:lnTo>
                    <a:pt x="1893" y="1752"/>
                  </a:lnTo>
                  <a:lnTo>
                    <a:pt x="1912" y="1764"/>
                  </a:lnTo>
                  <a:lnTo>
                    <a:pt x="1913" y="1773"/>
                  </a:lnTo>
                  <a:lnTo>
                    <a:pt x="1912" y="1787"/>
                  </a:lnTo>
                  <a:lnTo>
                    <a:pt x="1887" y="1814"/>
                  </a:lnTo>
                  <a:lnTo>
                    <a:pt x="1882" y="1850"/>
                  </a:lnTo>
                  <a:lnTo>
                    <a:pt x="1896" y="1920"/>
                  </a:lnTo>
                  <a:lnTo>
                    <a:pt x="1916" y="1941"/>
                  </a:lnTo>
                  <a:lnTo>
                    <a:pt x="1917" y="1967"/>
                  </a:lnTo>
                  <a:lnTo>
                    <a:pt x="1880" y="2001"/>
                  </a:lnTo>
                  <a:lnTo>
                    <a:pt x="1864" y="1989"/>
                  </a:lnTo>
                  <a:lnTo>
                    <a:pt x="1864" y="2012"/>
                  </a:lnTo>
                  <a:lnTo>
                    <a:pt x="1855" y="2020"/>
                  </a:lnTo>
                  <a:lnTo>
                    <a:pt x="1844" y="2014"/>
                  </a:lnTo>
                  <a:lnTo>
                    <a:pt x="1839" y="2015"/>
                  </a:lnTo>
                  <a:lnTo>
                    <a:pt x="1801" y="2046"/>
                  </a:lnTo>
                  <a:lnTo>
                    <a:pt x="1764" y="1985"/>
                  </a:lnTo>
                  <a:lnTo>
                    <a:pt x="1764" y="1966"/>
                  </a:lnTo>
                  <a:lnTo>
                    <a:pt x="1753" y="1967"/>
                  </a:lnTo>
                  <a:lnTo>
                    <a:pt x="1749" y="1941"/>
                  </a:lnTo>
                  <a:lnTo>
                    <a:pt x="1757" y="1920"/>
                  </a:lnTo>
                  <a:lnTo>
                    <a:pt x="1770" y="1926"/>
                  </a:lnTo>
                  <a:lnTo>
                    <a:pt x="1773" y="1897"/>
                  </a:lnTo>
                  <a:lnTo>
                    <a:pt x="1787" y="1901"/>
                  </a:lnTo>
                  <a:lnTo>
                    <a:pt x="1797" y="1886"/>
                  </a:lnTo>
                  <a:lnTo>
                    <a:pt x="1801" y="1858"/>
                  </a:lnTo>
                  <a:lnTo>
                    <a:pt x="1806" y="1860"/>
                  </a:lnTo>
                  <a:lnTo>
                    <a:pt x="1828" y="1807"/>
                  </a:lnTo>
                  <a:lnTo>
                    <a:pt x="1848" y="1806"/>
                  </a:lnTo>
                  <a:lnTo>
                    <a:pt x="1855" y="1778"/>
                  </a:lnTo>
                  <a:lnTo>
                    <a:pt x="1868" y="1774"/>
                  </a:lnTo>
                  <a:lnTo>
                    <a:pt x="1865" y="1740"/>
                  </a:lnTo>
                  <a:lnTo>
                    <a:pt x="1885" y="1723"/>
                  </a:lnTo>
                  <a:close/>
                  <a:moveTo>
                    <a:pt x="1003" y="1574"/>
                  </a:moveTo>
                  <a:lnTo>
                    <a:pt x="1019" y="1606"/>
                  </a:lnTo>
                  <a:lnTo>
                    <a:pt x="1031" y="1605"/>
                  </a:lnTo>
                  <a:lnTo>
                    <a:pt x="1034" y="1612"/>
                  </a:lnTo>
                  <a:lnTo>
                    <a:pt x="1037" y="1655"/>
                  </a:lnTo>
                  <a:lnTo>
                    <a:pt x="1024" y="1685"/>
                  </a:lnTo>
                  <a:lnTo>
                    <a:pt x="1003" y="1682"/>
                  </a:lnTo>
                  <a:lnTo>
                    <a:pt x="980" y="1708"/>
                  </a:lnTo>
                  <a:lnTo>
                    <a:pt x="963" y="1655"/>
                  </a:lnTo>
                  <a:lnTo>
                    <a:pt x="937" y="1632"/>
                  </a:lnTo>
                  <a:lnTo>
                    <a:pt x="921" y="1600"/>
                  </a:lnTo>
                  <a:lnTo>
                    <a:pt x="913" y="1604"/>
                  </a:lnTo>
                  <a:lnTo>
                    <a:pt x="910" y="1597"/>
                  </a:lnTo>
                  <a:lnTo>
                    <a:pt x="926" y="1580"/>
                  </a:lnTo>
                  <a:lnTo>
                    <a:pt x="949" y="1597"/>
                  </a:lnTo>
                  <a:lnTo>
                    <a:pt x="963" y="1592"/>
                  </a:lnTo>
                  <a:lnTo>
                    <a:pt x="975" y="1604"/>
                  </a:lnTo>
                  <a:lnTo>
                    <a:pt x="1003" y="1574"/>
                  </a:lnTo>
                  <a:close/>
                  <a:moveTo>
                    <a:pt x="709" y="1079"/>
                  </a:moveTo>
                  <a:lnTo>
                    <a:pt x="711" y="1114"/>
                  </a:lnTo>
                  <a:lnTo>
                    <a:pt x="732" y="1107"/>
                  </a:lnTo>
                  <a:lnTo>
                    <a:pt x="751" y="1119"/>
                  </a:lnTo>
                  <a:lnTo>
                    <a:pt x="766" y="1109"/>
                  </a:lnTo>
                  <a:lnTo>
                    <a:pt x="771" y="1096"/>
                  </a:lnTo>
                  <a:lnTo>
                    <a:pt x="778" y="1096"/>
                  </a:lnTo>
                  <a:lnTo>
                    <a:pt x="782" y="1152"/>
                  </a:lnTo>
                  <a:lnTo>
                    <a:pt x="821" y="1191"/>
                  </a:lnTo>
                  <a:lnTo>
                    <a:pt x="843" y="1183"/>
                  </a:lnTo>
                  <a:lnTo>
                    <a:pt x="843" y="1228"/>
                  </a:lnTo>
                  <a:lnTo>
                    <a:pt x="826" y="1216"/>
                  </a:lnTo>
                  <a:lnTo>
                    <a:pt x="812" y="1216"/>
                  </a:lnTo>
                  <a:lnTo>
                    <a:pt x="803" y="1245"/>
                  </a:lnTo>
                  <a:lnTo>
                    <a:pt x="799" y="1218"/>
                  </a:lnTo>
                  <a:lnTo>
                    <a:pt x="737" y="1158"/>
                  </a:lnTo>
                  <a:lnTo>
                    <a:pt x="718" y="1153"/>
                  </a:lnTo>
                  <a:lnTo>
                    <a:pt x="703" y="1173"/>
                  </a:lnTo>
                  <a:lnTo>
                    <a:pt x="698" y="1134"/>
                  </a:lnTo>
                  <a:lnTo>
                    <a:pt x="709" y="1079"/>
                  </a:lnTo>
                  <a:close/>
                  <a:moveTo>
                    <a:pt x="963" y="2461"/>
                  </a:moveTo>
                  <a:lnTo>
                    <a:pt x="975" y="2470"/>
                  </a:lnTo>
                  <a:lnTo>
                    <a:pt x="979" y="2487"/>
                  </a:lnTo>
                  <a:lnTo>
                    <a:pt x="997" y="2499"/>
                  </a:lnTo>
                  <a:lnTo>
                    <a:pt x="990" y="2510"/>
                  </a:lnTo>
                  <a:lnTo>
                    <a:pt x="980" y="2499"/>
                  </a:lnTo>
                  <a:lnTo>
                    <a:pt x="980" y="2524"/>
                  </a:lnTo>
                  <a:lnTo>
                    <a:pt x="959" y="2522"/>
                  </a:lnTo>
                  <a:lnTo>
                    <a:pt x="937" y="2539"/>
                  </a:lnTo>
                  <a:lnTo>
                    <a:pt x="909" y="2537"/>
                  </a:lnTo>
                  <a:lnTo>
                    <a:pt x="909" y="2543"/>
                  </a:lnTo>
                  <a:lnTo>
                    <a:pt x="894" y="2544"/>
                  </a:lnTo>
                  <a:lnTo>
                    <a:pt x="875" y="2570"/>
                  </a:lnTo>
                  <a:lnTo>
                    <a:pt x="869" y="2554"/>
                  </a:lnTo>
                  <a:lnTo>
                    <a:pt x="888" y="2524"/>
                  </a:lnTo>
                  <a:lnTo>
                    <a:pt x="906" y="2522"/>
                  </a:lnTo>
                  <a:lnTo>
                    <a:pt x="931" y="2495"/>
                  </a:lnTo>
                  <a:lnTo>
                    <a:pt x="953" y="2495"/>
                  </a:lnTo>
                  <a:lnTo>
                    <a:pt x="949" y="2465"/>
                  </a:lnTo>
                  <a:lnTo>
                    <a:pt x="963" y="2461"/>
                  </a:lnTo>
                  <a:close/>
                  <a:moveTo>
                    <a:pt x="430" y="2623"/>
                  </a:moveTo>
                  <a:lnTo>
                    <a:pt x="445" y="2641"/>
                  </a:lnTo>
                  <a:lnTo>
                    <a:pt x="448" y="2679"/>
                  </a:lnTo>
                  <a:lnTo>
                    <a:pt x="417" y="2697"/>
                  </a:lnTo>
                  <a:lnTo>
                    <a:pt x="417" y="2709"/>
                  </a:lnTo>
                  <a:lnTo>
                    <a:pt x="430" y="2727"/>
                  </a:lnTo>
                  <a:lnTo>
                    <a:pt x="399" y="2734"/>
                  </a:lnTo>
                  <a:lnTo>
                    <a:pt x="374" y="2722"/>
                  </a:lnTo>
                  <a:lnTo>
                    <a:pt x="355" y="2739"/>
                  </a:lnTo>
                  <a:lnTo>
                    <a:pt x="338" y="2742"/>
                  </a:lnTo>
                  <a:lnTo>
                    <a:pt x="328" y="2735"/>
                  </a:lnTo>
                  <a:lnTo>
                    <a:pt x="328" y="2726"/>
                  </a:lnTo>
                  <a:lnTo>
                    <a:pt x="355" y="2722"/>
                  </a:lnTo>
                  <a:lnTo>
                    <a:pt x="374" y="2703"/>
                  </a:lnTo>
                  <a:lnTo>
                    <a:pt x="407" y="2710"/>
                  </a:lnTo>
                  <a:lnTo>
                    <a:pt x="416" y="2691"/>
                  </a:lnTo>
                  <a:lnTo>
                    <a:pt x="407" y="2673"/>
                  </a:lnTo>
                  <a:lnTo>
                    <a:pt x="430" y="2623"/>
                  </a:lnTo>
                  <a:close/>
                  <a:moveTo>
                    <a:pt x="2137" y="1388"/>
                  </a:moveTo>
                  <a:lnTo>
                    <a:pt x="2152" y="1408"/>
                  </a:lnTo>
                  <a:lnTo>
                    <a:pt x="2158" y="1461"/>
                  </a:lnTo>
                  <a:lnTo>
                    <a:pt x="2147" y="1524"/>
                  </a:lnTo>
                  <a:lnTo>
                    <a:pt x="2153" y="1544"/>
                  </a:lnTo>
                  <a:lnTo>
                    <a:pt x="2145" y="1558"/>
                  </a:lnTo>
                  <a:lnTo>
                    <a:pt x="2152" y="1582"/>
                  </a:lnTo>
                  <a:lnTo>
                    <a:pt x="2144" y="1592"/>
                  </a:lnTo>
                  <a:lnTo>
                    <a:pt x="2137" y="1567"/>
                  </a:lnTo>
                  <a:lnTo>
                    <a:pt x="2129" y="1561"/>
                  </a:lnTo>
                  <a:lnTo>
                    <a:pt x="2126" y="1531"/>
                  </a:lnTo>
                  <a:lnTo>
                    <a:pt x="2139" y="1507"/>
                  </a:lnTo>
                  <a:lnTo>
                    <a:pt x="2137" y="1388"/>
                  </a:lnTo>
                  <a:close/>
                  <a:moveTo>
                    <a:pt x="212" y="2681"/>
                  </a:moveTo>
                  <a:lnTo>
                    <a:pt x="222" y="2712"/>
                  </a:lnTo>
                  <a:lnTo>
                    <a:pt x="259" y="2727"/>
                  </a:lnTo>
                  <a:lnTo>
                    <a:pt x="257" y="2743"/>
                  </a:lnTo>
                  <a:lnTo>
                    <a:pt x="240" y="2742"/>
                  </a:lnTo>
                  <a:lnTo>
                    <a:pt x="224" y="2754"/>
                  </a:lnTo>
                  <a:lnTo>
                    <a:pt x="206" y="2740"/>
                  </a:lnTo>
                  <a:lnTo>
                    <a:pt x="192" y="2771"/>
                  </a:lnTo>
                  <a:lnTo>
                    <a:pt x="184" y="2770"/>
                  </a:lnTo>
                  <a:lnTo>
                    <a:pt x="181" y="2756"/>
                  </a:lnTo>
                  <a:lnTo>
                    <a:pt x="192" y="2743"/>
                  </a:lnTo>
                  <a:lnTo>
                    <a:pt x="185" y="2732"/>
                  </a:lnTo>
                  <a:lnTo>
                    <a:pt x="200" y="2721"/>
                  </a:lnTo>
                  <a:lnTo>
                    <a:pt x="212" y="2681"/>
                  </a:lnTo>
                  <a:close/>
                  <a:moveTo>
                    <a:pt x="848" y="2520"/>
                  </a:moveTo>
                  <a:lnTo>
                    <a:pt x="853" y="2521"/>
                  </a:lnTo>
                  <a:lnTo>
                    <a:pt x="864" y="2543"/>
                  </a:lnTo>
                  <a:lnTo>
                    <a:pt x="857" y="2560"/>
                  </a:lnTo>
                  <a:lnTo>
                    <a:pt x="846" y="2557"/>
                  </a:lnTo>
                  <a:lnTo>
                    <a:pt x="826" y="2582"/>
                  </a:lnTo>
                  <a:lnTo>
                    <a:pt x="816" y="2622"/>
                  </a:lnTo>
                  <a:lnTo>
                    <a:pt x="804" y="2629"/>
                  </a:lnTo>
                  <a:lnTo>
                    <a:pt x="794" y="2630"/>
                  </a:lnTo>
                  <a:lnTo>
                    <a:pt x="791" y="2623"/>
                  </a:lnTo>
                  <a:lnTo>
                    <a:pt x="799" y="2585"/>
                  </a:lnTo>
                  <a:lnTo>
                    <a:pt x="830" y="2560"/>
                  </a:lnTo>
                  <a:lnTo>
                    <a:pt x="848" y="2520"/>
                  </a:lnTo>
                  <a:close/>
                  <a:moveTo>
                    <a:pt x="118" y="2673"/>
                  </a:moveTo>
                  <a:lnTo>
                    <a:pt x="117" y="2683"/>
                  </a:lnTo>
                  <a:lnTo>
                    <a:pt x="144" y="2698"/>
                  </a:lnTo>
                  <a:lnTo>
                    <a:pt x="144" y="2705"/>
                  </a:lnTo>
                  <a:lnTo>
                    <a:pt x="123" y="2706"/>
                  </a:lnTo>
                  <a:lnTo>
                    <a:pt x="122" y="2757"/>
                  </a:lnTo>
                  <a:lnTo>
                    <a:pt x="102" y="2790"/>
                  </a:lnTo>
                  <a:lnTo>
                    <a:pt x="94" y="2779"/>
                  </a:lnTo>
                  <a:lnTo>
                    <a:pt x="98" y="2767"/>
                  </a:lnTo>
                  <a:lnTo>
                    <a:pt x="112" y="2756"/>
                  </a:lnTo>
                  <a:lnTo>
                    <a:pt x="114" y="2739"/>
                  </a:lnTo>
                  <a:lnTo>
                    <a:pt x="94" y="2719"/>
                  </a:lnTo>
                  <a:lnTo>
                    <a:pt x="90" y="2703"/>
                  </a:lnTo>
                  <a:lnTo>
                    <a:pt x="106" y="2691"/>
                  </a:lnTo>
                  <a:lnTo>
                    <a:pt x="118" y="2673"/>
                  </a:lnTo>
                  <a:close/>
                  <a:moveTo>
                    <a:pt x="179" y="2679"/>
                  </a:moveTo>
                  <a:lnTo>
                    <a:pt x="181" y="2689"/>
                  </a:lnTo>
                  <a:lnTo>
                    <a:pt x="168" y="2743"/>
                  </a:lnTo>
                  <a:lnTo>
                    <a:pt x="155" y="2755"/>
                  </a:lnTo>
                  <a:lnTo>
                    <a:pt x="131" y="2754"/>
                  </a:lnTo>
                  <a:lnTo>
                    <a:pt x="132" y="2742"/>
                  </a:lnTo>
                  <a:lnTo>
                    <a:pt x="159" y="2735"/>
                  </a:lnTo>
                  <a:lnTo>
                    <a:pt x="179" y="2679"/>
                  </a:lnTo>
                  <a:close/>
                  <a:moveTo>
                    <a:pt x="486" y="2717"/>
                  </a:moveTo>
                  <a:lnTo>
                    <a:pt x="497" y="2729"/>
                  </a:lnTo>
                  <a:lnTo>
                    <a:pt x="513" y="2727"/>
                  </a:lnTo>
                  <a:lnTo>
                    <a:pt x="518" y="2739"/>
                  </a:lnTo>
                  <a:lnTo>
                    <a:pt x="515" y="2742"/>
                  </a:lnTo>
                  <a:lnTo>
                    <a:pt x="445" y="2727"/>
                  </a:lnTo>
                  <a:lnTo>
                    <a:pt x="440" y="2716"/>
                  </a:lnTo>
                  <a:lnTo>
                    <a:pt x="467" y="2722"/>
                  </a:lnTo>
                  <a:lnTo>
                    <a:pt x="486" y="2717"/>
                  </a:lnTo>
                  <a:close/>
                  <a:moveTo>
                    <a:pt x="720" y="2648"/>
                  </a:moveTo>
                  <a:lnTo>
                    <a:pt x="730" y="2663"/>
                  </a:lnTo>
                  <a:lnTo>
                    <a:pt x="729" y="2677"/>
                  </a:lnTo>
                  <a:lnTo>
                    <a:pt x="711" y="2681"/>
                  </a:lnTo>
                  <a:lnTo>
                    <a:pt x="698" y="2673"/>
                  </a:lnTo>
                  <a:lnTo>
                    <a:pt x="705" y="2658"/>
                  </a:lnTo>
                  <a:lnTo>
                    <a:pt x="713" y="2660"/>
                  </a:lnTo>
                  <a:lnTo>
                    <a:pt x="720" y="2648"/>
                  </a:lnTo>
                  <a:close/>
                  <a:moveTo>
                    <a:pt x="252" y="2655"/>
                  </a:moveTo>
                  <a:lnTo>
                    <a:pt x="265" y="2673"/>
                  </a:lnTo>
                  <a:lnTo>
                    <a:pt x="259" y="2698"/>
                  </a:lnTo>
                  <a:lnTo>
                    <a:pt x="244" y="2691"/>
                  </a:lnTo>
                  <a:lnTo>
                    <a:pt x="252" y="2655"/>
                  </a:lnTo>
                  <a:close/>
                  <a:moveTo>
                    <a:pt x="679" y="2660"/>
                  </a:moveTo>
                  <a:lnTo>
                    <a:pt x="689" y="2671"/>
                  </a:lnTo>
                  <a:lnTo>
                    <a:pt x="672" y="2691"/>
                  </a:lnTo>
                  <a:lnTo>
                    <a:pt x="662" y="2696"/>
                  </a:lnTo>
                  <a:lnTo>
                    <a:pt x="660" y="2685"/>
                  </a:lnTo>
                  <a:lnTo>
                    <a:pt x="679" y="2660"/>
                  </a:lnTo>
                  <a:close/>
                  <a:moveTo>
                    <a:pt x="746" y="1990"/>
                  </a:moveTo>
                  <a:lnTo>
                    <a:pt x="737" y="2028"/>
                  </a:lnTo>
                  <a:lnTo>
                    <a:pt x="732" y="2035"/>
                  </a:lnTo>
                  <a:lnTo>
                    <a:pt x="724" y="2033"/>
                  </a:lnTo>
                  <a:lnTo>
                    <a:pt x="724" y="2022"/>
                  </a:lnTo>
                  <a:lnTo>
                    <a:pt x="746" y="1990"/>
                  </a:lnTo>
                  <a:close/>
                  <a:moveTo>
                    <a:pt x="549" y="2673"/>
                  </a:moveTo>
                  <a:lnTo>
                    <a:pt x="539" y="2702"/>
                  </a:lnTo>
                  <a:lnTo>
                    <a:pt x="528" y="2705"/>
                  </a:lnTo>
                  <a:lnTo>
                    <a:pt x="518" y="2697"/>
                  </a:lnTo>
                  <a:lnTo>
                    <a:pt x="549" y="2673"/>
                  </a:lnTo>
                  <a:close/>
                  <a:moveTo>
                    <a:pt x="1012" y="2458"/>
                  </a:moveTo>
                  <a:lnTo>
                    <a:pt x="1015" y="2461"/>
                  </a:lnTo>
                  <a:lnTo>
                    <a:pt x="1024" y="2458"/>
                  </a:lnTo>
                  <a:lnTo>
                    <a:pt x="1027" y="2471"/>
                  </a:lnTo>
                  <a:lnTo>
                    <a:pt x="1007" y="2483"/>
                  </a:lnTo>
                  <a:lnTo>
                    <a:pt x="1003" y="2461"/>
                  </a:lnTo>
                  <a:lnTo>
                    <a:pt x="1012" y="2458"/>
                  </a:lnTo>
                  <a:close/>
                  <a:moveTo>
                    <a:pt x="735" y="2590"/>
                  </a:moveTo>
                  <a:lnTo>
                    <a:pt x="740" y="2597"/>
                  </a:lnTo>
                  <a:lnTo>
                    <a:pt x="735" y="2608"/>
                  </a:lnTo>
                  <a:lnTo>
                    <a:pt x="738" y="2617"/>
                  </a:lnTo>
                  <a:lnTo>
                    <a:pt x="735" y="2630"/>
                  </a:lnTo>
                  <a:lnTo>
                    <a:pt x="726" y="2623"/>
                  </a:lnTo>
                  <a:lnTo>
                    <a:pt x="735" y="2590"/>
                  </a:lnTo>
                  <a:close/>
                  <a:moveTo>
                    <a:pt x="607" y="2681"/>
                  </a:moveTo>
                  <a:lnTo>
                    <a:pt x="619" y="2696"/>
                  </a:lnTo>
                  <a:lnTo>
                    <a:pt x="607" y="2706"/>
                  </a:lnTo>
                  <a:lnTo>
                    <a:pt x="607" y="2681"/>
                  </a:lnTo>
                  <a:close/>
                  <a:moveTo>
                    <a:pt x="47" y="2784"/>
                  </a:moveTo>
                  <a:lnTo>
                    <a:pt x="53" y="2797"/>
                  </a:lnTo>
                  <a:lnTo>
                    <a:pt x="45" y="2804"/>
                  </a:lnTo>
                  <a:lnTo>
                    <a:pt x="40" y="2793"/>
                  </a:lnTo>
                  <a:lnTo>
                    <a:pt x="47" y="2784"/>
                  </a:lnTo>
                  <a:close/>
                  <a:moveTo>
                    <a:pt x="12" y="2821"/>
                  </a:moveTo>
                  <a:lnTo>
                    <a:pt x="20" y="2836"/>
                  </a:lnTo>
                  <a:lnTo>
                    <a:pt x="0" y="2843"/>
                  </a:lnTo>
                  <a:lnTo>
                    <a:pt x="12" y="2821"/>
                  </a:lnTo>
                  <a:close/>
                  <a:moveTo>
                    <a:pt x="59" y="2697"/>
                  </a:moveTo>
                  <a:lnTo>
                    <a:pt x="64" y="2709"/>
                  </a:lnTo>
                  <a:lnTo>
                    <a:pt x="56" y="2717"/>
                  </a:lnTo>
                  <a:lnTo>
                    <a:pt x="59" y="2697"/>
                  </a:lnTo>
                  <a:close/>
                </a:path>
              </a:pathLst>
            </a:custGeom>
            <a:noFill/>
            <a:ln w="9525">
              <a:solidFill>
                <a:schemeClr val="bg1">
                  <a:lumMod val="75000"/>
                </a:schemeClr>
              </a:solidFill>
              <a:round/>
              <a:headEnd/>
              <a:tailEnd/>
            </a:ln>
          </p:spPr>
          <p:txBody>
            <a:bodyPr/>
            <a:lstStyle/>
            <a:p>
              <a:endParaRPr lang="en-US" sz="1013" dirty="0"/>
            </a:p>
          </p:txBody>
        </p:sp>
        <p:grpSp>
          <p:nvGrpSpPr>
            <p:cNvPr id="2" name="Group 1">
              <a:extLst>
                <a:ext uri="{FF2B5EF4-FFF2-40B4-BE49-F238E27FC236}">
                  <a16:creationId xmlns:a16="http://schemas.microsoft.com/office/drawing/2014/main" id="{E921C6EE-40EC-4E54-81FE-D8178D4C6A13}"/>
                </a:ext>
              </a:extLst>
            </p:cNvPr>
            <p:cNvGrpSpPr/>
            <p:nvPr/>
          </p:nvGrpSpPr>
          <p:grpSpPr>
            <a:xfrm>
              <a:off x="3462405" y="5719001"/>
              <a:ext cx="1145608" cy="834199"/>
              <a:chOff x="2254324" y="5520549"/>
              <a:chExt cx="1296343" cy="913092"/>
            </a:xfrm>
            <a:pattFill prst="lgCheck">
              <a:fgClr>
                <a:schemeClr val="bg1">
                  <a:lumMod val="65000"/>
                </a:schemeClr>
              </a:fgClr>
              <a:bgClr>
                <a:schemeClr val="bg1"/>
              </a:bgClr>
            </a:pattFill>
          </p:grpSpPr>
          <p:sp>
            <p:nvSpPr>
              <p:cNvPr id="87" name="Freeform 130">
                <a:extLst>
                  <a:ext uri="{FF2B5EF4-FFF2-40B4-BE49-F238E27FC236}">
                    <a16:creationId xmlns:a16="http://schemas.microsoft.com/office/drawing/2014/main" id="{764CF52C-0514-4D58-B2D5-F071097F7906}"/>
                  </a:ext>
                </a:extLst>
              </p:cNvPr>
              <p:cNvSpPr>
                <a:spLocks/>
              </p:cNvSpPr>
              <p:nvPr/>
            </p:nvSpPr>
            <p:spPr bwMode="auto">
              <a:xfrm>
                <a:off x="3242101" y="6061100"/>
                <a:ext cx="308566" cy="372541"/>
              </a:xfrm>
              <a:custGeom>
                <a:avLst/>
                <a:gdLst>
                  <a:gd name="T0" fmla="*/ 60 w 339"/>
                  <a:gd name="T1" fmla="*/ 0 h 407"/>
                  <a:gd name="T2" fmla="*/ 42 w 339"/>
                  <a:gd name="T3" fmla="*/ 9 h 407"/>
                  <a:gd name="T4" fmla="*/ 43 w 339"/>
                  <a:gd name="T5" fmla="*/ 48 h 407"/>
                  <a:gd name="T6" fmla="*/ 54 w 339"/>
                  <a:gd name="T7" fmla="*/ 64 h 407"/>
                  <a:gd name="T8" fmla="*/ 38 w 339"/>
                  <a:gd name="T9" fmla="*/ 100 h 407"/>
                  <a:gd name="T10" fmla="*/ 23 w 339"/>
                  <a:gd name="T11" fmla="*/ 114 h 407"/>
                  <a:gd name="T12" fmla="*/ 10 w 339"/>
                  <a:gd name="T13" fmla="*/ 121 h 407"/>
                  <a:gd name="T14" fmla="*/ 2 w 339"/>
                  <a:gd name="T15" fmla="*/ 130 h 407"/>
                  <a:gd name="T16" fmla="*/ 0 w 339"/>
                  <a:gd name="T17" fmla="*/ 161 h 407"/>
                  <a:gd name="T18" fmla="*/ 9 w 339"/>
                  <a:gd name="T19" fmla="*/ 207 h 407"/>
                  <a:gd name="T20" fmla="*/ 8 w 339"/>
                  <a:gd name="T21" fmla="*/ 255 h 407"/>
                  <a:gd name="T22" fmla="*/ 8 w 339"/>
                  <a:gd name="T23" fmla="*/ 297 h 407"/>
                  <a:gd name="T24" fmla="*/ 13 w 339"/>
                  <a:gd name="T25" fmla="*/ 322 h 407"/>
                  <a:gd name="T26" fmla="*/ 23 w 339"/>
                  <a:gd name="T27" fmla="*/ 338 h 407"/>
                  <a:gd name="T28" fmla="*/ 38 w 339"/>
                  <a:gd name="T29" fmla="*/ 352 h 407"/>
                  <a:gd name="T30" fmla="*/ 53 w 339"/>
                  <a:gd name="T31" fmla="*/ 365 h 407"/>
                  <a:gd name="T32" fmla="*/ 66 w 339"/>
                  <a:gd name="T33" fmla="*/ 376 h 407"/>
                  <a:gd name="T34" fmla="*/ 77 w 339"/>
                  <a:gd name="T35" fmla="*/ 390 h 407"/>
                  <a:gd name="T36" fmla="*/ 86 w 339"/>
                  <a:gd name="T37" fmla="*/ 401 h 407"/>
                  <a:gd name="T38" fmla="*/ 96 w 339"/>
                  <a:gd name="T39" fmla="*/ 407 h 407"/>
                  <a:gd name="T40" fmla="*/ 104 w 339"/>
                  <a:gd name="T41" fmla="*/ 403 h 407"/>
                  <a:gd name="T42" fmla="*/ 114 w 339"/>
                  <a:gd name="T43" fmla="*/ 393 h 407"/>
                  <a:gd name="T44" fmla="*/ 127 w 339"/>
                  <a:gd name="T45" fmla="*/ 380 h 407"/>
                  <a:gd name="T46" fmla="*/ 139 w 339"/>
                  <a:gd name="T47" fmla="*/ 365 h 407"/>
                  <a:gd name="T48" fmla="*/ 152 w 339"/>
                  <a:gd name="T49" fmla="*/ 349 h 407"/>
                  <a:gd name="T50" fmla="*/ 169 w 339"/>
                  <a:gd name="T51" fmla="*/ 330 h 407"/>
                  <a:gd name="T52" fmla="*/ 191 w 339"/>
                  <a:gd name="T53" fmla="*/ 313 h 407"/>
                  <a:gd name="T54" fmla="*/ 213 w 339"/>
                  <a:gd name="T55" fmla="*/ 300 h 407"/>
                  <a:gd name="T56" fmla="*/ 235 w 339"/>
                  <a:gd name="T57" fmla="*/ 292 h 407"/>
                  <a:gd name="T58" fmla="*/ 267 w 339"/>
                  <a:gd name="T59" fmla="*/ 277 h 407"/>
                  <a:gd name="T60" fmla="*/ 303 w 339"/>
                  <a:gd name="T61" fmla="*/ 256 h 407"/>
                  <a:gd name="T62" fmla="*/ 329 w 339"/>
                  <a:gd name="T63" fmla="*/ 237 h 407"/>
                  <a:gd name="T64" fmla="*/ 339 w 339"/>
                  <a:gd name="T65" fmla="*/ 221 h 407"/>
                  <a:gd name="T66" fmla="*/ 332 w 339"/>
                  <a:gd name="T67" fmla="*/ 213 h 407"/>
                  <a:gd name="T68" fmla="*/ 318 w 339"/>
                  <a:gd name="T69" fmla="*/ 207 h 407"/>
                  <a:gd name="T70" fmla="*/ 302 w 339"/>
                  <a:gd name="T71" fmla="*/ 197 h 407"/>
                  <a:gd name="T72" fmla="*/ 281 w 339"/>
                  <a:gd name="T73" fmla="*/ 170 h 407"/>
                  <a:gd name="T74" fmla="*/ 265 w 339"/>
                  <a:gd name="T75" fmla="*/ 144 h 407"/>
                  <a:gd name="T76" fmla="*/ 248 w 339"/>
                  <a:gd name="T77" fmla="*/ 139 h 407"/>
                  <a:gd name="T78" fmla="*/ 242 w 339"/>
                  <a:gd name="T79" fmla="*/ 124 h 407"/>
                  <a:gd name="T80" fmla="*/ 230 w 339"/>
                  <a:gd name="T81" fmla="*/ 96 h 407"/>
                  <a:gd name="T82" fmla="*/ 217 w 339"/>
                  <a:gd name="T83" fmla="*/ 80 h 407"/>
                  <a:gd name="T84" fmla="*/ 194 w 339"/>
                  <a:gd name="T85" fmla="*/ 60 h 407"/>
                  <a:gd name="T86" fmla="*/ 166 w 339"/>
                  <a:gd name="T87" fmla="*/ 40 h 407"/>
                  <a:gd name="T88" fmla="*/ 145 w 339"/>
                  <a:gd name="T89" fmla="*/ 25 h 407"/>
                  <a:gd name="T90" fmla="*/ 130 w 339"/>
                  <a:gd name="T91" fmla="*/ 23 h 407"/>
                  <a:gd name="T92" fmla="*/ 116 w 339"/>
                  <a:gd name="T93" fmla="*/ 26 h 407"/>
                  <a:gd name="T94" fmla="*/ 96 w 339"/>
                  <a:gd name="T95" fmla="*/ 24 h 407"/>
                  <a:gd name="T96" fmla="*/ 63 w 339"/>
                  <a:gd name="T97" fmla="*/ 1 h 4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9"/>
                  <a:gd name="T148" fmla="*/ 0 h 407"/>
                  <a:gd name="T149" fmla="*/ 339 w 339"/>
                  <a:gd name="T150" fmla="*/ 407 h 4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9" h="407">
                    <a:moveTo>
                      <a:pt x="63" y="1"/>
                    </a:moveTo>
                    <a:lnTo>
                      <a:pt x="60" y="0"/>
                    </a:lnTo>
                    <a:lnTo>
                      <a:pt x="51" y="1"/>
                    </a:lnTo>
                    <a:lnTo>
                      <a:pt x="42" y="9"/>
                    </a:lnTo>
                    <a:lnTo>
                      <a:pt x="38" y="30"/>
                    </a:lnTo>
                    <a:lnTo>
                      <a:pt x="43" y="48"/>
                    </a:lnTo>
                    <a:lnTo>
                      <a:pt x="50" y="56"/>
                    </a:lnTo>
                    <a:lnTo>
                      <a:pt x="54" y="64"/>
                    </a:lnTo>
                    <a:lnTo>
                      <a:pt x="46" y="86"/>
                    </a:lnTo>
                    <a:lnTo>
                      <a:pt x="38" y="100"/>
                    </a:lnTo>
                    <a:lnTo>
                      <a:pt x="30" y="108"/>
                    </a:lnTo>
                    <a:lnTo>
                      <a:pt x="23" y="114"/>
                    </a:lnTo>
                    <a:lnTo>
                      <a:pt x="16" y="117"/>
                    </a:lnTo>
                    <a:lnTo>
                      <a:pt x="10" y="121"/>
                    </a:lnTo>
                    <a:lnTo>
                      <a:pt x="6" y="124"/>
                    </a:lnTo>
                    <a:lnTo>
                      <a:pt x="2" y="130"/>
                    </a:lnTo>
                    <a:lnTo>
                      <a:pt x="0" y="139"/>
                    </a:lnTo>
                    <a:lnTo>
                      <a:pt x="0" y="161"/>
                    </a:lnTo>
                    <a:lnTo>
                      <a:pt x="5" y="184"/>
                    </a:lnTo>
                    <a:lnTo>
                      <a:pt x="9" y="207"/>
                    </a:lnTo>
                    <a:lnTo>
                      <a:pt x="10" y="231"/>
                    </a:lnTo>
                    <a:lnTo>
                      <a:pt x="8" y="255"/>
                    </a:lnTo>
                    <a:lnTo>
                      <a:pt x="8" y="277"/>
                    </a:lnTo>
                    <a:lnTo>
                      <a:pt x="8" y="297"/>
                    </a:lnTo>
                    <a:lnTo>
                      <a:pt x="10" y="314"/>
                    </a:lnTo>
                    <a:lnTo>
                      <a:pt x="13" y="322"/>
                    </a:lnTo>
                    <a:lnTo>
                      <a:pt x="17" y="330"/>
                    </a:lnTo>
                    <a:lnTo>
                      <a:pt x="23" y="338"/>
                    </a:lnTo>
                    <a:lnTo>
                      <a:pt x="30" y="345"/>
                    </a:lnTo>
                    <a:lnTo>
                      <a:pt x="38" y="352"/>
                    </a:lnTo>
                    <a:lnTo>
                      <a:pt x="45" y="359"/>
                    </a:lnTo>
                    <a:lnTo>
                      <a:pt x="53" y="365"/>
                    </a:lnTo>
                    <a:lnTo>
                      <a:pt x="60" y="370"/>
                    </a:lnTo>
                    <a:lnTo>
                      <a:pt x="66" y="376"/>
                    </a:lnTo>
                    <a:lnTo>
                      <a:pt x="71" y="383"/>
                    </a:lnTo>
                    <a:lnTo>
                      <a:pt x="77" y="390"/>
                    </a:lnTo>
                    <a:lnTo>
                      <a:pt x="82" y="397"/>
                    </a:lnTo>
                    <a:lnTo>
                      <a:pt x="86" y="401"/>
                    </a:lnTo>
                    <a:lnTo>
                      <a:pt x="91" y="406"/>
                    </a:lnTo>
                    <a:lnTo>
                      <a:pt x="96" y="407"/>
                    </a:lnTo>
                    <a:lnTo>
                      <a:pt x="99" y="406"/>
                    </a:lnTo>
                    <a:lnTo>
                      <a:pt x="104" y="403"/>
                    </a:lnTo>
                    <a:lnTo>
                      <a:pt x="108" y="398"/>
                    </a:lnTo>
                    <a:lnTo>
                      <a:pt x="114" y="393"/>
                    </a:lnTo>
                    <a:lnTo>
                      <a:pt x="121" y="387"/>
                    </a:lnTo>
                    <a:lnTo>
                      <a:pt x="127" y="380"/>
                    </a:lnTo>
                    <a:lnTo>
                      <a:pt x="134" y="372"/>
                    </a:lnTo>
                    <a:lnTo>
                      <a:pt x="139" y="365"/>
                    </a:lnTo>
                    <a:lnTo>
                      <a:pt x="145" y="357"/>
                    </a:lnTo>
                    <a:lnTo>
                      <a:pt x="152" y="349"/>
                    </a:lnTo>
                    <a:lnTo>
                      <a:pt x="160" y="339"/>
                    </a:lnTo>
                    <a:lnTo>
                      <a:pt x="169" y="330"/>
                    </a:lnTo>
                    <a:lnTo>
                      <a:pt x="181" y="321"/>
                    </a:lnTo>
                    <a:lnTo>
                      <a:pt x="191" y="313"/>
                    </a:lnTo>
                    <a:lnTo>
                      <a:pt x="203" y="306"/>
                    </a:lnTo>
                    <a:lnTo>
                      <a:pt x="213" y="300"/>
                    </a:lnTo>
                    <a:lnTo>
                      <a:pt x="224" y="297"/>
                    </a:lnTo>
                    <a:lnTo>
                      <a:pt x="235" y="292"/>
                    </a:lnTo>
                    <a:lnTo>
                      <a:pt x="250" y="285"/>
                    </a:lnTo>
                    <a:lnTo>
                      <a:pt x="267" y="277"/>
                    </a:lnTo>
                    <a:lnTo>
                      <a:pt x="286" y="267"/>
                    </a:lnTo>
                    <a:lnTo>
                      <a:pt x="303" y="256"/>
                    </a:lnTo>
                    <a:lnTo>
                      <a:pt x="318" y="246"/>
                    </a:lnTo>
                    <a:lnTo>
                      <a:pt x="329" y="237"/>
                    </a:lnTo>
                    <a:lnTo>
                      <a:pt x="336" y="228"/>
                    </a:lnTo>
                    <a:lnTo>
                      <a:pt x="339" y="221"/>
                    </a:lnTo>
                    <a:lnTo>
                      <a:pt x="336" y="216"/>
                    </a:lnTo>
                    <a:lnTo>
                      <a:pt x="332" y="213"/>
                    </a:lnTo>
                    <a:lnTo>
                      <a:pt x="326" y="209"/>
                    </a:lnTo>
                    <a:lnTo>
                      <a:pt x="318" y="207"/>
                    </a:lnTo>
                    <a:lnTo>
                      <a:pt x="310" y="202"/>
                    </a:lnTo>
                    <a:lnTo>
                      <a:pt x="302" y="197"/>
                    </a:lnTo>
                    <a:lnTo>
                      <a:pt x="294" y="188"/>
                    </a:lnTo>
                    <a:lnTo>
                      <a:pt x="281" y="170"/>
                    </a:lnTo>
                    <a:lnTo>
                      <a:pt x="272" y="155"/>
                    </a:lnTo>
                    <a:lnTo>
                      <a:pt x="265" y="144"/>
                    </a:lnTo>
                    <a:lnTo>
                      <a:pt x="263" y="139"/>
                    </a:lnTo>
                    <a:lnTo>
                      <a:pt x="248" y="139"/>
                    </a:lnTo>
                    <a:lnTo>
                      <a:pt x="247" y="134"/>
                    </a:lnTo>
                    <a:lnTo>
                      <a:pt x="242" y="124"/>
                    </a:lnTo>
                    <a:lnTo>
                      <a:pt x="236" y="110"/>
                    </a:lnTo>
                    <a:lnTo>
                      <a:pt x="230" y="96"/>
                    </a:lnTo>
                    <a:lnTo>
                      <a:pt x="226" y="89"/>
                    </a:lnTo>
                    <a:lnTo>
                      <a:pt x="217" y="80"/>
                    </a:lnTo>
                    <a:lnTo>
                      <a:pt x="206" y="70"/>
                    </a:lnTo>
                    <a:lnTo>
                      <a:pt x="194" y="60"/>
                    </a:lnTo>
                    <a:lnTo>
                      <a:pt x="180" y="49"/>
                    </a:lnTo>
                    <a:lnTo>
                      <a:pt x="166" y="40"/>
                    </a:lnTo>
                    <a:lnTo>
                      <a:pt x="154" y="32"/>
                    </a:lnTo>
                    <a:lnTo>
                      <a:pt x="145" y="25"/>
                    </a:lnTo>
                    <a:lnTo>
                      <a:pt x="137" y="22"/>
                    </a:lnTo>
                    <a:lnTo>
                      <a:pt x="130" y="23"/>
                    </a:lnTo>
                    <a:lnTo>
                      <a:pt x="123" y="24"/>
                    </a:lnTo>
                    <a:lnTo>
                      <a:pt x="116" y="26"/>
                    </a:lnTo>
                    <a:lnTo>
                      <a:pt x="107" y="26"/>
                    </a:lnTo>
                    <a:lnTo>
                      <a:pt x="96" y="24"/>
                    </a:lnTo>
                    <a:lnTo>
                      <a:pt x="81" y="16"/>
                    </a:lnTo>
                    <a:lnTo>
                      <a:pt x="63" y="1"/>
                    </a:lnTo>
                    <a:close/>
                  </a:path>
                </a:pathLst>
              </a:custGeom>
              <a:noFill/>
              <a:ln w="9525">
                <a:solidFill>
                  <a:schemeClr val="bg1">
                    <a:lumMod val="75000"/>
                  </a:schemeClr>
                </a:solidFill>
                <a:round/>
                <a:headEnd/>
                <a:tailEnd/>
              </a:ln>
            </p:spPr>
            <p:txBody>
              <a:bodyPr/>
              <a:lstStyle/>
              <a:p>
                <a:endParaRPr lang="en-US" sz="1013" dirty="0"/>
              </a:p>
            </p:txBody>
          </p:sp>
          <p:sp>
            <p:nvSpPr>
              <p:cNvPr id="88" name="Freeform 131">
                <a:extLst>
                  <a:ext uri="{FF2B5EF4-FFF2-40B4-BE49-F238E27FC236}">
                    <a16:creationId xmlns:a16="http://schemas.microsoft.com/office/drawing/2014/main" id="{1DA55F76-8048-40CF-AB72-9AD457D417FC}"/>
                  </a:ext>
                </a:extLst>
              </p:cNvPr>
              <p:cNvSpPr>
                <a:spLocks/>
              </p:cNvSpPr>
              <p:nvPr/>
            </p:nvSpPr>
            <p:spPr bwMode="auto">
              <a:xfrm>
                <a:off x="2900669" y="5810912"/>
                <a:ext cx="191713" cy="60264"/>
              </a:xfrm>
              <a:custGeom>
                <a:avLst/>
                <a:gdLst>
                  <a:gd name="T0" fmla="*/ 188 w 211"/>
                  <a:gd name="T1" fmla="*/ 0 h 66"/>
                  <a:gd name="T2" fmla="*/ 185 w 211"/>
                  <a:gd name="T3" fmla="*/ 0 h 66"/>
                  <a:gd name="T4" fmla="*/ 180 w 211"/>
                  <a:gd name="T5" fmla="*/ 2 h 66"/>
                  <a:gd name="T6" fmla="*/ 170 w 211"/>
                  <a:gd name="T7" fmla="*/ 4 h 66"/>
                  <a:gd name="T8" fmla="*/ 159 w 211"/>
                  <a:gd name="T9" fmla="*/ 5 h 66"/>
                  <a:gd name="T10" fmla="*/ 147 w 211"/>
                  <a:gd name="T11" fmla="*/ 6 h 66"/>
                  <a:gd name="T12" fmla="*/ 136 w 211"/>
                  <a:gd name="T13" fmla="*/ 7 h 66"/>
                  <a:gd name="T14" fmla="*/ 125 w 211"/>
                  <a:gd name="T15" fmla="*/ 9 h 66"/>
                  <a:gd name="T16" fmla="*/ 117 w 211"/>
                  <a:gd name="T17" fmla="*/ 7 h 66"/>
                  <a:gd name="T18" fmla="*/ 109 w 211"/>
                  <a:gd name="T19" fmla="*/ 6 h 66"/>
                  <a:gd name="T20" fmla="*/ 100 w 211"/>
                  <a:gd name="T21" fmla="*/ 5 h 66"/>
                  <a:gd name="T22" fmla="*/ 91 w 211"/>
                  <a:gd name="T23" fmla="*/ 4 h 66"/>
                  <a:gd name="T24" fmla="*/ 80 w 211"/>
                  <a:gd name="T25" fmla="*/ 4 h 66"/>
                  <a:gd name="T26" fmla="*/ 71 w 211"/>
                  <a:gd name="T27" fmla="*/ 4 h 66"/>
                  <a:gd name="T28" fmla="*/ 62 w 211"/>
                  <a:gd name="T29" fmla="*/ 4 h 66"/>
                  <a:gd name="T30" fmla="*/ 55 w 211"/>
                  <a:gd name="T31" fmla="*/ 5 h 66"/>
                  <a:gd name="T32" fmla="*/ 49 w 211"/>
                  <a:gd name="T33" fmla="*/ 7 h 66"/>
                  <a:gd name="T34" fmla="*/ 44 w 211"/>
                  <a:gd name="T35" fmla="*/ 10 h 66"/>
                  <a:gd name="T36" fmla="*/ 37 w 211"/>
                  <a:gd name="T37" fmla="*/ 11 h 66"/>
                  <a:gd name="T38" fmla="*/ 29 w 211"/>
                  <a:gd name="T39" fmla="*/ 12 h 66"/>
                  <a:gd name="T40" fmla="*/ 22 w 211"/>
                  <a:gd name="T41" fmla="*/ 12 h 66"/>
                  <a:gd name="T42" fmla="*/ 15 w 211"/>
                  <a:gd name="T43" fmla="*/ 14 h 66"/>
                  <a:gd name="T44" fmla="*/ 13 w 211"/>
                  <a:gd name="T45" fmla="*/ 17 h 66"/>
                  <a:gd name="T46" fmla="*/ 13 w 211"/>
                  <a:gd name="T47" fmla="*/ 21 h 66"/>
                  <a:gd name="T48" fmla="*/ 18 w 211"/>
                  <a:gd name="T49" fmla="*/ 28 h 66"/>
                  <a:gd name="T50" fmla="*/ 24 w 211"/>
                  <a:gd name="T51" fmla="*/ 35 h 66"/>
                  <a:gd name="T52" fmla="*/ 23 w 211"/>
                  <a:gd name="T53" fmla="*/ 42 h 66"/>
                  <a:gd name="T54" fmla="*/ 17 w 211"/>
                  <a:gd name="T55" fmla="*/ 47 h 66"/>
                  <a:gd name="T56" fmla="*/ 11 w 211"/>
                  <a:gd name="T57" fmla="*/ 50 h 66"/>
                  <a:gd name="T58" fmla="*/ 4 w 211"/>
                  <a:gd name="T59" fmla="*/ 53 h 66"/>
                  <a:gd name="T60" fmla="*/ 0 w 211"/>
                  <a:gd name="T61" fmla="*/ 57 h 66"/>
                  <a:gd name="T62" fmla="*/ 0 w 211"/>
                  <a:gd name="T63" fmla="*/ 60 h 66"/>
                  <a:gd name="T64" fmla="*/ 7 w 211"/>
                  <a:gd name="T65" fmla="*/ 64 h 66"/>
                  <a:gd name="T66" fmla="*/ 19 w 211"/>
                  <a:gd name="T67" fmla="*/ 66 h 66"/>
                  <a:gd name="T68" fmla="*/ 32 w 211"/>
                  <a:gd name="T69" fmla="*/ 66 h 66"/>
                  <a:gd name="T70" fmla="*/ 45 w 211"/>
                  <a:gd name="T71" fmla="*/ 65 h 66"/>
                  <a:gd name="T72" fmla="*/ 57 w 211"/>
                  <a:gd name="T73" fmla="*/ 61 h 66"/>
                  <a:gd name="T74" fmla="*/ 70 w 211"/>
                  <a:gd name="T75" fmla="*/ 58 h 66"/>
                  <a:gd name="T76" fmla="*/ 82 w 211"/>
                  <a:gd name="T77" fmla="*/ 55 h 66"/>
                  <a:gd name="T78" fmla="*/ 93 w 211"/>
                  <a:gd name="T79" fmla="*/ 52 h 66"/>
                  <a:gd name="T80" fmla="*/ 102 w 211"/>
                  <a:gd name="T81" fmla="*/ 50 h 66"/>
                  <a:gd name="T82" fmla="*/ 112 w 211"/>
                  <a:gd name="T83" fmla="*/ 49 h 66"/>
                  <a:gd name="T84" fmla="*/ 120 w 211"/>
                  <a:gd name="T85" fmla="*/ 49 h 66"/>
                  <a:gd name="T86" fmla="*/ 129 w 211"/>
                  <a:gd name="T87" fmla="*/ 48 h 66"/>
                  <a:gd name="T88" fmla="*/ 137 w 211"/>
                  <a:gd name="T89" fmla="*/ 48 h 66"/>
                  <a:gd name="T90" fmla="*/ 145 w 211"/>
                  <a:gd name="T91" fmla="*/ 48 h 66"/>
                  <a:gd name="T92" fmla="*/ 154 w 211"/>
                  <a:gd name="T93" fmla="*/ 47 h 66"/>
                  <a:gd name="T94" fmla="*/ 163 w 211"/>
                  <a:gd name="T95" fmla="*/ 45 h 66"/>
                  <a:gd name="T96" fmla="*/ 174 w 211"/>
                  <a:gd name="T97" fmla="*/ 43 h 66"/>
                  <a:gd name="T98" fmla="*/ 184 w 211"/>
                  <a:gd name="T99" fmla="*/ 41 h 66"/>
                  <a:gd name="T100" fmla="*/ 192 w 211"/>
                  <a:gd name="T101" fmla="*/ 37 h 66"/>
                  <a:gd name="T102" fmla="*/ 199 w 211"/>
                  <a:gd name="T103" fmla="*/ 35 h 66"/>
                  <a:gd name="T104" fmla="*/ 204 w 211"/>
                  <a:gd name="T105" fmla="*/ 33 h 66"/>
                  <a:gd name="T106" fmla="*/ 207 w 211"/>
                  <a:gd name="T107" fmla="*/ 29 h 66"/>
                  <a:gd name="T108" fmla="*/ 209 w 211"/>
                  <a:gd name="T109" fmla="*/ 27 h 66"/>
                  <a:gd name="T110" fmla="*/ 211 w 211"/>
                  <a:gd name="T111" fmla="*/ 22 h 66"/>
                  <a:gd name="T112" fmla="*/ 209 w 211"/>
                  <a:gd name="T113" fmla="*/ 18 h 66"/>
                  <a:gd name="T114" fmla="*/ 206 w 211"/>
                  <a:gd name="T115" fmla="*/ 10 h 66"/>
                  <a:gd name="T116" fmla="*/ 201 w 211"/>
                  <a:gd name="T117" fmla="*/ 4 h 66"/>
                  <a:gd name="T118" fmla="*/ 196 w 211"/>
                  <a:gd name="T119" fmla="*/ 2 h 66"/>
                  <a:gd name="T120" fmla="*/ 188 w 211"/>
                  <a:gd name="T121" fmla="*/ 0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1"/>
                  <a:gd name="T184" fmla="*/ 0 h 66"/>
                  <a:gd name="T185" fmla="*/ 211 w 211"/>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1" h="66">
                    <a:moveTo>
                      <a:pt x="188" y="0"/>
                    </a:moveTo>
                    <a:lnTo>
                      <a:pt x="185" y="0"/>
                    </a:lnTo>
                    <a:lnTo>
                      <a:pt x="180" y="2"/>
                    </a:lnTo>
                    <a:lnTo>
                      <a:pt x="170" y="4"/>
                    </a:lnTo>
                    <a:lnTo>
                      <a:pt x="159" y="5"/>
                    </a:lnTo>
                    <a:lnTo>
                      <a:pt x="147" y="6"/>
                    </a:lnTo>
                    <a:lnTo>
                      <a:pt x="136" y="7"/>
                    </a:lnTo>
                    <a:lnTo>
                      <a:pt x="125" y="9"/>
                    </a:lnTo>
                    <a:lnTo>
                      <a:pt x="117" y="7"/>
                    </a:lnTo>
                    <a:lnTo>
                      <a:pt x="109" y="6"/>
                    </a:lnTo>
                    <a:lnTo>
                      <a:pt x="100" y="5"/>
                    </a:lnTo>
                    <a:lnTo>
                      <a:pt x="91" y="4"/>
                    </a:lnTo>
                    <a:lnTo>
                      <a:pt x="80" y="4"/>
                    </a:lnTo>
                    <a:lnTo>
                      <a:pt x="71" y="4"/>
                    </a:lnTo>
                    <a:lnTo>
                      <a:pt x="62" y="4"/>
                    </a:lnTo>
                    <a:lnTo>
                      <a:pt x="55" y="5"/>
                    </a:lnTo>
                    <a:lnTo>
                      <a:pt x="49" y="7"/>
                    </a:lnTo>
                    <a:lnTo>
                      <a:pt x="44" y="10"/>
                    </a:lnTo>
                    <a:lnTo>
                      <a:pt x="37" y="11"/>
                    </a:lnTo>
                    <a:lnTo>
                      <a:pt x="29" y="12"/>
                    </a:lnTo>
                    <a:lnTo>
                      <a:pt x="22" y="12"/>
                    </a:lnTo>
                    <a:lnTo>
                      <a:pt x="15" y="14"/>
                    </a:lnTo>
                    <a:lnTo>
                      <a:pt x="13" y="17"/>
                    </a:lnTo>
                    <a:lnTo>
                      <a:pt x="13" y="21"/>
                    </a:lnTo>
                    <a:lnTo>
                      <a:pt x="18" y="28"/>
                    </a:lnTo>
                    <a:lnTo>
                      <a:pt x="24" y="35"/>
                    </a:lnTo>
                    <a:lnTo>
                      <a:pt x="23" y="42"/>
                    </a:lnTo>
                    <a:lnTo>
                      <a:pt x="17" y="47"/>
                    </a:lnTo>
                    <a:lnTo>
                      <a:pt x="11" y="50"/>
                    </a:lnTo>
                    <a:lnTo>
                      <a:pt x="4" y="53"/>
                    </a:lnTo>
                    <a:lnTo>
                      <a:pt x="0" y="57"/>
                    </a:lnTo>
                    <a:lnTo>
                      <a:pt x="0" y="60"/>
                    </a:lnTo>
                    <a:lnTo>
                      <a:pt x="7" y="64"/>
                    </a:lnTo>
                    <a:lnTo>
                      <a:pt x="19" y="66"/>
                    </a:lnTo>
                    <a:lnTo>
                      <a:pt x="32" y="66"/>
                    </a:lnTo>
                    <a:lnTo>
                      <a:pt x="45" y="65"/>
                    </a:lnTo>
                    <a:lnTo>
                      <a:pt x="57" y="61"/>
                    </a:lnTo>
                    <a:lnTo>
                      <a:pt x="70" y="58"/>
                    </a:lnTo>
                    <a:lnTo>
                      <a:pt x="82" y="55"/>
                    </a:lnTo>
                    <a:lnTo>
                      <a:pt x="93" y="52"/>
                    </a:lnTo>
                    <a:lnTo>
                      <a:pt x="102" y="50"/>
                    </a:lnTo>
                    <a:lnTo>
                      <a:pt x="112" y="49"/>
                    </a:lnTo>
                    <a:lnTo>
                      <a:pt x="120" y="49"/>
                    </a:lnTo>
                    <a:lnTo>
                      <a:pt x="129" y="48"/>
                    </a:lnTo>
                    <a:lnTo>
                      <a:pt x="137" y="48"/>
                    </a:lnTo>
                    <a:lnTo>
                      <a:pt x="145" y="48"/>
                    </a:lnTo>
                    <a:lnTo>
                      <a:pt x="154" y="47"/>
                    </a:lnTo>
                    <a:lnTo>
                      <a:pt x="163" y="45"/>
                    </a:lnTo>
                    <a:lnTo>
                      <a:pt x="174" y="43"/>
                    </a:lnTo>
                    <a:lnTo>
                      <a:pt x="184" y="41"/>
                    </a:lnTo>
                    <a:lnTo>
                      <a:pt x="192" y="37"/>
                    </a:lnTo>
                    <a:lnTo>
                      <a:pt x="199" y="35"/>
                    </a:lnTo>
                    <a:lnTo>
                      <a:pt x="204" y="33"/>
                    </a:lnTo>
                    <a:lnTo>
                      <a:pt x="207" y="29"/>
                    </a:lnTo>
                    <a:lnTo>
                      <a:pt x="209" y="27"/>
                    </a:lnTo>
                    <a:lnTo>
                      <a:pt x="211" y="22"/>
                    </a:lnTo>
                    <a:lnTo>
                      <a:pt x="209" y="18"/>
                    </a:lnTo>
                    <a:lnTo>
                      <a:pt x="206" y="10"/>
                    </a:lnTo>
                    <a:lnTo>
                      <a:pt x="201" y="4"/>
                    </a:lnTo>
                    <a:lnTo>
                      <a:pt x="196" y="2"/>
                    </a:lnTo>
                    <a:lnTo>
                      <a:pt x="188" y="0"/>
                    </a:lnTo>
                    <a:close/>
                  </a:path>
                </a:pathLst>
              </a:custGeom>
              <a:noFill/>
              <a:ln w="9525">
                <a:solidFill>
                  <a:schemeClr val="bg1">
                    <a:lumMod val="75000"/>
                  </a:schemeClr>
                </a:solidFill>
                <a:round/>
                <a:headEnd/>
                <a:tailEnd/>
              </a:ln>
            </p:spPr>
            <p:txBody>
              <a:bodyPr/>
              <a:lstStyle/>
              <a:p>
                <a:endParaRPr lang="en-US" sz="1013" dirty="0"/>
              </a:p>
            </p:txBody>
          </p:sp>
          <p:sp>
            <p:nvSpPr>
              <p:cNvPr id="89" name="Freeform 132">
                <a:extLst>
                  <a:ext uri="{FF2B5EF4-FFF2-40B4-BE49-F238E27FC236}">
                    <a16:creationId xmlns:a16="http://schemas.microsoft.com/office/drawing/2014/main" id="{2752E80A-E3C2-4344-898C-8C0A8F123CEC}"/>
                  </a:ext>
                </a:extLst>
              </p:cNvPr>
              <p:cNvSpPr>
                <a:spLocks/>
              </p:cNvSpPr>
              <p:nvPr/>
            </p:nvSpPr>
            <p:spPr bwMode="auto">
              <a:xfrm>
                <a:off x="2997439" y="5891265"/>
                <a:ext cx="67556" cy="60264"/>
              </a:xfrm>
              <a:custGeom>
                <a:avLst/>
                <a:gdLst>
                  <a:gd name="T0" fmla="*/ 28 w 74"/>
                  <a:gd name="T1" fmla="*/ 0 h 67"/>
                  <a:gd name="T2" fmla="*/ 23 w 74"/>
                  <a:gd name="T3" fmla="*/ 2 h 67"/>
                  <a:gd name="T4" fmla="*/ 13 w 74"/>
                  <a:gd name="T5" fmla="*/ 7 h 67"/>
                  <a:gd name="T6" fmla="*/ 2 w 74"/>
                  <a:gd name="T7" fmla="*/ 15 h 67"/>
                  <a:gd name="T8" fmla="*/ 0 w 74"/>
                  <a:gd name="T9" fmla="*/ 24 h 67"/>
                  <a:gd name="T10" fmla="*/ 6 w 74"/>
                  <a:gd name="T11" fmla="*/ 35 h 67"/>
                  <a:gd name="T12" fmla="*/ 14 w 74"/>
                  <a:gd name="T13" fmla="*/ 44 h 67"/>
                  <a:gd name="T14" fmla="*/ 21 w 74"/>
                  <a:gd name="T15" fmla="*/ 52 h 67"/>
                  <a:gd name="T16" fmla="*/ 24 w 74"/>
                  <a:gd name="T17" fmla="*/ 60 h 67"/>
                  <a:gd name="T18" fmla="*/ 26 w 74"/>
                  <a:gd name="T19" fmla="*/ 66 h 67"/>
                  <a:gd name="T20" fmla="*/ 32 w 74"/>
                  <a:gd name="T21" fmla="*/ 67 h 67"/>
                  <a:gd name="T22" fmla="*/ 38 w 74"/>
                  <a:gd name="T23" fmla="*/ 63 h 67"/>
                  <a:gd name="T24" fmla="*/ 44 w 74"/>
                  <a:gd name="T25" fmla="*/ 54 h 67"/>
                  <a:gd name="T26" fmla="*/ 49 w 74"/>
                  <a:gd name="T27" fmla="*/ 48 h 67"/>
                  <a:gd name="T28" fmla="*/ 55 w 74"/>
                  <a:gd name="T29" fmla="*/ 48 h 67"/>
                  <a:gd name="T30" fmla="*/ 61 w 74"/>
                  <a:gd name="T31" fmla="*/ 52 h 67"/>
                  <a:gd name="T32" fmla="*/ 63 w 74"/>
                  <a:gd name="T33" fmla="*/ 54 h 67"/>
                  <a:gd name="T34" fmla="*/ 74 w 74"/>
                  <a:gd name="T35" fmla="*/ 37 h 67"/>
                  <a:gd name="T36" fmla="*/ 67 w 74"/>
                  <a:gd name="T37" fmla="*/ 17 h 67"/>
                  <a:gd name="T38" fmla="*/ 64 w 74"/>
                  <a:gd name="T39" fmla="*/ 19 h 67"/>
                  <a:gd name="T40" fmla="*/ 60 w 74"/>
                  <a:gd name="T41" fmla="*/ 20 h 67"/>
                  <a:gd name="T42" fmla="*/ 54 w 74"/>
                  <a:gd name="T43" fmla="*/ 20 h 67"/>
                  <a:gd name="T44" fmla="*/ 49 w 74"/>
                  <a:gd name="T45" fmla="*/ 17 h 67"/>
                  <a:gd name="T46" fmla="*/ 45 w 74"/>
                  <a:gd name="T47" fmla="*/ 13 h 67"/>
                  <a:gd name="T48" fmla="*/ 39 w 74"/>
                  <a:gd name="T49" fmla="*/ 7 h 67"/>
                  <a:gd name="T50" fmla="*/ 32 w 74"/>
                  <a:gd name="T51" fmla="*/ 2 h 67"/>
                  <a:gd name="T52" fmla="*/ 28 w 74"/>
                  <a:gd name="T53" fmla="*/ 0 h 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4"/>
                  <a:gd name="T82" fmla="*/ 0 h 67"/>
                  <a:gd name="T83" fmla="*/ 74 w 74"/>
                  <a:gd name="T84" fmla="*/ 67 h 6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4" h="67">
                    <a:moveTo>
                      <a:pt x="28" y="0"/>
                    </a:moveTo>
                    <a:lnTo>
                      <a:pt x="23" y="2"/>
                    </a:lnTo>
                    <a:lnTo>
                      <a:pt x="13" y="7"/>
                    </a:lnTo>
                    <a:lnTo>
                      <a:pt x="2" y="15"/>
                    </a:lnTo>
                    <a:lnTo>
                      <a:pt x="0" y="24"/>
                    </a:lnTo>
                    <a:lnTo>
                      <a:pt x="6" y="35"/>
                    </a:lnTo>
                    <a:lnTo>
                      <a:pt x="14" y="44"/>
                    </a:lnTo>
                    <a:lnTo>
                      <a:pt x="21" y="52"/>
                    </a:lnTo>
                    <a:lnTo>
                      <a:pt x="24" y="60"/>
                    </a:lnTo>
                    <a:lnTo>
                      <a:pt x="26" y="66"/>
                    </a:lnTo>
                    <a:lnTo>
                      <a:pt x="32" y="67"/>
                    </a:lnTo>
                    <a:lnTo>
                      <a:pt x="38" y="63"/>
                    </a:lnTo>
                    <a:lnTo>
                      <a:pt x="44" y="54"/>
                    </a:lnTo>
                    <a:lnTo>
                      <a:pt x="49" y="48"/>
                    </a:lnTo>
                    <a:lnTo>
                      <a:pt x="55" y="48"/>
                    </a:lnTo>
                    <a:lnTo>
                      <a:pt x="61" y="52"/>
                    </a:lnTo>
                    <a:lnTo>
                      <a:pt x="63" y="54"/>
                    </a:lnTo>
                    <a:lnTo>
                      <a:pt x="74" y="37"/>
                    </a:lnTo>
                    <a:lnTo>
                      <a:pt x="67" y="17"/>
                    </a:lnTo>
                    <a:lnTo>
                      <a:pt x="64" y="19"/>
                    </a:lnTo>
                    <a:lnTo>
                      <a:pt x="60" y="20"/>
                    </a:lnTo>
                    <a:lnTo>
                      <a:pt x="54" y="20"/>
                    </a:lnTo>
                    <a:lnTo>
                      <a:pt x="49" y="17"/>
                    </a:lnTo>
                    <a:lnTo>
                      <a:pt x="45" y="13"/>
                    </a:lnTo>
                    <a:lnTo>
                      <a:pt x="39" y="7"/>
                    </a:lnTo>
                    <a:lnTo>
                      <a:pt x="32" y="2"/>
                    </a:lnTo>
                    <a:lnTo>
                      <a:pt x="28" y="0"/>
                    </a:lnTo>
                    <a:close/>
                  </a:path>
                </a:pathLst>
              </a:custGeom>
              <a:noFill/>
              <a:ln w="9525">
                <a:solidFill>
                  <a:schemeClr val="bg1">
                    <a:lumMod val="75000"/>
                  </a:schemeClr>
                </a:solidFill>
                <a:round/>
                <a:headEnd/>
                <a:tailEnd/>
              </a:ln>
            </p:spPr>
            <p:txBody>
              <a:bodyPr/>
              <a:lstStyle/>
              <a:p>
                <a:endParaRPr lang="en-US" sz="1013" dirty="0"/>
              </a:p>
            </p:txBody>
          </p:sp>
          <p:sp>
            <p:nvSpPr>
              <p:cNvPr id="90" name="Freeform 133">
                <a:extLst>
                  <a:ext uri="{FF2B5EF4-FFF2-40B4-BE49-F238E27FC236}">
                    <a16:creationId xmlns:a16="http://schemas.microsoft.com/office/drawing/2014/main" id="{88AA9FDF-3B9D-4CA6-BF14-DFFE5E299168}"/>
                  </a:ext>
                </a:extLst>
              </p:cNvPr>
              <p:cNvSpPr>
                <a:spLocks/>
              </p:cNvSpPr>
              <p:nvPr/>
            </p:nvSpPr>
            <p:spPr bwMode="auto">
              <a:xfrm>
                <a:off x="3059518" y="5969790"/>
                <a:ext cx="65729" cy="34698"/>
              </a:xfrm>
              <a:custGeom>
                <a:avLst/>
                <a:gdLst>
                  <a:gd name="T0" fmla="*/ 37 w 72"/>
                  <a:gd name="T1" fmla="*/ 4 h 39"/>
                  <a:gd name="T2" fmla="*/ 35 w 72"/>
                  <a:gd name="T3" fmla="*/ 5 h 39"/>
                  <a:gd name="T4" fmla="*/ 31 w 72"/>
                  <a:gd name="T5" fmla="*/ 7 h 39"/>
                  <a:gd name="T6" fmla="*/ 25 w 72"/>
                  <a:gd name="T7" fmla="*/ 11 h 39"/>
                  <a:gd name="T8" fmla="*/ 18 w 72"/>
                  <a:gd name="T9" fmla="*/ 15 h 39"/>
                  <a:gd name="T10" fmla="*/ 11 w 72"/>
                  <a:gd name="T11" fmla="*/ 20 h 39"/>
                  <a:gd name="T12" fmla="*/ 6 w 72"/>
                  <a:gd name="T13" fmla="*/ 25 h 39"/>
                  <a:gd name="T14" fmla="*/ 1 w 72"/>
                  <a:gd name="T15" fmla="*/ 28 h 39"/>
                  <a:gd name="T16" fmla="*/ 0 w 72"/>
                  <a:gd name="T17" fmla="*/ 31 h 39"/>
                  <a:gd name="T18" fmla="*/ 2 w 72"/>
                  <a:gd name="T19" fmla="*/ 34 h 39"/>
                  <a:gd name="T20" fmla="*/ 9 w 72"/>
                  <a:gd name="T21" fmla="*/ 36 h 39"/>
                  <a:gd name="T22" fmla="*/ 18 w 72"/>
                  <a:gd name="T23" fmla="*/ 37 h 39"/>
                  <a:gd name="T24" fmla="*/ 29 w 72"/>
                  <a:gd name="T25" fmla="*/ 38 h 39"/>
                  <a:gd name="T26" fmla="*/ 40 w 72"/>
                  <a:gd name="T27" fmla="*/ 39 h 39"/>
                  <a:gd name="T28" fmla="*/ 50 w 72"/>
                  <a:gd name="T29" fmla="*/ 39 h 39"/>
                  <a:gd name="T30" fmla="*/ 60 w 72"/>
                  <a:gd name="T31" fmla="*/ 39 h 39"/>
                  <a:gd name="T32" fmla="*/ 65 w 72"/>
                  <a:gd name="T33" fmla="*/ 38 h 39"/>
                  <a:gd name="T34" fmla="*/ 71 w 72"/>
                  <a:gd name="T35" fmla="*/ 33 h 39"/>
                  <a:gd name="T36" fmla="*/ 72 w 72"/>
                  <a:gd name="T37" fmla="*/ 21 h 39"/>
                  <a:gd name="T38" fmla="*/ 71 w 72"/>
                  <a:gd name="T39" fmla="*/ 8 h 39"/>
                  <a:gd name="T40" fmla="*/ 65 w 72"/>
                  <a:gd name="T41" fmla="*/ 1 h 39"/>
                  <a:gd name="T42" fmla="*/ 57 w 72"/>
                  <a:gd name="T43" fmla="*/ 0 h 39"/>
                  <a:gd name="T44" fmla="*/ 49 w 72"/>
                  <a:gd name="T45" fmla="*/ 0 h 39"/>
                  <a:gd name="T46" fmla="*/ 42 w 72"/>
                  <a:gd name="T47" fmla="*/ 1 h 39"/>
                  <a:gd name="T48" fmla="*/ 37 w 72"/>
                  <a:gd name="T49" fmla="*/ 4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2"/>
                  <a:gd name="T76" fmla="*/ 0 h 39"/>
                  <a:gd name="T77" fmla="*/ 72 w 72"/>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2" h="39">
                    <a:moveTo>
                      <a:pt x="37" y="4"/>
                    </a:moveTo>
                    <a:lnTo>
                      <a:pt x="35" y="5"/>
                    </a:lnTo>
                    <a:lnTo>
                      <a:pt x="31" y="7"/>
                    </a:lnTo>
                    <a:lnTo>
                      <a:pt x="25" y="11"/>
                    </a:lnTo>
                    <a:lnTo>
                      <a:pt x="18" y="15"/>
                    </a:lnTo>
                    <a:lnTo>
                      <a:pt x="11" y="20"/>
                    </a:lnTo>
                    <a:lnTo>
                      <a:pt x="6" y="25"/>
                    </a:lnTo>
                    <a:lnTo>
                      <a:pt x="1" y="28"/>
                    </a:lnTo>
                    <a:lnTo>
                      <a:pt x="0" y="31"/>
                    </a:lnTo>
                    <a:lnTo>
                      <a:pt x="2" y="34"/>
                    </a:lnTo>
                    <a:lnTo>
                      <a:pt x="9" y="36"/>
                    </a:lnTo>
                    <a:lnTo>
                      <a:pt x="18" y="37"/>
                    </a:lnTo>
                    <a:lnTo>
                      <a:pt x="29" y="38"/>
                    </a:lnTo>
                    <a:lnTo>
                      <a:pt x="40" y="39"/>
                    </a:lnTo>
                    <a:lnTo>
                      <a:pt x="50" y="39"/>
                    </a:lnTo>
                    <a:lnTo>
                      <a:pt x="60" y="39"/>
                    </a:lnTo>
                    <a:lnTo>
                      <a:pt x="65" y="38"/>
                    </a:lnTo>
                    <a:lnTo>
                      <a:pt x="71" y="33"/>
                    </a:lnTo>
                    <a:lnTo>
                      <a:pt x="72" y="21"/>
                    </a:lnTo>
                    <a:lnTo>
                      <a:pt x="71" y="8"/>
                    </a:lnTo>
                    <a:lnTo>
                      <a:pt x="65" y="1"/>
                    </a:lnTo>
                    <a:lnTo>
                      <a:pt x="57" y="0"/>
                    </a:lnTo>
                    <a:lnTo>
                      <a:pt x="49" y="0"/>
                    </a:lnTo>
                    <a:lnTo>
                      <a:pt x="42" y="1"/>
                    </a:lnTo>
                    <a:lnTo>
                      <a:pt x="37" y="4"/>
                    </a:lnTo>
                    <a:close/>
                  </a:path>
                </a:pathLst>
              </a:custGeom>
              <a:noFill/>
              <a:ln w="9525">
                <a:solidFill>
                  <a:schemeClr val="bg1">
                    <a:lumMod val="75000"/>
                  </a:schemeClr>
                </a:solidFill>
                <a:round/>
                <a:headEnd/>
                <a:tailEnd/>
              </a:ln>
            </p:spPr>
            <p:txBody>
              <a:bodyPr/>
              <a:lstStyle/>
              <a:p>
                <a:endParaRPr lang="en-US" sz="1013" dirty="0"/>
              </a:p>
            </p:txBody>
          </p:sp>
          <p:sp>
            <p:nvSpPr>
              <p:cNvPr id="91" name="Freeform 135">
                <a:extLst>
                  <a:ext uri="{FF2B5EF4-FFF2-40B4-BE49-F238E27FC236}">
                    <a16:creationId xmlns:a16="http://schemas.microsoft.com/office/drawing/2014/main" id="{963CC675-C9A3-4E79-99BB-2AE419DFD318}"/>
                  </a:ext>
                </a:extLst>
              </p:cNvPr>
              <p:cNvSpPr>
                <a:spLocks/>
              </p:cNvSpPr>
              <p:nvPr/>
            </p:nvSpPr>
            <p:spPr bwMode="auto">
              <a:xfrm>
                <a:off x="2685222" y="5664818"/>
                <a:ext cx="193539" cy="135137"/>
              </a:xfrm>
              <a:custGeom>
                <a:avLst/>
                <a:gdLst>
                  <a:gd name="T0" fmla="*/ 100 w 211"/>
                  <a:gd name="T1" fmla="*/ 2 h 149"/>
                  <a:gd name="T2" fmla="*/ 91 w 211"/>
                  <a:gd name="T3" fmla="*/ 8 h 149"/>
                  <a:gd name="T4" fmla="*/ 85 w 211"/>
                  <a:gd name="T5" fmla="*/ 19 h 149"/>
                  <a:gd name="T6" fmla="*/ 74 w 211"/>
                  <a:gd name="T7" fmla="*/ 35 h 149"/>
                  <a:gd name="T8" fmla="*/ 60 w 211"/>
                  <a:gd name="T9" fmla="*/ 41 h 149"/>
                  <a:gd name="T10" fmla="*/ 41 w 211"/>
                  <a:gd name="T11" fmla="*/ 45 h 149"/>
                  <a:gd name="T12" fmla="*/ 19 w 211"/>
                  <a:gd name="T13" fmla="*/ 53 h 149"/>
                  <a:gd name="T14" fmla="*/ 3 w 211"/>
                  <a:gd name="T15" fmla="*/ 61 h 149"/>
                  <a:gd name="T16" fmla="*/ 0 w 211"/>
                  <a:gd name="T17" fmla="*/ 73 h 149"/>
                  <a:gd name="T18" fmla="*/ 7 w 211"/>
                  <a:gd name="T19" fmla="*/ 79 h 149"/>
                  <a:gd name="T20" fmla="*/ 18 w 211"/>
                  <a:gd name="T21" fmla="*/ 83 h 149"/>
                  <a:gd name="T22" fmla="*/ 31 w 211"/>
                  <a:gd name="T23" fmla="*/ 99 h 149"/>
                  <a:gd name="T24" fmla="*/ 46 w 211"/>
                  <a:gd name="T25" fmla="*/ 121 h 149"/>
                  <a:gd name="T26" fmla="*/ 62 w 211"/>
                  <a:gd name="T27" fmla="*/ 139 h 149"/>
                  <a:gd name="T28" fmla="*/ 76 w 211"/>
                  <a:gd name="T29" fmla="*/ 143 h 149"/>
                  <a:gd name="T30" fmla="*/ 91 w 211"/>
                  <a:gd name="T31" fmla="*/ 140 h 149"/>
                  <a:gd name="T32" fmla="*/ 106 w 211"/>
                  <a:gd name="T33" fmla="*/ 133 h 149"/>
                  <a:gd name="T34" fmla="*/ 120 w 211"/>
                  <a:gd name="T35" fmla="*/ 129 h 149"/>
                  <a:gd name="T36" fmla="*/ 130 w 211"/>
                  <a:gd name="T37" fmla="*/ 134 h 149"/>
                  <a:gd name="T38" fmla="*/ 135 w 211"/>
                  <a:gd name="T39" fmla="*/ 142 h 149"/>
                  <a:gd name="T40" fmla="*/ 145 w 211"/>
                  <a:gd name="T41" fmla="*/ 141 h 149"/>
                  <a:gd name="T42" fmla="*/ 154 w 211"/>
                  <a:gd name="T43" fmla="*/ 143 h 149"/>
                  <a:gd name="T44" fmla="*/ 161 w 211"/>
                  <a:gd name="T45" fmla="*/ 148 h 149"/>
                  <a:gd name="T46" fmla="*/ 173 w 211"/>
                  <a:gd name="T47" fmla="*/ 149 h 149"/>
                  <a:gd name="T48" fmla="*/ 188 w 211"/>
                  <a:gd name="T49" fmla="*/ 147 h 149"/>
                  <a:gd name="T50" fmla="*/ 200 w 211"/>
                  <a:gd name="T51" fmla="*/ 142 h 149"/>
                  <a:gd name="T52" fmla="*/ 210 w 211"/>
                  <a:gd name="T53" fmla="*/ 131 h 149"/>
                  <a:gd name="T54" fmla="*/ 208 w 211"/>
                  <a:gd name="T55" fmla="*/ 114 h 149"/>
                  <a:gd name="T56" fmla="*/ 201 w 211"/>
                  <a:gd name="T57" fmla="*/ 103 h 149"/>
                  <a:gd name="T58" fmla="*/ 195 w 211"/>
                  <a:gd name="T59" fmla="*/ 88 h 149"/>
                  <a:gd name="T60" fmla="*/ 185 w 211"/>
                  <a:gd name="T61" fmla="*/ 71 h 149"/>
                  <a:gd name="T62" fmla="*/ 174 w 211"/>
                  <a:gd name="T63" fmla="*/ 71 h 149"/>
                  <a:gd name="T64" fmla="*/ 162 w 211"/>
                  <a:gd name="T65" fmla="*/ 72 h 149"/>
                  <a:gd name="T66" fmla="*/ 147 w 211"/>
                  <a:gd name="T67" fmla="*/ 53 h 149"/>
                  <a:gd name="T68" fmla="*/ 142 w 211"/>
                  <a:gd name="T69" fmla="*/ 35 h 149"/>
                  <a:gd name="T70" fmla="*/ 130 w 211"/>
                  <a:gd name="T71" fmla="*/ 28 h 149"/>
                  <a:gd name="T72" fmla="*/ 119 w 211"/>
                  <a:gd name="T73" fmla="*/ 33 h 149"/>
                  <a:gd name="T74" fmla="*/ 113 w 211"/>
                  <a:gd name="T75" fmla="*/ 23 h 149"/>
                  <a:gd name="T76" fmla="*/ 115 w 211"/>
                  <a:gd name="T77" fmla="*/ 4 h 149"/>
                  <a:gd name="T78" fmla="*/ 105 w 211"/>
                  <a:gd name="T79" fmla="*/ 0 h 1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1"/>
                  <a:gd name="T121" fmla="*/ 0 h 149"/>
                  <a:gd name="T122" fmla="*/ 211 w 211"/>
                  <a:gd name="T123" fmla="*/ 149 h 1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1" h="149">
                    <a:moveTo>
                      <a:pt x="102" y="0"/>
                    </a:moveTo>
                    <a:lnTo>
                      <a:pt x="100" y="2"/>
                    </a:lnTo>
                    <a:lnTo>
                      <a:pt x="95" y="5"/>
                    </a:lnTo>
                    <a:lnTo>
                      <a:pt x="91" y="8"/>
                    </a:lnTo>
                    <a:lnTo>
                      <a:pt x="89" y="13"/>
                    </a:lnTo>
                    <a:lnTo>
                      <a:pt x="85" y="19"/>
                    </a:lnTo>
                    <a:lnTo>
                      <a:pt x="80" y="27"/>
                    </a:lnTo>
                    <a:lnTo>
                      <a:pt x="74" y="35"/>
                    </a:lnTo>
                    <a:lnTo>
                      <a:pt x="66" y="40"/>
                    </a:lnTo>
                    <a:lnTo>
                      <a:pt x="60" y="41"/>
                    </a:lnTo>
                    <a:lnTo>
                      <a:pt x="52" y="43"/>
                    </a:lnTo>
                    <a:lnTo>
                      <a:pt x="41" y="45"/>
                    </a:lnTo>
                    <a:lnTo>
                      <a:pt x="30" y="49"/>
                    </a:lnTo>
                    <a:lnTo>
                      <a:pt x="19" y="53"/>
                    </a:lnTo>
                    <a:lnTo>
                      <a:pt x="9" y="58"/>
                    </a:lnTo>
                    <a:lnTo>
                      <a:pt x="3" y="61"/>
                    </a:lnTo>
                    <a:lnTo>
                      <a:pt x="0" y="66"/>
                    </a:lnTo>
                    <a:lnTo>
                      <a:pt x="0" y="73"/>
                    </a:lnTo>
                    <a:lnTo>
                      <a:pt x="2" y="76"/>
                    </a:lnTo>
                    <a:lnTo>
                      <a:pt x="7" y="79"/>
                    </a:lnTo>
                    <a:lnTo>
                      <a:pt x="14" y="80"/>
                    </a:lnTo>
                    <a:lnTo>
                      <a:pt x="18" y="83"/>
                    </a:lnTo>
                    <a:lnTo>
                      <a:pt x="24" y="90"/>
                    </a:lnTo>
                    <a:lnTo>
                      <a:pt x="31" y="99"/>
                    </a:lnTo>
                    <a:lnTo>
                      <a:pt x="39" y="110"/>
                    </a:lnTo>
                    <a:lnTo>
                      <a:pt x="46" y="121"/>
                    </a:lnTo>
                    <a:lnTo>
                      <a:pt x="54" y="131"/>
                    </a:lnTo>
                    <a:lnTo>
                      <a:pt x="62" y="139"/>
                    </a:lnTo>
                    <a:lnTo>
                      <a:pt x="69" y="142"/>
                    </a:lnTo>
                    <a:lnTo>
                      <a:pt x="76" y="143"/>
                    </a:lnTo>
                    <a:lnTo>
                      <a:pt x="83" y="142"/>
                    </a:lnTo>
                    <a:lnTo>
                      <a:pt x="91" y="140"/>
                    </a:lnTo>
                    <a:lnTo>
                      <a:pt x="99" y="136"/>
                    </a:lnTo>
                    <a:lnTo>
                      <a:pt x="106" y="133"/>
                    </a:lnTo>
                    <a:lnTo>
                      <a:pt x="113" y="131"/>
                    </a:lnTo>
                    <a:lnTo>
                      <a:pt x="120" y="129"/>
                    </a:lnTo>
                    <a:lnTo>
                      <a:pt x="124" y="129"/>
                    </a:lnTo>
                    <a:lnTo>
                      <a:pt x="130" y="134"/>
                    </a:lnTo>
                    <a:lnTo>
                      <a:pt x="132" y="139"/>
                    </a:lnTo>
                    <a:lnTo>
                      <a:pt x="135" y="142"/>
                    </a:lnTo>
                    <a:lnTo>
                      <a:pt x="139" y="142"/>
                    </a:lnTo>
                    <a:lnTo>
                      <a:pt x="145" y="141"/>
                    </a:lnTo>
                    <a:lnTo>
                      <a:pt x="150" y="142"/>
                    </a:lnTo>
                    <a:lnTo>
                      <a:pt x="154" y="143"/>
                    </a:lnTo>
                    <a:lnTo>
                      <a:pt x="158" y="146"/>
                    </a:lnTo>
                    <a:lnTo>
                      <a:pt x="161" y="148"/>
                    </a:lnTo>
                    <a:lnTo>
                      <a:pt x="166" y="148"/>
                    </a:lnTo>
                    <a:lnTo>
                      <a:pt x="173" y="149"/>
                    </a:lnTo>
                    <a:lnTo>
                      <a:pt x="180" y="148"/>
                    </a:lnTo>
                    <a:lnTo>
                      <a:pt x="188" y="147"/>
                    </a:lnTo>
                    <a:lnTo>
                      <a:pt x="195" y="144"/>
                    </a:lnTo>
                    <a:lnTo>
                      <a:pt x="200" y="142"/>
                    </a:lnTo>
                    <a:lnTo>
                      <a:pt x="205" y="139"/>
                    </a:lnTo>
                    <a:lnTo>
                      <a:pt x="210" y="131"/>
                    </a:lnTo>
                    <a:lnTo>
                      <a:pt x="211" y="122"/>
                    </a:lnTo>
                    <a:lnTo>
                      <a:pt x="208" y="114"/>
                    </a:lnTo>
                    <a:lnTo>
                      <a:pt x="205" y="109"/>
                    </a:lnTo>
                    <a:lnTo>
                      <a:pt x="201" y="103"/>
                    </a:lnTo>
                    <a:lnTo>
                      <a:pt x="198" y="96"/>
                    </a:lnTo>
                    <a:lnTo>
                      <a:pt x="195" y="88"/>
                    </a:lnTo>
                    <a:lnTo>
                      <a:pt x="191" y="79"/>
                    </a:lnTo>
                    <a:lnTo>
                      <a:pt x="185" y="71"/>
                    </a:lnTo>
                    <a:lnTo>
                      <a:pt x="180" y="68"/>
                    </a:lnTo>
                    <a:lnTo>
                      <a:pt x="174" y="71"/>
                    </a:lnTo>
                    <a:lnTo>
                      <a:pt x="169" y="73"/>
                    </a:lnTo>
                    <a:lnTo>
                      <a:pt x="162" y="72"/>
                    </a:lnTo>
                    <a:lnTo>
                      <a:pt x="154" y="64"/>
                    </a:lnTo>
                    <a:lnTo>
                      <a:pt x="147" y="53"/>
                    </a:lnTo>
                    <a:lnTo>
                      <a:pt x="144" y="43"/>
                    </a:lnTo>
                    <a:lnTo>
                      <a:pt x="142" y="35"/>
                    </a:lnTo>
                    <a:lnTo>
                      <a:pt x="137" y="29"/>
                    </a:lnTo>
                    <a:lnTo>
                      <a:pt x="130" y="28"/>
                    </a:lnTo>
                    <a:lnTo>
                      <a:pt x="124" y="30"/>
                    </a:lnTo>
                    <a:lnTo>
                      <a:pt x="119" y="33"/>
                    </a:lnTo>
                    <a:lnTo>
                      <a:pt x="115" y="30"/>
                    </a:lnTo>
                    <a:lnTo>
                      <a:pt x="113" y="23"/>
                    </a:lnTo>
                    <a:lnTo>
                      <a:pt x="115" y="13"/>
                    </a:lnTo>
                    <a:lnTo>
                      <a:pt x="115" y="4"/>
                    </a:lnTo>
                    <a:lnTo>
                      <a:pt x="110" y="0"/>
                    </a:lnTo>
                    <a:lnTo>
                      <a:pt x="105" y="0"/>
                    </a:lnTo>
                    <a:lnTo>
                      <a:pt x="102" y="0"/>
                    </a:lnTo>
                    <a:close/>
                  </a:path>
                </a:pathLst>
              </a:custGeom>
              <a:noFill/>
              <a:ln w="9525">
                <a:solidFill>
                  <a:schemeClr val="bg1">
                    <a:lumMod val="75000"/>
                  </a:schemeClr>
                </a:solidFill>
                <a:round/>
                <a:headEnd/>
                <a:tailEnd/>
              </a:ln>
            </p:spPr>
            <p:txBody>
              <a:bodyPr/>
              <a:lstStyle/>
              <a:p>
                <a:endParaRPr lang="en-US" sz="1013" dirty="0"/>
              </a:p>
            </p:txBody>
          </p:sp>
          <p:sp>
            <p:nvSpPr>
              <p:cNvPr id="92" name="Freeform 136">
                <a:extLst>
                  <a:ext uri="{FF2B5EF4-FFF2-40B4-BE49-F238E27FC236}">
                    <a16:creationId xmlns:a16="http://schemas.microsoft.com/office/drawing/2014/main" id="{71E006F5-6219-47C6-B2D8-DD6352D0D1B8}"/>
                  </a:ext>
                </a:extLst>
              </p:cNvPr>
              <p:cNvSpPr>
                <a:spLocks/>
              </p:cNvSpPr>
              <p:nvPr/>
            </p:nvSpPr>
            <p:spPr bwMode="auto">
              <a:xfrm>
                <a:off x="2254324" y="5560726"/>
                <a:ext cx="83989" cy="109571"/>
              </a:xfrm>
              <a:custGeom>
                <a:avLst/>
                <a:gdLst>
                  <a:gd name="T0" fmla="*/ 74 w 94"/>
                  <a:gd name="T1" fmla="*/ 10 h 120"/>
                  <a:gd name="T2" fmla="*/ 74 w 94"/>
                  <a:gd name="T3" fmla="*/ 12 h 120"/>
                  <a:gd name="T4" fmla="*/ 73 w 94"/>
                  <a:gd name="T5" fmla="*/ 19 h 120"/>
                  <a:gd name="T6" fmla="*/ 66 w 94"/>
                  <a:gd name="T7" fmla="*/ 28 h 120"/>
                  <a:gd name="T8" fmla="*/ 51 w 94"/>
                  <a:gd name="T9" fmla="*/ 42 h 120"/>
                  <a:gd name="T10" fmla="*/ 41 w 94"/>
                  <a:gd name="T11" fmla="*/ 50 h 120"/>
                  <a:gd name="T12" fmla="*/ 32 w 94"/>
                  <a:gd name="T13" fmla="*/ 58 h 120"/>
                  <a:gd name="T14" fmla="*/ 22 w 94"/>
                  <a:gd name="T15" fmla="*/ 66 h 120"/>
                  <a:gd name="T16" fmla="*/ 14 w 94"/>
                  <a:gd name="T17" fmla="*/ 74 h 120"/>
                  <a:gd name="T18" fmla="*/ 9 w 94"/>
                  <a:gd name="T19" fmla="*/ 82 h 120"/>
                  <a:gd name="T20" fmla="*/ 3 w 94"/>
                  <a:gd name="T21" fmla="*/ 90 h 120"/>
                  <a:gd name="T22" fmla="*/ 0 w 94"/>
                  <a:gd name="T23" fmla="*/ 98 h 120"/>
                  <a:gd name="T24" fmla="*/ 0 w 94"/>
                  <a:gd name="T25" fmla="*/ 105 h 120"/>
                  <a:gd name="T26" fmla="*/ 5 w 94"/>
                  <a:gd name="T27" fmla="*/ 116 h 120"/>
                  <a:gd name="T28" fmla="*/ 13 w 94"/>
                  <a:gd name="T29" fmla="*/ 120 h 120"/>
                  <a:gd name="T30" fmla="*/ 21 w 94"/>
                  <a:gd name="T31" fmla="*/ 118 h 120"/>
                  <a:gd name="T32" fmla="*/ 28 w 94"/>
                  <a:gd name="T33" fmla="*/ 111 h 120"/>
                  <a:gd name="T34" fmla="*/ 34 w 94"/>
                  <a:gd name="T35" fmla="*/ 99 h 120"/>
                  <a:gd name="T36" fmla="*/ 42 w 94"/>
                  <a:gd name="T37" fmla="*/ 88 h 120"/>
                  <a:gd name="T38" fmla="*/ 50 w 94"/>
                  <a:gd name="T39" fmla="*/ 78 h 120"/>
                  <a:gd name="T40" fmla="*/ 62 w 94"/>
                  <a:gd name="T41" fmla="*/ 72 h 120"/>
                  <a:gd name="T42" fmla="*/ 72 w 94"/>
                  <a:gd name="T43" fmla="*/ 68 h 120"/>
                  <a:gd name="T44" fmla="*/ 80 w 94"/>
                  <a:gd name="T45" fmla="*/ 61 h 120"/>
                  <a:gd name="T46" fmla="*/ 86 w 94"/>
                  <a:gd name="T47" fmla="*/ 53 h 120"/>
                  <a:gd name="T48" fmla="*/ 90 w 94"/>
                  <a:gd name="T49" fmla="*/ 43 h 120"/>
                  <a:gd name="T50" fmla="*/ 93 w 94"/>
                  <a:gd name="T51" fmla="*/ 33 h 120"/>
                  <a:gd name="T52" fmla="*/ 94 w 94"/>
                  <a:gd name="T53" fmla="*/ 23 h 120"/>
                  <a:gd name="T54" fmla="*/ 94 w 94"/>
                  <a:gd name="T55" fmla="*/ 15 h 120"/>
                  <a:gd name="T56" fmla="*/ 94 w 94"/>
                  <a:gd name="T57" fmla="*/ 9 h 120"/>
                  <a:gd name="T58" fmla="*/ 90 w 94"/>
                  <a:gd name="T59" fmla="*/ 2 h 120"/>
                  <a:gd name="T60" fmla="*/ 85 w 94"/>
                  <a:gd name="T61" fmla="*/ 0 h 120"/>
                  <a:gd name="T62" fmla="*/ 78 w 94"/>
                  <a:gd name="T63" fmla="*/ 4 h 120"/>
                  <a:gd name="T64" fmla="*/ 74 w 94"/>
                  <a:gd name="T65" fmla="*/ 10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
                  <a:gd name="T100" fmla="*/ 0 h 120"/>
                  <a:gd name="T101" fmla="*/ 94 w 94"/>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 h="120">
                    <a:moveTo>
                      <a:pt x="74" y="10"/>
                    </a:moveTo>
                    <a:lnTo>
                      <a:pt x="74" y="12"/>
                    </a:lnTo>
                    <a:lnTo>
                      <a:pt x="73" y="19"/>
                    </a:lnTo>
                    <a:lnTo>
                      <a:pt x="66" y="28"/>
                    </a:lnTo>
                    <a:lnTo>
                      <a:pt x="51" y="42"/>
                    </a:lnTo>
                    <a:lnTo>
                      <a:pt x="41" y="50"/>
                    </a:lnTo>
                    <a:lnTo>
                      <a:pt x="32" y="58"/>
                    </a:lnTo>
                    <a:lnTo>
                      <a:pt x="22" y="66"/>
                    </a:lnTo>
                    <a:lnTo>
                      <a:pt x="14" y="74"/>
                    </a:lnTo>
                    <a:lnTo>
                      <a:pt x="9" y="82"/>
                    </a:lnTo>
                    <a:lnTo>
                      <a:pt x="3" y="90"/>
                    </a:lnTo>
                    <a:lnTo>
                      <a:pt x="0" y="98"/>
                    </a:lnTo>
                    <a:lnTo>
                      <a:pt x="0" y="105"/>
                    </a:lnTo>
                    <a:lnTo>
                      <a:pt x="5" y="116"/>
                    </a:lnTo>
                    <a:lnTo>
                      <a:pt x="13" y="120"/>
                    </a:lnTo>
                    <a:lnTo>
                      <a:pt x="21" y="118"/>
                    </a:lnTo>
                    <a:lnTo>
                      <a:pt x="28" y="111"/>
                    </a:lnTo>
                    <a:lnTo>
                      <a:pt x="34" y="99"/>
                    </a:lnTo>
                    <a:lnTo>
                      <a:pt x="42" y="88"/>
                    </a:lnTo>
                    <a:lnTo>
                      <a:pt x="50" y="78"/>
                    </a:lnTo>
                    <a:lnTo>
                      <a:pt x="62" y="72"/>
                    </a:lnTo>
                    <a:lnTo>
                      <a:pt x="72" y="68"/>
                    </a:lnTo>
                    <a:lnTo>
                      <a:pt x="80" y="61"/>
                    </a:lnTo>
                    <a:lnTo>
                      <a:pt x="86" y="53"/>
                    </a:lnTo>
                    <a:lnTo>
                      <a:pt x="90" y="43"/>
                    </a:lnTo>
                    <a:lnTo>
                      <a:pt x="93" y="33"/>
                    </a:lnTo>
                    <a:lnTo>
                      <a:pt x="94" y="23"/>
                    </a:lnTo>
                    <a:lnTo>
                      <a:pt x="94" y="15"/>
                    </a:lnTo>
                    <a:lnTo>
                      <a:pt x="94" y="9"/>
                    </a:lnTo>
                    <a:lnTo>
                      <a:pt x="90" y="2"/>
                    </a:lnTo>
                    <a:lnTo>
                      <a:pt x="85" y="0"/>
                    </a:lnTo>
                    <a:lnTo>
                      <a:pt x="78" y="4"/>
                    </a:lnTo>
                    <a:lnTo>
                      <a:pt x="74" y="10"/>
                    </a:lnTo>
                    <a:close/>
                  </a:path>
                </a:pathLst>
              </a:custGeom>
              <a:noFill/>
              <a:ln w="9525">
                <a:solidFill>
                  <a:schemeClr val="bg1">
                    <a:lumMod val="75000"/>
                  </a:schemeClr>
                </a:solidFill>
                <a:round/>
                <a:headEnd/>
                <a:tailEnd/>
              </a:ln>
            </p:spPr>
            <p:txBody>
              <a:bodyPr/>
              <a:lstStyle/>
              <a:p>
                <a:endParaRPr lang="en-US" sz="1013" dirty="0"/>
              </a:p>
            </p:txBody>
          </p:sp>
          <p:sp>
            <p:nvSpPr>
              <p:cNvPr id="93" name="Freeform 137">
                <a:extLst>
                  <a:ext uri="{FF2B5EF4-FFF2-40B4-BE49-F238E27FC236}">
                    <a16:creationId xmlns:a16="http://schemas.microsoft.com/office/drawing/2014/main" id="{58F12423-D761-4E59-82A0-FF1470B1355D}"/>
                  </a:ext>
                </a:extLst>
              </p:cNvPr>
              <p:cNvSpPr>
                <a:spLocks/>
              </p:cNvSpPr>
              <p:nvPr/>
            </p:nvSpPr>
            <p:spPr bwMode="auto">
              <a:xfrm>
                <a:off x="2362048" y="5520549"/>
                <a:ext cx="162499" cy="122355"/>
              </a:xfrm>
              <a:custGeom>
                <a:avLst/>
                <a:gdLst>
                  <a:gd name="T0" fmla="*/ 165 w 177"/>
                  <a:gd name="T1" fmla="*/ 63 h 133"/>
                  <a:gd name="T2" fmla="*/ 174 w 177"/>
                  <a:gd name="T3" fmla="*/ 49 h 133"/>
                  <a:gd name="T4" fmla="*/ 177 w 177"/>
                  <a:gd name="T5" fmla="*/ 28 h 133"/>
                  <a:gd name="T6" fmla="*/ 168 w 177"/>
                  <a:gd name="T7" fmla="*/ 14 h 133"/>
                  <a:gd name="T8" fmla="*/ 148 w 177"/>
                  <a:gd name="T9" fmla="*/ 9 h 133"/>
                  <a:gd name="T10" fmla="*/ 135 w 177"/>
                  <a:gd name="T11" fmla="*/ 8 h 133"/>
                  <a:gd name="T12" fmla="*/ 124 w 177"/>
                  <a:gd name="T13" fmla="*/ 7 h 133"/>
                  <a:gd name="T14" fmla="*/ 118 w 177"/>
                  <a:gd name="T15" fmla="*/ 4 h 133"/>
                  <a:gd name="T16" fmla="*/ 113 w 177"/>
                  <a:gd name="T17" fmla="*/ 0 h 133"/>
                  <a:gd name="T18" fmla="*/ 93 w 177"/>
                  <a:gd name="T19" fmla="*/ 0 h 133"/>
                  <a:gd name="T20" fmla="*/ 66 w 177"/>
                  <a:gd name="T21" fmla="*/ 4 h 133"/>
                  <a:gd name="T22" fmla="*/ 44 w 177"/>
                  <a:gd name="T23" fmla="*/ 10 h 133"/>
                  <a:gd name="T24" fmla="*/ 39 w 177"/>
                  <a:gd name="T25" fmla="*/ 19 h 133"/>
                  <a:gd name="T26" fmla="*/ 33 w 177"/>
                  <a:gd name="T27" fmla="*/ 35 h 133"/>
                  <a:gd name="T28" fmla="*/ 24 w 177"/>
                  <a:gd name="T29" fmla="*/ 45 h 133"/>
                  <a:gd name="T30" fmla="*/ 15 w 177"/>
                  <a:gd name="T31" fmla="*/ 52 h 133"/>
                  <a:gd name="T32" fmla="*/ 5 w 177"/>
                  <a:gd name="T33" fmla="*/ 60 h 133"/>
                  <a:gd name="T34" fmla="*/ 0 w 177"/>
                  <a:gd name="T35" fmla="*/ 70 h 133"/>
                  <a:gd name="T36" fmla="*/ 6 w 177"/>
                  <a:gd name="T37" fmla="*/ 81 h 133"/>
                  <a:gd name="T38" fmla="*/ 17 w 177"/>
                  <a:gd name="T39" fmla="*/ 88 h 133"/>
                  <a:gd name="T40" fmla="*/ 30 w 177"/>
                  <a:gd name="T41" fmla="*/ 91 h 133"/>
                  <a:gd name="T42" fmla="*/ 39 w 177"/>
                  <a:gd name="T43" fmla="*/ 92 h 133"/>
                  <a:gd name="T44" fmla="*/ 39 w 177"/>
                  <a:gd name="T45" fmla="*/ 93 h 133"/>
                  <a:gd name="T46" fmla="*/ 37 w 177"/>
                  <a:gd name="T47" fmla="*/ 101 h 133"/>
                  <a:gd name="T48" fmla="*/ 43 w 177"/>
                  <a:gd name="T49" fmla="*/ 104 h 133"/>
                  <a:gd name="T50" fmla="*/ 53 w 177"/>
                  <a:gd name="T51" fmla="*/ 102 h 133"/>
                  <a:gd name="T52" fmla="*/ 67 w 177"/>
                  <a:gd name="T53" fmla="*/ 101 h 133"/>
                  <a:gd name="T54" fmla="*/ 78 w 177"/>
                  <a:gd name="T55" fmla="*/ 104 h 133"/>
                  <a:gd name="T56" fmla="*/ 88 w 177"/>
                  <a:gd name="T57" fmla="*/ 117 h 133"/>
                  <a:gd name="T58" fmla="*/ 100 w 177"/>
                  <a:gd name="T59" fmla="*/ 130 h 133"/>
                  <a:gd name="T60" fmla="*/ 115 w 177"/>
                  <a:gd name="T61" fmla="*/ 133 h 133"/>
                  <a:gd name="T62" fmla="*/ 128 w 177"/>
                  <a:gd name="T63" fmla="*/ 132 h 133"/>
                  <a:gd name="T64" fmla="*/ 141 w 177"/>
                  <a:gd name="T65" fmla="*/ 129 h 133"/>
                  <a:gd name="T66" fmla="*/ 150 w 177"/>
                  <a:gd name="T67" fmla="*/ 122 h 133"/>
                  <a:gd name="T68" fmla="*/ 157 w 177"/>
                  <a:gd name="T69" fmla="*/ 106 h 133"/>
                  <a:gd name="T70" fmla="*/ 165 w 177"/>
                  <a:gd name="T71" fmla="*/ 83 h 1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
                  <a:gd name="T109" fmla="*/ 0 h 133"/>
                  <a:gd name="T110" fmla="*/ 177 w 177"/>
                  <a:gd name="T111" fmla="*/ 133 h 1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 h="133">
                    <a:moveTo>
                      <a:pt x="163" y="65"/>
                    </a:moveTo>
                    <a:lnTo>
                      <a:pt x="165" y="63"/>
                    </a:lnTo>
                    <a:lnTo>
                      <a:pt x="169" y="58"/>
                    </a:lnTo>
                    <a:lnTo>
                      <a:pt x="174" y="49"/>
                    </a:lnTo>
                    <a:lnTo>
                      <a:pt x="177" y="39"/>
                    </a:lnTo>
                    <a:lnTo>
                      <a:pt x="177" y="28"/>
                    </a:lnTo>
                    <a:lnTo>
                      <a:pt x="175" y="19"/>
                    </a:lnTo>
                    <a:lnTo>
                      <a:pt x="168" y="14"/>
                    </a:lnTo>
                    <a:lnTo>
                      <a:pt x="156" y="10"/>
                    </a:lnTo>
                    <a:lnTo>
                      <a:pt x="148" y="9"/>
                    </a:lnTo>
                    <a:lnTo>
                      <a:pt x="141" y="8"/>
                    </a:lnTo>
                    <a:lnTo>
                      <a:pt x="135" y="8"/>
                    </a:lnTo>
                    <a:lnTo>
                      <a:pt x="129" y="8"/>
                    </a:lnTo>
                    <a:lnTo>
                      <a:pt x="124" y="7"/>
                    </a:lnTo>
                    <a:lnTo>
                      <a:pt x="121" y="5"/>
                    </a:lnTo>
                    <a:lnTo>
                      <a:pt x="118" y="4"/>
                    </a:lnTo>
                    <a:lnTo>
                      <a:pt x="116" y="2"/>
                    </a:lnTo>
                    <a:lnTo>
                      <a:pt x="113" y="0"/>
                    </a:lnTo>
                    <a:lnTo>
                      <a:pt x="105" y="0"/>
                    </a:lnTo>
                    <a:lnTo>
                      <a:pt x="93" y="0"/>
                    </a:lnTo>
                    <a:lnTo>
                      <a:pt x="80" y="2"/>
                    </a:lnTo>
                    <a:lnTo>
                      <a:pt x="66" y="4"/>
                    </a:lnTo>
                    <a:lnTo>
                      <a:pt x="53" y="7"/>
                    </a:lnTo>
                    <a:lnTo>
                      <a:pt x="44" y="10"/>
                    </a:lnTo>
                    <a:lnTo>
                      <a:pt x="40" y="12"/>
                    </a:lnTo>
                    <a:lnTo>
                      <a:pt x="39" y="19"/>
                    </a:lnTo>
                    <a:lnTo>
                      <a:pt x="37" y="27"/>
                    </a:lnTo>
                    <a:lnTo>
                      <a:pt x="33" y="35"/>
                    </a:lnTo>
                    <a:lnTo>
                      <a:pt x="28" y="42"/>
                    </a:lnTo>
                    <a:lnTo>
                      <a:pt x="24" y="45"/>
                    </a:lnTo>
                    <a:lnTo>
                      <a:pt x="20" y="48"/>
                    </a:lnTo>
                    <a:lnTo>
                      <a:pt x="15" y="52"/>
                    </a:lnTo>
                    <a:lnTo>
                      <a:pt x="9" y="55"/>
                    </a:lnTo>
                    <a:lnTo>
                      <a:pt x="5" y="60"/>
                    </a:lnTo>
                    <a:lnTo>
                      <a:pt x="1" y="64"/>
                    </a:lnTo>
                    <a:lnTo>
                      <a:pt x="0" y="70"/>
                    </a:lnTo>
                    <a:lnTo>
                      <a:pt x="1" y="76"/>
                    </a:lnTo>
                    <a:lnTo>
                      <a:pt x="6" y="81"/>
                    </a:lnTo>
                    <a:lnTo>
                      <a:pt x="12" y="85"/>
                    </a:lnTo>
                    <a:lnTo>
                      <a:pt x="17" y="88"/>
                    </a:lnTo>
                    <a:lnTo>
                      <a:pt x="24" y="90"/>
                    </a:lnTo>
                    <a:lnTo>
                      <a:pt x="30" y="91"/>
                    </a:lnTo>
                    <a:lnTo>
                      <a:pt x="36" y="92"/>
                    </a:lnTo>
                    <a:lnTo>
                      <a:pt x="39" y="92"/>
                    </a:lnTo>
                    <a:lnTo>
                      <a:pt x="40" y="92"/>
                    </a:lnTo>
                    <a:lnTo>
                      <a:pt x="39" y="93"/>
                    </a:lnTo>
                    <a:lnTo>
                      <a:pt x="38" y="98"/>
                    </a:lnTo>
                    <a:lnTo>
                      <a:pt x="37" y="101"/>
                    </a:lnTo>
                    <a:lnTo>
                      <a:pt x="39" y="104"/>
                    </a:lnTo>
                    <a:lnTo>
                      <a:pt x="43" y="104"/>
                    </a:lnTo>
                    <a:lnTo>
                      <a:pt x="47" y="103"/>
                    </a:lnTo>
                    <a:lnTo>
                      <a:pt x="53" y="102"/>
                    </a:lnTo>
                    <a:lnTo>
                      <a:pt x="60" y="102"/>
                    </a:lnTo>
                    <a:lnTo>
                      <a:pt x="67" y="101"/>
                    </a:lnTo>
                    <a:lnTo>
                      <a:pt x="73" y="102"/>
                    </a:lnTo>
                    <a:lnTo>
                      <a:pt x="78" y="104"/>
                    </a:lnTo>
                    <a:lnTo>
                      <a:pt x="82" y="108"/>
                    </a:lnTo>
                    <a:lnTo>
                      <a:pt x="88" y="117"/>
                    </a:lnTo>
                    <a:lnTo>
                      <a:pt x="93" y="124"/>
                    </a:lnTo>
                    <a:lnTo>
                      <a:pt x="100" y="130"/>
                    </a:lnTo>
                    <a:lnTo>
                      <a:pt x="110" y="132"/>
                    </a:lnTo>
                    <a:lnTo>
                      <a:pt x="115" y="133"/>
                    </a:lnTo>
                    <a:lnTo>
                      <a:pt x="121" y="133"/>
                    </a:lnTo>
                    <a:lnTo>
                      <a:pt x="128" y="132"/>
                    </a:lnTo>
                    <a:lnTo>
                      <a:pt x="135" y="131"/>
                    </a:lnTo>
                    <a:lnTo>
                      <a:pt x="141" y="129"/>
                    </a:lnTo>
                    <a:lnTo>
                      <a:pt x="146" y="126"/>
                    </a:lnTo>
                    <a:lnTo>
                      <a:pt x="150" y="122"/>
                    </a:lnTo>
                    <a:lnTo>
                      <a:pt x="152" y="117"/>
                    </a:lnTo>
                    <a:lnTo>
                      <a:pt x="157" y="106"/>
                    </a:lnTo>
                    <a:lnTo>
                      <a:pt x="163" y="95"/>
                    </a:lnTo>
                    <a:lnTo>
                      <a:pt x="165" y="83"/>
                    </a:lnTo>
                    <a:lnTo>
                      <a:pt x="163" y="65"/>
                    </a:lnTo>
                    <a:close/>
                  </a:path>
                </a:pathLst>
              </a:custGeom>
              <a:noFill/>
              <a:ln w="9525">
                <a:solidFill>
                  <a:schemeClr val="bg1">
                    <a:lumMod val="75000"/>
                  </a:schemeClr>
                </a:solidFill>
                <a:round/>
                <a:headEnd/>
                <a:tailEnd/>
              </a:ln>
            </p:spPr>
            <p:txBody>
              <a:bodyPr/>
              <a:lstStyle/>
              <a:p>
                <a:endParaRPr lang="en-US" sz="1013" dirty="0"/>
              </a:p>
            </p:txBody>
          </p:sp>
          <p:sp>
            <p:nvSpPr>
              <p:cNvPr id="94" name="Freeform 141">
                <a:extLst>
                  <a:ext uri="{FF2B5EF4-FFF2-40B4-BE49-F238E27FC236}">
                    <a16:creationId xmlns:a16="http://schemas.microsoft.com/office/drawing/2014/main" id="{22667CAC-C659-45C0-902F-0BB76F86EF21}"/>
                  </a:ext>
                </a:extLst>
              </p:cNvPr>
              <p:cNvSpPr>
                <a:spLocks/>
              </p:cNvSpPr>
              <p:nvPr/>
            </p:nvSpPr>
            <p:spPr bwMode="auto">
              <a:xfrm>
                <a:off x="3086905" y="5940572"/>
                <a:ext cx="67556" cy="36523"/>
              </a:xfrm>
              <a:custGeom>
                <a:avLst/>
                <a:gdLst>
                  <a:gd name="T0" fmla="*/ 39 w 75"/>
                  <a:gd name="T1" fmla="*/ 4 h 39"/>
                  <a:gd name="T2" fmla="*/ 38 w 75"/>
                  <a:gd name="T3" fmla="*/ 5 h 39"/>
                  <a:gd name="T4" fmla="*/ 33 w 75"/>
                  <a:gd name="T5" fmla="*/ 7 h 39"/>
                  <a:gd name="T6" fmla="*/ 26 w 75"/>
                  <a:gd name="T7" fmla="*/ 11 h 39"/>
                  <a:gd name="T8" fmla="*/ 19 w 75"/>
                  <a:gd name="T9" fmla="*/ 15 h 39"/>
                  <a:gd name="T10" fmla="*/ 12 w 75"/>
                  <a:gd name="T11" fmla="*/ 20 h 39"/>
                  <a:gd name="T12" fmla="*/ 5 w 75"/>
                  <a:gd name="T13" fmla="*/ 26 h 39"/>
                  <a:gd name="T14" fmla="*/ 1 w 75"/>
                  <a:gd name="T15" fmla="*/ 29 h 39"/>
                  <a:gd name="T16" fmla="*/ 0 w 75"/>
                  <a:gd name="T17" fmla="*/ 32 h 39"/>
                  <a:gd name="T18" fmla="*/ 2 w 75"/>
                  <a:gd name="T19" fmla="*/ 35 h 39"/>
                  <a:gd name="T20" fmla="*/ 9 w 75"/>
                  <a:gd name="T21" fmla="*/ 37 h 39"/>
                  <a:gd name="T22" fmla="*/ 18 w 75"/>
                  <a:gd name="T23" fmla="*/ 38 h 39"/>
                  <a:gd name="T24" fmla="*/ 30 w 75"/>
                  <a:gd name="T25" fmla="*/ 39 h 39"/>
                  <a:gd name="T26" fmla="*/ 41 w 75"/>
                  <a:gd name="T27" fmla="*/ 39 h 39"/>
                  <a:gd name="T28" fmla="*/ 53 w 75"/>
                  <a:gd name="T29" fmla="*/ 39 h 39"/>
                  <a:gd name="T30" fmla="*/ 62 w 75"/>
                  <a:gd name="T31" fmla="*/ 39 h 39"/>
                  <a:gd name="T32" fmla="*/ 68 w 75"/>
                  <a:gd name="T33" fmla="*/ 39 h 39"/>
                  <a:gd name="T34" fmla="*/ 73 w 75"/>
                  <a:gd name="T35" fmla="*/ 34 h 39"/>
                  <a:gd name="T36" fmla="*/ 75 w 75"/>
                  <a:gd name="T37" fmla="*/ 21 h 39"/>
                  <a:gd name="T38" fmla="*/ 73 w 75"/>
                  <a:gd name="T39" fmla="*/ 9 h 39"/>
                  <a:gd name="T40" fmla="*/ 68 w 75"/>
                  <a:gd name="T41" fmla="*/ 3 h 39"/>
                  <a:gd name="T42" fmla="*/ 60 w 75"/>
                  <a:gd name="T43" fmla="*/ 0 h 39"/>
                  <a:gd name="T44" fmla="*/ 52 w 75"/>
                  <a:gd name="T45" fmla="*/ 1 h 39"/>
                  <a:gd name="T46" fmla="*/ 45 w 75"/>
                  <a:gd name="T47" fmla="*/ 3 h 39"/>
                  <a:gd name="T48" fmla="*/ 39 w 75"/>
                  <a:gd name="T49" fmla="*/ 4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39"/>
                  <a:gd name="T77" fmla="*/ 75 w 75"/>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39">
                    <a:moveTo>
                      <a:pt x="39" y="4"/>
                    </a:moveTo>
                    <a:lnTo>
                      <a:pt x="38" y="5"/>
                    </a:lnTo>
                    <a:lnTo>
                      <a:pt x="33" y="7"/>
                    </a:lnTo>
                    <a:lnTo>
                      <a:pt x="26" y="11"/>
                    </a:lnTo>
                    <a:lnTo>
                      <a:pt x="19" y="15"/>
                    </a:lnTo>
                    <a:lnTo>
                      <a:pt x="12" y="20"/>
                    </a:lnTo>
                    <a:lnTo>
                      <a:pt x="5" y="26"/>
                    </a:lnTo>
                    <a:lnTo>
                      <a:pt x="1" y="29"/>
                    </a:lnTo>
                    <a:lnTo>
                      <a:pt x="0" y="32"/>
                    </a:lnTo>
                    <a:lnTo>
                      <a:pt x="2" y="35"/>
                    </a:lnTo>
                    <a:lnTo>
                      <a:pt x="9" y="37"/>
                    </a:lnTo>
                    <a:lnTo>
                      <a:pt x="18" y="38"/>
                    </a:lnTo>
                    <a:lnTo>
                      <a:pt x="30" y="39"/>
                    </a:lnTo>
                    <a:lnTo>
                      <a:pt x="41" y="39"/>
                    </a:lnTo>
                    <a:lnTo>
                      <a:pt x="53" y="39"/>
                    </a:lnTo>
                    <a:lnTo>
                      <a:pt x="62" y="39"/>
                    </a:lnTo>
                    <a:lnTo>
                      <a:pt x="68" y="39"/>
                    </a:lnTo>
                    <a:lnTo>
                      <a:pt x="73" y="34"/>
                    </a:lnTo>
                    <a:lnTo>
                      <a:pt x="75" y="21"/>
                    </a:lnTo>
                    <a:lnTo>
                      <a:pt x="73" y="9"/>
                    </a:lnTo>
                    <a:lnTo>
                      <a:pt x="68" y="3"/>
                    </a:lnTo>
                    <a:lnTo>
                      <a:pt x="60" y="0"/>
                    </a:lnTo>
                    <a:lnTo>
                      <a:pt x="52" y="1"/>
                    </a:lnTo>
                    <a:lnTo>
                      <a:pt x="45" y="3"/>
                    </a:lnTo>
                    <a:lnTo>
                      <a:pt x="39" y="4"/>
                    </a:lnTo>
                    <a:close/>
                  </a:path>
                </a:pathLst>
              </a:custGeom>
              <a:noFill/>
              <a:ln w="9525">
                <a:solidFill>
                  <a:schemeClr val="bg1">
                    <a:lumMod val="75000"/>
                  </a:schemeClr>
                </a:solidFill>
                <a:round/>
                <a:headEnd/>
                <a:tailEnd/>
              </a:ln>
            </p:spPr>
            <p:txBody>
              <a:bodyPr/>
              <a:lstStyle/>
              <a:p>
                <a:endParaRPr lang="en-US" sz="1013" dirty="0"/>
              </a:p>
            </p:txBody>
          </p:sp>
          <p:sp>
            <p:nvSpPr>
              <p:cNvPr id="97" name="Hawaii">
                <a:extLst>
                  <a:ext uri="{FF2B5EF4-FFF2-40B4-BE49-F238E27FC236}">
                    <a16:creationId xmlns:a16="http://schemas.microsoft.com/office/drawing/2014/main" id="{6AA09B5F-85AB-4805-A376-5DA5F3119BDC}"/>
                  </a:ext>
                </a:extLst>
              </p:cNvPr>
              <p:cNvSpPr>
                <a:spLocks/>
              </p:cNvSpPr>
              <p:nvPr/>
            </p:nvSpPr>
            <p:spPr bwMode="auto">
              <a:xfrm>
                <a:off x="2869630" y="5728734"/>
                <a:ext cx="34690" cy="36523"/>
              </a:xfrm>
              <a:custGeom>
                <a:avLst/>
                <a:gdLst>
                  <a:gd name="T0" fmla="*/ 20 w 38"/>
                  <a:gd name="T1" fmla="*/ 39 h 39"/>
                  <a:gd name="T2" fmla="*/ 28 w 38"/>
                  <a:gd name="T3" fmla="*/ 38 h 39"/>
                  <a:gd name="T4" fmla="*/ 34 w 38"/>
                  <a:gd name="T5" fmla="*/ 33 h 39"/>
                  <a:gd name="T6" fmla="*/ 37 w 38"/>
                  <a:gd name="T7" fmla="*/ 27 h 39"/>
                  <a:gd name="T8" fmla="*/ 38 w 38"/>
                  <a:gd name="T9" fmla="*/ 19 h 39"/>
                  <a:gd name="T10" fmla="*/ 37 w 38"/>
                  <a:gd name="T11" fmla="*/ 11 h 39"/>
                  <a:gd name="T12" fmla="*/ 34 w 38"/>
                  <a:gd name="T13" fmla="*/ 6 h 39"/>
                  <a:gd name="T14" fmla="*/ 28 w 38"/>
                  <a:gd name="T15" fmla="*/ 1 h 39"/>
                  <a:gd name="T16" fmla="*/ 20 w 38"/>
                  <a:gd name="T17" fmla="*/ 0 h 39"/>
                  <a:gd name="T18" fmla="*/ 13 w 38"/>
                  <a:gd name="T19" fmla="*/ 1 h 39"/>
                  <a:gd name="T20" fmla="*/ 6 w 38"/>
                  <a:gd name="T21" fmla="*/ 6 h 39"/>
                  <a:gd name="T22" fmla="*/ 2 w 38"/>
                  <a:gd name="T23" fmla="*/ 11 h 39"/>
                  <a:gd name="T24" fmla="*/ 0 w 38"/>
                  <a:gd name="T25" fmla="*/ 19 h 39"/>
                  <a:gd name="T26" fmla="*/ 2 w 38"/>
                  <a:gd name="T27" fmla="*/ 27 h 39"/>
                  <a:gd name="T28" fmla="*/ 6 w 38"/>
                  <a:gd name="T29" fmla="*/ 33 h 39"/>
                  <a:gd name="T30" fmla="*/ 13 w 38"/>
                  <a:gd name="T31" fmla="*/ 38 h 39"/>
                  <a:gd name="T32" fmla="*/ 20 w 38"/>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9"/>
                  <a:gd name="T53" fmla="*/ 38 w 38"/>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9">
                    <a:moveTo>
                      <a:pt x="20" y="39"/>
                    </a:moveTo>
                    <a:lnTo>
                      <a:pt x="28" y="38"/>
                    </a:lnTo>
                    <a:lnTo>
                      <a:pt x="34" y="33"/>
                    </a:lnTo>
                    <a:lnTo>
                      <a:pt x="37" y="27"/>
                    </a:lnTo>
                    <a:lnTo>
                      <a:pt x="38" y="19"/>
                    </a:lnTo>
                    <a:lnTo>
                      <a:pt x="37" y="11"/>
                    </a:lnTo>
                    <a:lnTo>
                      <a:pt x="34" y="6"/>
                    </a:lnTo>
                    <a:lnTo>
                      <a:pt x="28" y="1"/>
                    </a:lnTo>
                    <a:lnTo>
                      <a:pt x="20" y="0"/>
                    </a:lnTo>
                    <a:lnTo>
                      <a:pt x="13" y="1"/>
                    </a:lnTo>
                    <a:lnTo>
                      <a:pt x="6" y="6"/>
                    </a:lnTo>
                    <a:lnTo>
                      <a:pt x="2" y="11"/>
                    </a:lnTo>
                    <a:lnTo>
                      <a:pt x="0" y="19"/>
                    </a:lnTo>
                    <a:lnTo>
                      <a:pt x="2" y="27"/>
                    </a:lnTo>
                    <a:lnTo>
                      <a:pt x="6" y="33"/>
                    </a:lnTo>
                    <a:lnTo>
                      <a:pt x="13" y="38"/>
                    </a:lnTo>
                    <a:lnTo>
                      <a:pt x="20" y="39"/>
                    </a:lnTo>
                    <a:close/>
                  </a:path>
                </a:pathLst>
              </a:custGeom>
              <a:noFill/>
              <a:ln w="9525">
                <a:solidFill>
                  <a:schemeClr val="bg1">
                    <a:lumMod val="75000"/>
                  </a:schemeClr>
                </a:solidFill>
                <a:round/>
                <a:headEnd/>
                <a:tailEnd/>
              </a:ln>
            </p:spPr>
            <p:txBody>
              <a:bodyPr/>
              <a:lstStyle/>
              <a:p>
                <a:endParaRPr lang="en-US" sz="1013" dirty="0"/>
              </a:p>
            </p:txBody>
          </p:sp>
        </p:grpSp>
      </p:grpSp>
      <p:sp>
        <p:nvSpPr>
          <p:cNvPr id="7" name="TextBox 6">
            <a:extLst>
              <a:ext uri="{FF2B5EF4-FFF2-40B4-BE49-F238E27FC236}">
                <a16:creationId xmlns:a16="http://schemas.microsoft.com/office/drawing/2014/main" id="{59F23EF8-EF15-39E6-B0D1-8E8CE6112C3B}"/>
              </a:ext>
            </a:extLst>
          </p:cNvPr>
          <p:cNvSpPr txBox="1"/>
          <p:nvPr/>
        </p:nvSpPr>
        <p:spPr>
          <a:xfrm>
            <a:off x="196952" y="5582978"/>
            <a:ext cx="8856327" cy="954107"/>
          </a:xfrm>
          <a:prstGeom prst="rect">
            <a:avLst/>
          </a:prstGeom>
          <a:solidFill>
            <a:schemeClr val="accent3">
              <a:lumMod val="20000"/>
              <a:lumOff val="80000"/>
            </a:schemeClr>
          </a:solidFill>
        </p:spPr>
        <p:txBody>
          <a:bodyPr wrap="square">
            <a:spAutoFit/>
          </a:bodyPr>
          <a:lstStyle/>
          <a:p>
            <a:r>
              <a:rPr lang="en-US" sz="1400" dirty="0">
                <a:effectLst/>
                <a:latin typeface="Roboto" panose="02000000000000000000" pitchFamily="2" charset="0"/>
                <a:ea typeface="Times New Roman" panose="02020603050405020304" pitchFamily="18" charset="0"/>
                <a:cs typeface="Times New Roman" panose="02020603050405020304" pitchFamily="18" charset="0"/>
              </a:rPr>
              <a:t>Theoretically, producers could qualify for state CFS programs, if they can meet carbon intensity (CI) reduction requirements. They will have to apply and receive approval for pathways to be able to register and participate in the programs. There is only one producer, Fulcrum, that has applied and received approval for such a pathway under the California LCFS.</a:t>
            </a:r>
            <a:endParaRPr lang="en-US" sz="1400" dirty="0"/>
          </a:p>
        </p:txBody>
      </p:sp>
    </p:spTree>
    <p:extLst>
      <p:ext uri="{BB962C8B-B14F-4D97-AF65-F5344CB8AC3E}">
        <p14:creationId xmlns:p14="http://schemas.microsoft.com/office/powerpoint/2010/main" val="6779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B42476-73FD-BE66-B886-C62D2894B36B}"/>
              </a:ext>
            </a:extLst>
          </p:cNvPr>
          <p:cNvSpPr/>
          <p:nvPr/>
        </p:nvSpPr>
        <p:spPr>
          <a:xfrm>
            <a:off x="0" y="0"/>
            <a:ext cx="9144000"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 name="Title 2"/>
          <p:cNvSpPr>
            <a:spLocks noGrp="1"/>
          </p:cNvSpPr>
          <p:nvPr>
            <p:ph type="ctrTitle"/>
          </p:nvPr>
        </p:nvSpPr>
        <p:spPr>
          <a:xfrm>
            <a:off x="609600" y="1293338"/>
            <a:ext cx="7924800" cy="3274592"/>
          </a:xfrm>
        </p:spPr>
        <p:txBody>
          <a:bodyPr anchor="ctr">
            <a:normAutofit/>
          </a:bodyPr>
          <a:lstStyle/>
          <a:p>
            <a:r>
              <a:rPr lang="en-US" sz="3600" dirty="0">
                <a:solidFill>
                  <a:schemeClr val="bg1"/>
                </a:solidFill>
                <a:latin typeface="Roboto Bk" pitchFamily="2" charset="0"/>
                <a:ea typeface="Roboto" pitchFamily="2" charset="0"/>
              </a:rPr>
              <a:t>EU Approach: Big Waste Problems</a:t>
            </a:r>
            <a:endParaRPr lang="en-US" sz="3600" dirty="0">
              <a:solidFill>
                <a:schemeClr val="bg1"/>
              </a:solidFill>
              <a:latin typeface="Roboto" pitchFamily="2" charset="0"/>
              <a:ea typeface="Roboto" pitchFamily="2" charset="0"/>
            </a:endParaRPr>
          </a:p>
        </p:txBody>
      </p:sp>
    </p:spTree>
    <p:extLst>
      <p:ext uri="{BB962C8B-B14F-4D97-AF65-F5344CB8AC3E}">
        <p14:creationId xmlns:p14="http://schemas.microsoft.com/office/powerpoint/2010/main" val="576003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87547-CA29-7F12-4FEF-7D2F2C3A2AEC}"/>
              </a:ext>
            </a:extLst>
          </p:cNvPr>
          <p:cNvSpPr>
            <a:spLocks noGrp="1"/>
          </p:cNvSpPr>
          <p:nvPr>
            <p:ph type="title"/>
          </p:nvPr>
        </p:nvSpPr>
        <p:spPr>
          <a:xfrm>
            <a:off x="304800" y="162719"/>
            <a:ext cx="8708262" cy="599281"/>
          </a:xfrm>
        </p:spPr>
        <p:txBody>
          <a:bodyPr>
            <a:normAutofit/>
          </a:bodyPr>
          <a:lstStyle/>
          <a:p>
            <a:r>
              <a:rPr lang="en-US" sz="2400" dirty="0"/>
              <a:t>Most EU Countries Do Not Meet Recycling Targets</a:t>
            </a:r>
          </a:p>
        </p:txBody>
      </p:sp>
      <p:pic>
        <p:nvPicPr>
          <p:cNvPr id="5" name="Content Placeholder 4" descr="A graph of a number of people&#10;&#10;Description automatically generated with medium confidence">
            <a:extLst>
              <a:ext uri="{FF2B5EF4-FFF2-40B4-BE49-F238E27FC236}">
                <a16:creationId xmlns:a16="http://schemas.microsoft.com/office/drawing/2014/main" id="{8632532E-A2E2-949E-700C-FD90F99875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954881"/>
            <a:ext cx="6858000" cy="4434199"/>
          </a:xfrm>
        </p:spPr>
      </p:pic>
      <p:sp>
        <p:nvSpPr>
          <p:cNvPr id="7" name="TextBox 6">
            <a:extLst>
              <a:ext uri="{FF2B5EF4-FFF2-40B4-BE49-F238E27FC236}">
                <a16:creationId xmlns:a16="http://schemas.microsoft.com/office/drawing/2014/main" id="{3BEBF37B-4E69-D82A-E768-D54DFBDD5F2C}"/>
              </a:ext>
            </a:extLst>
          </p:cNvPr>
          <p:cNvSpPr txBox="1"/>
          <p:nvPr/>
        </p:nvSpPr>
        <p:spPr>
          <a:xfrm>
            <a:off x="328800" y="5414880"/>
            <a:ext cx="8240331" cy="1314078"/>
          </a:xfrm>
          <a:prstGeom prst="rect">
            <a:avLst/>
          </a:prstGeom>
          <a:solidFill>
            <a:schemeClr val="accent3">
              <a:lumMod val="20000"/>
              <a:lumOff val="80000"/>
            </a:schemeClr>
          </a:solidFill>
        </p:spPr>
        <p:txBody>
          <a:bodyPr wrap="square">
            <a:spAutoFit/>
          </a:bodyPr>
          <a:lstStyle/>
          <a:p>
            <a:pPr marL="171450" indent="-171450">
              <a:lnSpc>
                <a:spcPct val="115000"/>
              </a:lnSpc>
              <a:buClr>
                <a:schemeClr val="accent1"/>
              </a:buClr>
              <a:buFont typeface="Wingdings" panose="05000000000000000000" pitchFamily="2" charset="2"/>
              <a:buChar char="§"/>
              <a:tabLst>
                <a:tab pos="228600" algn="l"/>
                <a:tab pos="457200" algn="l"/>
              </a:tabLst>
            </a:pPr>
            <a:r>
              <a:rPr lang="en-GB" sz="1400"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rPr>
              <a:t>Around 60 percent of Europe’s plastic packaging waste is still not recycled, and much of it is sent to incineration plants. </a:t>
            </a:r>
            <a:r>
              <a:rPr lang="en-US" sz="1400"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rPr>
              <a:t>About 30 million tons of plastic waste generated every year in Europe is simply incinerated to generate energy and heat.  </a:t>
            </a:r>
          </a:p>
          <a:p>
            <a:pPr marL="171450" marR="0" indent="-171450">
              <a:lnSpc>
                <a:spcPct val="115000"/>
              </a:lnSpc>
              <a:spcBef>
                <a:spcPts val="0"/>
              </a:spcBef>
              <a:spcAft>
                <a:spcPts val="0"/>
              </a:spcAft>
              <a:buClr>
                <a:schemeClr val="accent1"/>
              </a:buClr>
              <a:buFont typeface="Wingdings" panose="05000000000000000000" pitchFamily="2" charset="2"/>
              <a:buChar char="§"/>
              <a:tabLst>
                <a:tab pos="228600" algn="l"/>
                <a:tab pos="457200" algn="l"/>
              </a:tabLst>
            </a:pPr>
            <a:r>
              <a:rPr lang="en-US" sz="1400"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rPr>
              <a:t>The EU’s Joint Research Centre (JRC) concluded in a study that waste management systems in EU countries are “poor”, with only 38 percent of plastic packaging recycled last year. </a:t>
            </a:r>
            <a:endParaRPr lang="en-US" sz="1400" dirty="0"/>
          </a:p>
        </p:txBody>
      </p:sp>
    </p:spTree>
    <p:extLst>
      <p:ext uri="{BB962C8B-B14F-4D97-AF65-F5344CB8AC3E}">
        <p14:creationId xmlns:p14="http://schemas.microsoft.com/office/powerpoint/2010/main" val="209335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600DF-27EE-6433-52C2-413038B46E7F}"/>
              </a:ext>
            </a:extLst>
          </p:cNvPr>
          <p:cNvSpPr>
            <a:spLocks noGrp="1"/>
          </p:cNvSpPr>
          <p:nvPr>
            <p:ph type="title"/>
          </p:nvPr>
        </p:nvSpPr>
        <p:spPr>
          <a:xfrm>
            <a:off x="172634" y="162719"/>
            <a:ext cx="8840428" cy="523081"/>
          </a:xfrm>
        </p:spPr>
        <p:txBody>
          <a:bodyPr/>
          <a:lstStyle/>
          <a:p>
            <a:r>
              <a:rPr lang="en-US" dirty="0"/>
              <a:t>Waste Incineration in the EU</a:t>
            </a:r>
          </a:p>
        </p:txBody>
      </p:sp>
      <p:pic>
        <p:nvPicPr>
          <p:cNvPr id="4" name="Content Placeholder 3" descr="A screenshot of a map&#10;&#10;Description automatically generated">
            <a:extLst>
              <a:ext uri="{FF2B5EF4-FFF2-40B4-BE49-F238E27FC236}">
                <a16:creationId xmlns:a16="http://schemas.microsoft.com/office/drawing/2014/main" id="{C1FD060D-8BA0-1851-7DC8-7F9710D36B75}"/>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3952"/>
          <a:stretch/>
        </p:blipFill>
        <p:spPr bwMode="auto">
          <a:xfrm>
            <a:off x="172634" y="989400"/>
            <a:ext cx="8798731" cy="4191000"/>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965FCCCB-8F29-B52D-D490-94906AE89D35}"/>
              </a:ext>
            </a:extLst>
          </p:cNvPr>
          <p:cNvSpPr txBox="1"/>
          <p:nvPr/>
        </p:nvSpPr>
        <p:spPr>
          <a:xfrm>
            <a:off x="228600" y="5486400"/>
            <a:ext cx="8401131" cy="1031564"/>
          </a:xfrm>
          <a:prstGeom prst="rect">
            <a:avLst/>
          </a:prstGeom>
          <a:solidFill>
            <a:schemeClr val="accent3">
              <a:lumMod val="20000"/>
              <a:lumOff val="80000"/>
            </a:schemeClr>
          </a:solidFill>
        </p:spPr>
        <p:txBody>
          <a:bodyPr wrap="square">
            <a:spAutoFit/>
          </a:bodyPr>
          <a:lstStyle/>
          <a:p>
            <a:pPr marL="171450" indent="-171450">
              <a:lnSpc>
                <a:spcPct val="115000"/>
              </a:lnSpc>
              <a:buClr>
                <a:schemeClr val="accent1"/>
              </a:buClr>
              <a:buFont typeface="Wingdings" panose="05000000000000000000" pitchFamily="2" charset="2"/>
              <a:buChar char="§"/>
              <a:tabLst>
                <a:tab pos="228600" algn="l"/>
                <a:tab pos="457200" algn="l"/>
              </a:tabLst>
            </a:pPr>
            <a:r>
              <a:rPr lang="en-US" sz="1350"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rPr>
              <a:t>Most EU countries burn more plastics now than a decade ago, and dozens of new plants are planned in Poland and Czech Republic. </a:t>
            </a:r>
          </a:p>
          <a:p>
            <a:pPr marL="171450" marR="0" indent="-171450">
              <a:lnSpc>
                <a:spcPct val="115000"/>
              </a:lnSpc>
              <a:spcBef>
                <a:spcPts val="0"/>
              </a:spcBef>
              <a:spcAft>
                <a:spcPts val="0"/>
              </a:spcAft>
              <a:buClr>
                <a:schemeClr val="accent1"/>
              </a:buClr>
              <a:buFont typeface="Wingdings" panose="05000000000000000000" pitchFamily="2" charset="2"/>
              <a:buChar char="§"/>
              <a:tabLst>
                <a:tab pos="228600" algn="l"/>
                <a:tab pos="457200" algn="l"/>
              </a:tabLst>
            </a:pPr>
            <a:r>
              <a:rPr lang="en-US" sz="1350"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rPr>
              <a:t>Data show that even those countries with fewer incinerators burn more waste than ever</a:t>
            </a:r>
            <a:r>
              <a:rPr lang="en-US" sz="1350" dirty="0">
                <a:solidFill>
                  <a:srgbClr val="0C0C0C"/>
                </a:solidFill>
                <a:latin typeface="Roboto" panose="02000000000000000000" pitchFamily="2" charset="0"/>
                <a:ea typeface="Times New Roman" panose="02020603050405020304" pitchFamily="18" charset="0"/>
                <a:cs typeface="Times New Roman" panose="02020603050405020304" pitchFamily="18" charset="0"/>
              </a:rPr>
              <a:t> and concerns have been raised about toxic releases into the environment.</a:t>
            </a:r>
            <a:endParaRPr lang="en-US" sz="1350"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6293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1B9F7-C235-B167-9DCD-943C7552CF37}"/>
              </a:ext>
            </a:extLst>
          </p:cNvPr>
          <p:cNvSpPr>
            <a:spLocks noGrp="1"/>
          </p:cNvSpPr>
          <p:nvPr>
            <p:ph type="title"/>
          </p:nvPr>
        </p:nvSpPr>
        <p:spPr>
          <a:xfrm>
            <a:off x="194433" y="152400"/>
            <a:ext cx="8708262" cy="1132681"/>
          </a:xfrm>
        </p:spPr>
        <p:txBody>
          <a:bodyPr>
            <a:normAutofit fontScale="90000"/>
          </a:bodyPr>
          <a:lstStyle/>
          <a:p>
            <a:r>
              <a:rPr lang="en-US" sz="2700" dirty="0"/>
              <a:t>EU Plastic Waste Flows</a:t>
            </a:r>
            <a:br>
              <a:rPr lang="en-US" dirty="0"/>
            </a:br>
            <a:r>
              <a:rPr lang="en-US" sz="2200" b="0" i="1" dirty="0"/>
              <a:t>Waste burning increased 40% between 2018-2020 after China banned imported wastes</a:t>
            </a:r>
          </a:p>
        </p:txBody>
      </p:sp>
      <p:pic>
        <p:nvPicPr>
          <p:cNvPr id="4" name="Content Placeholder 3" descr="A map of europe with arrows pointing to the map&#10;&#10;Description automatically generated">
            <a:extLst>
              <a:ext uri="{FF2B5EF4-FFF2-40B4-BE49-F238E27FC236}">
                <a16:creationId xmlns:a16="http://schemas.microsoft.com/office/drawing/2014/main" id="{FD00F7CB-E225-5C6F-E611-00A8ECF50E4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0044" b="1790"/>
          <a:stretch/>
        </p:blipFill>
        <p:spPr bwMode="auto">
          <a:xfrm>
            <a:off x="762000" y="1371600"/>
            <a:ext cx="7573128" cy="5181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4188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8BE7-9166-1673-EE8A-D14114299D5F}"/>
              </a:ext>
            </a:extLst>
          </p:cNvPr>
          <p:cNvSpPr>
            <a:spLocks noGrp="1"/>
          </p:cNvSpPr>
          <p:nvPr>
            <p:ph type="title"/>
          </p:nvPr>
        </p:nvSpPr>
        <p:spPr>
          <a:xfrm>
            <a:off x="304800" y="162719"/>
            <a:ext cx="8708262" cy="599281"/>
          </a:xfrm>
        </p:spPr>
        <p:txBody>
          <a:bodyPr>
            <a:normAutofit/>
          </a:bodyPr>
          <a:lstStyle/>
          <a:p>
            <a:r>
              <a:rPr lang="en-US" sz="2400" dirty="0"/>
              <a:t>Regulatory Landscape for Waste Management</a:t>
            </a:r>
          </a:p>
        </p:txBody>
      </p:sp>
      <p:pic>
        <p:nvPicPr>
          <p:cNvPr id="4" name="Content Placeholder 3" descr="A diagram of different types of plastic&#10;&#10;Description automatically generated">
            <a:extLst>
              <a:ext uri="{FF2B5EF4-FFF2-40B4-BE49-F238E27FC236}">
                <a16:creationId xmlns:a16="http://schemas.microsoft.com/office/drawing/2014/main" id="{CBE0A357-BAE6-B194-9D04-8E61680D405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780" t="5757" r="13393" b="29770"/>
          <a:stretch/>
        </p:blipFill>
        <p:spPr bwMode="auto">
          <a:xfrm>
            <a:off x="1143000" y="1066800"/>
            <a:ext cx="6978316" cy="4572000"/>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BFFA6E77-CF35-AF85-D4C6-8B22F9FC43C3}"/>
              </a:ext>
            </a:extLst>
          </p:cNvPr>
          <p:cNvSpPr txBox="1"/>
          <p:nvPr/>
        </p:nvSpPr>
        <p:spPr>
          <a:xfrm>
            <a:off x="217869" y="5768104"/>
            <a:ext cx="8708262" cy="927177"/>
          </a:xfrm>
          <a:prstGeom prst="rect">
            <a:avLst/>
          </a:prstGeom>
          <a:noFill/>
        </p:spPr>
        <p:txBody>
          <a:bodyPr wrap="square">
            <a:spAutoFit/>
          </a:bodyPr>
          <a:lstStyle/>
          <a:p>
            <a:pPr marL="0" marR="0" indent="0">
              <a:lnSpc>
                <a:spcPct val="115000"/>
              </a:lnSpc>
              <a:spcBef>
                <a:spcPts val="0"/>
              </a:spcBef>
              <a:spcAft>
                <a:spcPts val="0"/>
              </a:spcAft>
              <a:tabLst>
                <a:tab pos="228600" algn="l"/>
                <a:tab pos="457200" algn="l"/>
              </a:tabLst>
            </a:pPr>
            <a:r>
              <a:rPr lang="en-US" sz="1200" i="1"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rPr>
              <a:t>Source: Topsoe, April 2022</a:t>
            </a:r>
            <a:endParaRPr lang="en-US" sz="1200"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tabLst>
                <a:tab pos="228600" algn="l"/>
                <a:tab pos="457200" algn="l"/>
              </a:tabLst>
            </a:pPr>
            <a:r>
              <a:rPr lang="en-US" sz="1200" i="1"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rPr>
              <a:t>Notes: WFD (Waste Framework Directive), PRF (Port Reception Facilities Directive), MSFD (Marine Strategy Framework Directive), REACH (Registration, Evaluation, Authorization and Restriction of Chemicals), ETS Emissions Trading System, PPWD (Packaging and Packaging Waste Directive), SUPD (Single-Use Plastic Directive).</a:t>
            </a:r>
            <a:endParaRPr lang="en-US" sz="1200"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1715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ABFC3-5652-F599-3B01-5A2FC3B9A43E}"/>
              </a:ext>
            </a:extLst>
          </p:cNvPr>
          <p:cNvSpPr>
            <a:spLocks noGrp="1"/>
          </p:cNvSpPr>
          <p:nvPr>
            <p:ph type="title"/>
          </p:nvPr>
        </p:nvSpPr>
        <p:spPr>
          <a:xfrm>
            <a:off x="207138" y="214919"/>
            <a:ext cx="8708262" cy="504745"/>
          </a:xfrm>
        </p:spPr>
        <p:txBody>
          <a:bodyPr>
            <a:normAutofit/>
          </a:bodyPr>
          <a:lstStyle/>
          <a:p>
            <a:r>
              <a:rPr lang="en-US" sz="2400" dirty="0"/>
              <a:t>Enter Chemical Recycling as a Solution</a:t>
            </a:r>
          </a:p>
        </p:txBody>
      </p:sp>
      <p:pic>
        <p:nvPicPr>
          <p:cNvPr id="4" name="Content Placeholder 3" descr="A map of europe with different colored circles&#10;&#10;Description automatically generated">
            <a:extLst>
              <a:ext uri="{FF2B5EF4-FFF2-40B4-BE49-F238E27FC236}">
                <a16:creationId xmlns:a16="http://schemas.microsoft.com/office/drawing/2014/main" id="{B2E9E4AF-B3B3-256C-3C22-054B4F7AC639}"/>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9891" b="2670"/>
          <a:stretch/>
        </p:blipFill>
        <p:spPr bwMode="auto">
          <a:xfrm>
            <a:off x="152400" y="1447800"/>
            <a:ext cx="6223801" cy="4724400"/>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E60DA735-F0CC-67B0-CC26-28E9948B8F0D}"/>
              </a:ext>
            </a:extLst>
          </p:cNvPr>
          <p:cNvSpPr txBox="1"/>
          <p:nvPr/>
        </p:nvSpPr>
        <p:spPr>
          <a:xfrm>
            <a:off x="228600" y="914401"/>
            <a:ext cx="6019800" cy="323037"/>
          </a:xfrm>
          <a:prstGeom prst="rect">
            <a:avLst/>
          </a:prstGeom>
          <a:noFill/>
        </p:spPr>
        <p:txBody>
          <a:bodyPr wrap="square">
            <a:spAutoFit/>
          </a:bodyPr>
          <a:lstStyle/>
          <a:p>
            <a:pPr marL="0" marR="0" indent="0" algn="ctr">
              <a:lnSpc>
                <a:spcPct val="115000"/>
              </a:lnSpc>
              <a:spcBef>
                <a:spcPts val="0"/>
              </a:spcBef>
              <a:spcAft>
                <a:spcPts val="0"/>
              </a:spcAft>
              <a:tabLst>
                <a:tab pos="228600" algn="l"/>
                <a:tab pos="457200" algn="l"/>
              </a:tabLst>
            </a:pPr>
            <a:r>
              <a:rPr lang="en-GB" sz="1400" dirty="0">
                <a:solidFill>
                  <a:srgbClr val="0C0C0C"/>
                </a:solidFill>
                <a:effectLst/>
                <a:latin typeface="Roboto Black" panose="02000000000000000000" pitchFamily="2" charset="0"/>
                <a:ea typeface="Times New Roman" panose="02020603050405020304" pitchFamily="18" charset="0"/>
                <a:cs typeface="Times New Roman" panose="02020603050405020304" pitchFamily="18" charset="0"/>
              </a:rPr>
              <a:t>Planned Investments in Chemical Recycling in the EU</a:t>
            </a:r>
            <a:endParaRPr lang="en-US" sz="1400"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97AE8A8-C27A-A2C6-A070-D6976CCFA161}"/>
              </a:ext>
            </a:extLst>
          </p:cNvPr>
          <p:cNvSpPr txBox="1"/>
          <p:nvPr/>
        </p:nvSpPr>
        <p:spPr>
          <a:xfrm>
            <a:off x="6477000" y="1143000"/>
            <a:ext cx="2438400" cy="5047536"/>
          </a:xfrm>
          <a:prstGeom prst="rect">
            <a:avLst/>
          </a:prstGeom>
          <a:noFill/>
        </p:spPr>
        <p:txBody>
          <a:bodyPr wrap="square">
            <a:spAutoFit/>
          </a:bodyPr>
          <a:lstStyle/>
          <a:p>
            <a:pPr marL="285750" marR="0" indent="-285750">
              <a:spcBef>
                <a:spcPts val="0"/>
              </a:spcBef>
              <a:spcAft>
                <a:spcPts val="0"/>
              </a:spcAft>
              <a:buClr>
                <a:schemeClr val="accent1"/>
              </a:buClr>
              <a:buFont typeface="Wingdings" panose="05000000000000000000" pitchFamily="2" charset="2"/>
              <a:buChar char="§"/>
            </a:pPr>
            <a:r>
              <a:rPr lang="en-US" sz="1400" dirty="0">
                <a:effectLst/>
                <a:latin typeface="Roboto" panose="02000000000000000000" pitchFamily="2" charset="0"/>
                <a:ea typeface="Times New Roman" panose="02020603050405020304" pitchFamily="18" charset="0"/>
                <a:cs typeface="Times New Roman" panose="02020603050405020304" pitchFamily="18" charset="0"/>
              </a:rPr>
              <a:t>According to Plastics Europe, the industry plans to invest €2.6 billion by 2025 and €7.2 billion by 2030, respectively, with 44 planned projects in 13 EU countries. </a:t>
            </a:r>
          </a:p>
          <a:p>
            <a:pPr marL="285750" marR="0" indent="-285750">
              <a:spcBef>
                <a:spcPts val="0"/>
              </a:spcBef>
              <a:spcAft>
                <a:spcPts val="0"/>
              </a:spcAft>
              <a:buClr>
                <a:schemeClr val="accent1"/>
              </a:buClr>
              <a:buFont typeface="Wingdings" panose="05000000000000000000" pitchFamily="2" charset="2"/>
              <a:buChar char="§"/>
            </a:pPr>
            <a:r>
              <a:rPr lang="en-US" sz="1400" dirty="0">
                <a:effectLst/>
                <a:latin typeface="Roboto" panose="02000000000000000000" pitchFamily="2" charset="0"/>
                <a:ea typeface="Times New Roman" panose="02020603050405020304" pitchFamily="18" charset="0"/>
                <a:cs typeface="Times New Roman" panose="02020603050405020304" pitchFamily="18" charset="0"/>
              </a:rPr>
              <a:t>Conversion to feedstock technologies (pyrolysis, gasification) represents 80% of planned projects which are projected at 1.2 million tons (Mt) capacity by 2025 and 3.4 Mt in 2030. </a:t>
            </a:r>
          </a:p>
          <a:p>
            <a:pPr marL="285750" marR="0" indent="-285750">
              <a:spcBef>
                <a:spcPts val="0"/>
              </a:spcBef>
              <a:spcAft>
                <a:spcPts val="0"/>
              </a:spcAft>
              <a:buClr>
                <a:schemeClr val="accent1"/>
              </a:buClr>
              <a:buFont typeface="Wingdings" panose="05000000000000000000" pitchFamily="2" charset="2"/>
              <a:buChar char="§"/>
            </a:pPr>
            <a:r>
              <a:rPr lang="en-US" sz="1400" dirty="0">
                <a:effectLst/>
                <a:latin typeface="Roboto" panose="02000000000000000000" pitchFamily="2" charset="0"/>
                <a:ea typeface="Times New Roman" panose="02020603050405020304" pitchFamily="18" charset="0"/>
                <a:cs typeface="Times New Roman" panose="02020603050405020304" pitchFamily="18" charset="0"/>
              </a:rPr>
              <a:t>By comparison, the Commission’s Circular Plastics Alliance target is 10 Mt recycled plastics used in European products by 2025.</a:t>
            </a:r>
          </a:p>
        </p:txBody>
      </p:sp>
      <p:sp>
        <p:nvSpPr>
          <p:cNvPr id="10" name="TextBox 9">
            <a:extLst>
              <a:ext uri="{FF2B5EF4-FFF2-40B4-BE49-F238E27FC236}">
                <a16:creationId xmlns:a16="http://schemas.microsoft.com/office/drawing/2014/main" id="{EC500295-36FF-BE6F-6A9C-13549DBAB2F3}"/>
              </a:ext>
            </a:extLst>
          </p:cNvPr>
          <p:cNvSpPr txBox="1"/>
          <p:nvPr/>
        </p:nvSpPr>
        <p:spPr>
          <a:xfrm>
            <a:off x="0" y="6248400"/>
            <a:ext cx="8708262" cy="502445"/>
          </a:xfrm>
          <a:prstGeom prst="rect">
            <a:avLst/>
          </a:prstGeom>
          <a:noFill/>
        </p:spPr>
        <p:txBody>
          <a:bodyPr wrap="square">
            <a:spAutoFit/>
          </a:bodyPr>
          <a:lstStyle/>
          <a:p>
            <a:pPr marL="0" marR="0" indent="0">
              <a:lnSpc>
                <a:spcPct val="115000"/>
              </a:lnSpc>
              <a:spcBef>
                <a:spcPts val="0"/>
              </a:spcBef>
              <a:spcAft>
                <a:spcPts val="0"/>
              </a:spcAft>
              <a:tabLst>
                <a:tab pos="228600" algn="l"/>
                <a:tab pos="457200" algn="l"/>
              </a:tabLst>
            </a:pPr>
            <a:r>
              <a:rPr lang="en-GB" sz="1200" i="1"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rPr>
              <a:t>Source: Plastics Europe. Note: For exact location, feedstock and capacities see https://plasticseurope.org/sustainability/circularity/recycling/chemical-recycling/</a:t>
            </a:r>
            <a:endParaRPr lang="en-US" sz="1200"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0394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1E5CF-CBD6-CCE3-B6EF-D3FA63E8AE7F}"/>
              </a:ext>
            </a:extLst>
          </p:cNvPr>
          <p:cNvSpPr>
            <a:spLocks noGrp="1"/>
          </p:cNvSpPr>
          <p:nvPr>
            <p:ph type="title"/>
          </p:nvPr>
        </p:nvSpPr>
        <p:spPr>
          <a:xfrm>
            <a:off x="304800" y="162719"/>
            <a:ext cx="8708262" cy="675481"/>
          </a:xfrm>
        </p:spPr>
        <p:txBody>
          <a:bodyPr>
            <a:normAutofit/>
          </a:bodyPr>
          <a:lstStyle/>
          <a:p>
            <a:r>
              <a:rPr lang="en-US" sz="2400" dirty="0"/>
              <a:t>Barriers to Full Commercial Development in the EU</a:t>
            </a:r>
          </a:p>
        </p:txBody>
      </p:sp>
      <p:sp>
        <p:nvSpPr>
          <p:cNvPr id="3" name="Content Placeholder 2">
            <a:extLst>
              <a:ext uri="{FF2B5EF4-FFF2-40B4-BE49-F238E27FC236}">
                <a16:creationId xmlns:a16="http://schemas.microsoft.com/office/drawing/2014/main" id="{57DDAEF2-C6D7-2388-2EDF-6E6D05194AFB}"/>
              </a:ext>
            </a:extLst>
          </p:cNvPr>
          <p:cNvSpPr>
            <a:spLocks noGrp="1"/>
          </p:cNvSpPr>
          <p:nvPr>
            <p:ph idx="1"/>
          </p:nvPr>
        </p:nvSpPr>
        <p:spPr>
          <a:xfrm>
            <a:off x="217869" y="954881"/>
            <a:ext cx="8708262" cy="5562600"/>
          </a:xfrm>
        </p:spPr>
        <p:txBody>
          <a:bodyPr>
            <a:normAutofit lnSpcReduction="10000"/>
          </a:bodyPr>
          <a:lstStyle/>
          <a:p>
            <a:pPr marR="0" lvl="0">
              <a:lnSpc>
                <a:spcPct val="115000"/>
              </a:lnSpc>
              <a:spcBef>
                <a:spcPts val="0"/>
              </a:spcBef>
              <a:spcAft>
                <a:spcPts val="0"/>
              </a:spcAft>
              <a:buClr>
                <a:srgbClr val="00AAC2"/>
              </a:buClr>
              <a:buFont typeface="Wingdings" panose="05000000000000000000" pitchFamily="2" charset="2"/>
              <a:buChar char="§"/>
              <a:tabLst>
                <a:tab pos="228600" algn="l"/>
                <a:tab pos="457200" algn="l"/>
              </a:tabLst>
            </a:pPr>
            <a:r>
              <a:rPr lang="en-GB" sz="1400" b="1"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rPr>
              <a:t>Single Market</a:t>
            </a:r>
            <a:r>
              <a:rPr lang="en-GB" sz="1400"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rPr>
              <a:t>: “To improve the circularity of plastics, we need to collect and sort more plastic waste, and make sure it gets sent to recycling facilities. These facilities need sufficient quantities of plastic waste to become operational. Creating a larger market for plastic waste and allowing plastic waste to be moved between EU member states is paramount to increasing recycling rates.”</a:t>
            </a:r>
            <a:endParaRPr lang="en-US" sz="1400"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0"/>
              </a:spcAft>
              <a:buClr>
                <a:srgbClr val="00AAC2"/>
              </a:buClr>
              <a:buFont typeface="Wingdings" panose="05000000000000000000" pitchFamily="2" charset="2"/>
              <a:buChar char="§"/>
              <a:tabLst>
                <a:tab pos="228600" algn="l"/>
                <a:tab pos="457200" algn="l"/>
              </a:tabLst>
            </a:pPr>
            <a:endParaRPr lang="en-GB" sz="1400" b="1"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0"/>
              </a:spcAft>
              <a:buClr>
                <a:srgbClr val="00AAC2"/>
              </a:buClr>
              <a:buFont typeface="Wingdings" panose="05000000000000000000" pitchFamily="2" charset="2"/>
              <a:buChar char="§"/>
              <a:tabLst>
                <a:tab pos="228600" algn="l"/>
                <a:tab pos="457200" algn="l"/>
              </a:tabLst>
            </a:pPr>
            <a:r>
              <a:rPr lang="en-GB" sz="1400" b="1"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rPr>
              <a:t>Recognizing Chemical Recycling under Relevant Legislative Frameworks</a:t>
            </a:r>
            <a:r>
              <a:rPr lang="en-GB" sz="1400"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rPr>
              <a:t>: “Chemical recycling and its role need to be recognized under all relevant EU waste and product legislation. Otherwise, waste treated by chemical recycling will not count against EU recycled content target discouraging the market from buying chemically recycled products.”</a:t>
            </a:r>
            <a:endParaRPr lang="en-US" sz="1400"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0"/>
              </a:spcAft>
              <a:buClr>
                <a:srgbClr val="00AAC2"/>
              </a:buClr>
              <a:buFont typeface="Wingdings" panose="05000000000000000000" pitchFamily="2" charset="2"/>
              <a:buChar char="§"/>
              <a:tabLst>
                <a:tab pos="228600" algn="l"/>
                <a:tab pos="457200" algn="l"/>
              </a:tabLst>
            </a:pPr>
            <a:endParaRPr lang="en-GB" sz="1400" b="1"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0"/>
              </a:spcAft>
              <a:buClr>
                <a:srgbClr val="00AAC2"/>
              </a:buClr>
              <a:buFont typeface="Wingdings" panose="05000000000000000000" pitchFamily="2" charset="2"/>
              <a:buChar char="§"/>
              <a:tabLst>
                <a:tab pos="228600" algn="l"/>
                <a:tab pos="457200" algn="l"/>
              </a:tabLst>
            </a:pPr>
            <a:r>
              <a:rPr lang="en-GB" sz="1400" b="1"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rPr>
              <a:t>Mass Balance Approach Needed</a:t>
            </a:r>
            <a:r>
              <a:rPr lang="en-GB" sz="1400"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rPr>
              <a:t>: “Since it is impractical to build an entirely new stand-alone infrastructure to produce plastics solely from recycled waste, we need to make use of the existing facilities. This is only possible if we mix recycled feedstock with the virgin one. In this case, we need a methodology to calculate and verify the amount of recycled content allocated to final products based on the amount of recycled feedstock that was put into the system.” Cefic notes that the mass balance approach needs to:</a:t>
            </a:r>
            <a:endParaRPr lang="en-US" sz="1400"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endParaRPr>
          </a:p>
          <a:p>
            <a:pPr marR="0" lvl="1">
              <a:lnSpc>
                <a:spcPct val="115000"/>
              </a:lnSpc>
              <a:spcBef>
                <a:spcPts val="0"/>
              </a:spcBef>
              <a:spcAft>
                <a:spcPts val="0"/>
              </a:spcAft>
              <a:buClr>
                <a:srgbClr val="00AAC2"/>
              </a:buClr>
              <a:buSzPts val="1100"/>
              <a:buFont typeface="Wingdings" panose="05000000000000000000" pitchFamily="2" charset="2"/>
              <a:buChar char="§"/>
              <a:tabLst>
                <a:tab pos="228600" algn="l"/>
                <a:tab pos="457200" algn="l"/>
              </a:tabLst>
            </a:pPr>
            <a:r>
              <a:rPr lang="en-GB" sz="1400"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rPr>
              <a:t>Exclude recycled feedstock that provides energy.</a:t>
            </a:r>
            <a:endParaRPr lang="en-US" sz="1400"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endParaRPr>
          </a:p>
          <a:p>
            <a:pPr marR="0" lvl="1">
              <a:lnSpc>
                <a:spcPct val="115000"/>
              </a:lnSpc>
              <a:spcBef>
                <a:spcPts val="0"/>
              </a:spcBef>
              <a:spcAft>
                <a:spcPts val="0"/>
              </a:spcAft>
              <a:buClr>
                <a:srgbClr val="00AAC2"/>
              </a:buClr>
              <a:buSzPts val="1100"/>
              <a:buFont typeface="Wingdings" panose="05000000000000000000" pitchFamily="2" charset="2"/>
              <a:buChar char="§"/>
              <a:tabLst>
                <a:tab pos="228600" algn="l"/>
                <a:tab pos="457200" algn="l"/>
              </a:tabLst>
            </a:pPr>
            <a:r>
              <a:rPr lang="en-US" sz="1400"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rPr>
              <a:t>Allow “credit transfer” to be able to assign recycled content produced in one location for products produced in a different location (but within one company, for the same products and within specific geography). Without it, the “physical” transfer of recycled content would lead to unnecessary additional costs and emissions from transport &amp; logistics.</a:t>
            </a:r>
          </a:p>
          <a:p>
            <a:pPr marR="0" lvl="1">
              <a:lnSpc>
                <a:spcPct val="115000"/>
              </a:lnSpc>
              <a:spcBef>
                <a:spcPts val="0"/>
              </a:spcBef>
              <a:spcAft>
                <a:spcPts val="0"/>
              </a:spcAft>
              <a:buClr>
                <a:srgbClr val="00AAC2"/>
              </a:buClr>
              <a:buSzPts val="1100"/>
              <a:buFont typeface="Wingdings" panose="05000000000000000000" pitchFamily="2" charset="2"/>
              <a:buChar char="§"/>
              <a:tabLst>
                <a:tab pos="228600" algn="l"/>
                <a:tab pos="457200" algn="l"/>
              </a:tabLst>
            </a:pPr>
            <a:r>
              <a:rPr lang="en-US" sz="1400"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rPr>
              <a:t>Be verified and then certified by third party.</a:t>
            </a:r>
          </a:p>
          <a:p>
            <a:pPr marR="0" lvl="0">
              <a:lnSpc>
                <a:spcPct val="115000"/>
              </a:lnSpc>
              <a:spcBef>
                <a:spcPts val="0"/>
              </a:spcBef>
              <a:spcAft>
                <a:spcPts val="0"/>
              </a:spcAft>
              <a:buClr>
                <a:srgbClr val="00AAC2"/>
              </a:buClr>
              <a:buFont typeface="Wingdings" panose="05000000000000000000" pitchFamily="2" charset="2"/>
              <a:buChar char="§"/>
              <a:tabLst>
                <a:tab pos="228600" algn="l"/>
                <a:tab pos="457200" algn="l"/>
              </a:tabLst>
            </a:pPr>
            <a:endParaRPr lang="en-GB" sz="1400" b="1"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0"/>
              </a:spcAft>
              <a:buClr>
                <a:srgbClr val="00AAC2"/>
              </a:buClr>
              <a:buFont typeface="Wingdings" panose="05000000000000000000" pitchFamily="2" charset="2"/>
              <a:buChar char="§"/>
              <a:tabLst>
                <a:tab pos="228600" algn="l"/>
                <a:tab pos="457200" algn="l"/>
              </a:tabLst>
            </a:pPr>
            <a:r>
              <a:rPr lang="en-GB" sz="1400" b="1"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rPr>
              <a:t>Encourage Investments</a:t>
            </a:r>
            <a:r>
              <a:rPr lang="en-GB" sz="1400"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rPr>
              <a:t>: This will help scale the value chain. </a:t>
            </a:r>
            <a:endParaRPr lang="en-US" sz="1400"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5710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0C32D-FFB8-A5A3-6097-EED80800CF94}"/>
              </a:ext>
            </a:extLst>
          </p:cNvPr>
          <p:cNvSpPr>
            <a:spLocks noGrp="1"/>
          </p:cNvSpPr>
          <p:nvPr>
            <p:ph type="title"/>
          </p:nvPr>
        </p:nvSpPr>
        <p:spPr/>
        <p:txBody>
          <a:bodyPr>
            <a:normAutofit/>
          </a:bodyPr>
          <a:lstStyle/>
          <a:p>
            <a:r>
              <a:rPr lang="en-US" sz="2400" dirty="0"/>
              <a:t>AR Under REDIII/RFNBO Provisions</a:t>
            </a:r>
          </a:p>
        </p:txBody>
      </p:sp>
      <p:sp>
        <p:nvSpPr>
          <p:cNvPr id="3" name="Content Placeholder 2">
            <a:extLst>
              <a:ext uri="{FF2B5EF4-FFF2-40B4-BE49-F238E27FC236}">
                <a16:creationId xmlns:a16="http://schemas.microsoft.com/office/drawing/2014/main" id="{76587A6A-629B-B859-247B-FA9D1114A54E}"/>
              </a:ext>
            </a:extLst>
          </p:cNvPr>
          <p:cNvSpPr>
            <a:spLocks noGrp="1"/>
          </p:cNvSpPr>
          <p:nvPr>
            <p:ph idx="1"/>
          </p:nvPr>
        </p:nvSpPr>
        <p:spPr>
          <a:xfrm>
            <a:off x="304800" y="1066800"/>
            <a:ext cx="8708262" cy="5562600"/>
          </a:xfrm>
        </p:spPr>
        <p:txBody>
          <a:bodyPr>
            <a:normAutofit lnSpcReduction="10000"/>
          </a:bodyPr>
          <a:lstStyle/>
          <a:p>
            <a:pPr>
              <a:lnSpc>
                <a:spcPct val="115000"/>
              </a:lnSpc>
              <a:spcBef>
                <a:spcPts val="0"/>
              </a:spcBef>
              <a:buClr>
                <a:schemeClr val="accent1"/>
              </a:buClr>
              <a:buFont typeface="Wingdings" panose="05000000000000000000" pitchFamily="2" charset="2"/>
              <a:buChar char="§"/>
              <a:tabLst>
                <a:tab pos="228600" algn="l"/>
                <a:tab pos="457200" algn="l"/>
              </a:tabLst>
            </a:pPr>
            <a:r>
              <a:rPr lang="en-GB" sz="1800"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rPr>
              <a:t>Fuels from chemical recycling would be considered a recycled carbon fuel for purposes of the Renewable Energy Directive (REDII/III). </a:t>
            </a:r>
          </a:p>
          <a:p>
            <a:pPr>
              <a:lnSpc>
                <a:spcPct val="115000"/>
              </a:lnSpc>
              <a:spcBef>
                <a:spcPts val="0"/>
              </a:spcBef>
              <a:buClr>
                <a:schemeClr val="accent1"/>
              </a:buClr>
              <a:buFont typeface="Wingdings" panose="05000000000000000000" pitchFamily="2" charset="2"/>
              <a:buChar char="§"/>
              <a:tabLst>
                <a:tab pos="228600" algn="l"/>
                <a:tab pos="457200" algn="l"/>
              </a:tabLst>
            </a:pPr>
            <a:endParaRPr lang="en-GB" sz="1800"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endParaRPr>
          </a:p>
          <a:p>
            <a:pPr>
              <a:lnSpc>
                <a:spcPct val="115000"/>
              </a:lnSpc>
              <a:spcBef>
                <a:spcPts val="0"/>
              </a:spcBef>
              <a:buClr>
                <a:schemeClr val="accent1"/>
              </a:buClr>
              <a:buFont typeface="Wingdings" panose="05000000000000000000" pitchFamily="2" charset="2"/>
              <a:buChar char="§"/>
              <a:tabLst>
                <a:tab pos="228600" algn="l"/>
                <a:tab pos="457200" algn="l"/>
              </a:tabLst>
            </a:pPr>
            <a:r>
              <a:rPr lang="en-GB" sz="1800"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rPr>
              <a:t>A new Article 29(a) under REDIII pertaining to renewable fuels of non-biological origin (RFNBOs) is clear that RFNBOs must meet a 70% GHG emissions savings to count toward REDIII targets. </a:t>
            </a:r>
          </a:p>
          <a:p>
            <a:pPr>
              <a:lnSpc>
                <a:spcPct val="115000"/>
              </a:lnSpc>
              <a:spcBef>
                <a:spcPts val="0"/>
              </a:spcBef>
              <a:buClr>
                <a:schemeClr val="accent1"/>
              </a:buClr>
              <a:buFont typeface="Wingdings" panose="05000000000000000000" pitchFamily="2" charset="2"/>
              <a:buChar char="§"/>
              <a:tabLst>
                <a:tab pos="228600" algn="l"/>
                <a:tab pos="457200" algn="l"/>
              </a:tabLst>
            </a:pPr>
            <a:endParaRPr lang="en-GB" sz="1800"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endParaRPr>
          </a:p>
          <a:p>
            <a:pPr>
              <a:lnSpc>
                <a:spcPct val="115000"/>
              </a:lnSpc>
              <a:spcBef>
                <a:spcPts val="0"/>
              </a:spcBef>
              <a:buClr>
                <a:schemeClr val="accent1"/>
              </a:buClr>
              <a:buFont typeface="Wingdings" panose="05000000000000000000" pitchFamily="2" charset="2"/>
              <a:buChar char="§"/>
              <a:tabLst>
                <a:tab pos="228600" algn="l"/>
                <a:tab pos="457200" algn="l"/>
              </a:tabLst>
            </a:pPr>
            <a:r>
              <a:rPr lang="en-GB" sz="1800"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rPr>
              <a:t>Whether projects can meet the 70% requirement will come down to a project-by-project assessment that will have to take into account how much credit the project will receive for displacing waste volumes from incineration. </a:t>
            </a:r>
          </a:p>
          <a:p>
            <a:pPr>
              <a:lnSpc>
                <a:spcPct val="115000"/>
              </a:lnSpc>
              <a:spcBef>
                <a:spcPts val="0"/>
              </a:spcBef>
              <a:buClr>
                <a:schemeClr val="accent1"/>
              </a:buClr>
              <a:buFont typeface="Wingdings" panose="05000000000000000000" pitchFamily="2" charset="2"/>
              <a:buChar char="§"/>
              <a:tabLst>
                <a:tab pos="228600" algn="l"/>
                <a:tab pos="457200" algn="l"/>
              </a:tabLst>
            </a:pPr>
            <a:endParaRPr lang="en-US" sz="1800"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endParaRPr>
          </a:p>
          <a:p>
            <a:pPr>
              <a:lnSpc>
                <a:spcPct val="115000"/>
              </a:lnSpc>
              <a:spcBef>
                <a:spcPts val="0"/>
              </a:spcBef>
              <a:buClr>
                <a:schemeClr val="accent1"/>
              </a:buClr>
              <a:buFont typeface="Wingdings" panose="05000000000000000000" pitchFamily="2" charset="2"/>
              <a:buChar char="§"/>
              <a:tabLst>
                <a:tab pos="228600" algn="l"/>
                <a:tab pos="457200" algn="l"/>
              </a:tabLst>
            </a:pPr>
            <a:r>
              <a:rPr lang="en-GB" sz="1800"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rPr>
              <a:t> Another issue not fleshed out at this point is precisely what feedstocks might qualify under the legislation. </a:t>
            </a:r>
          </a:p>
          <a:p>
            <a:pPr lvl="1">
              <a:lnSpc>
                <a:spcPct val="115000"/>
              </a:lnSpc>
              <a:spcBef>
                <a:spcPts val="0"/>
              </a:spcBef>
              <a:buClr>
                <a:schemeClr val="accent1"/>
              </a:buClr>
              <a:buFont typeface="Wingdings" panose="05000000000000000000" pitchFamily="2" charset="2"/>
              <a:buChar char="Ø"/>
              <a:tabLst>
                <a:tab pos="228600" algn="l"/>
                <a:tab pos="457200" algn="l"/>
              </a:tabLst>
            </a:pPr>
            <a:r>
              <a:rPr lang="en-GB" sz="1400"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rPr>
              <a:t>The </a:t>
            </a:r>
            <a:r>
              <a:rPr lang="en-GB" sz="1400" b="1"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rPr>
              <a:t>RFNBOs Delegated Act</a:t>
            </a:r>
            <a:r>
              <a:rPr lang="en-GB" sz="1400" dirty="0">
                <a:solidFill>
                  <a:srgbClr val="0C0C0C"/>
                </a:solidFill>
                <a:effectLst/>
                <a:latin typeface="Roboto" panose="02000000000000000000" pitchFamily="2" charset="0"/>
                <a:ea typeface="Times New Roman" panose="02020603050405020304" pitchFamily="18" charset="0"/>
                <a:cs typeface="Times New Roman" panose="02020603050405020304" pitchFamily="18" charset="0"/>
              </a:rPr>
              <a:t> is clear that in the case of recycled carbon fuels, “only liquid or solid waste streams of non-renewable origin which are not suitable for material recovery in accordance with Article 4 of Directive 2008/98/EC [the Waste Framework Directive]…waste processing gas and exhaust gas of non-renewable origin which are produced as an unavoidable and unintentional consequence of the production process in industrial installations can be considered as relevant energy input for the production of recycled carbon fuels.”</a:t>
            </a:r>
            <a:endParaRPr lang="en-US" dirty="0"/>
          </a:p>
        </p:txBody>
      </p:sp>
    </p:spTree>
    <p:extLst>
      <p:ext uri="{BB962C8B-B14F-4D97-AF65-F5344CB8AC3E}">
        <p14:creationId xmlns:p14="http://schemas.microsoft.com/office/powerpoint/2010/main" val="2020597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B42476-73FD-BE66-B886-C62D2894B36B}"/>
              </a:ext>
            </a:extLst>
          </p:cNvPr>
          <p:cNvSpPr/>
          <p:nvPr/>
        </p:nvSpPr>
        <p:spPr>
          <a:xfrm>
            <a:off x="0" y="0"/>
            <a:ext cx="9144000"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 name="Title 2"/>
          <p:cNvSpPr>
            <a:spLocks noGrp="1"/>
          </p:cNvSpPr>
          <p:nvPr>
            <p:ph type="ctrTitle"/>
          </p:nvPr>
        </p:nvSpPr>
        <p:spPr>
          <a:xfrm>
            <a:off x="1143000" y="1293338"/>
            <a:ext cx="6858000" cy="3274592"/>
          </a:xfrm>
        </p:spPr>
        <p:txBody>
          <a:bodyPr anchor="ctr">
            <a:normAutofit/>
          </a:bodyPr>
          <a:lstStyle/>
          <a:p>
            <a:r>
              <a:rPr lang="en-US" sz="3600" dirty="0">
                <a:solidFill>
                  <a:schemeClr val="bg1"/>
                </a:solidFill>
                <a:latin typeface="Roboto Bk" pitchFamily="2" charset="0"/>
                <a:ea typeface="Roboto" pitchFamily="2" charset="0"/>
              </a:rPr>
              <a:t>Conclusions</a:t>
            </a:r>
            <a:endParaRPr lang="en-US" sz="3600" dirty="0">
              <a:solidFill>
                <a:schemeClr val="bg1"/>
              </a:solidFill>
              <a:latin typeface="Roboto" pitchFamily="2" charset="0"/>
              <a:ea typeface="Roboto" pitchFamily="2" charset="0"/>
            </a:endParaRPr>
          </a:p>
        </p:txBody>
      </p:sp>
    </p:spTree>
    <p:extLst>
      <p:ext uri="{BB962C8B-B14F-4D97-AF65-F5344CB8AC3E}">
        <p14:creationId xmlns:p14="http://schemas.microsoft.com/office/powerpoint/2010/main" val="2634320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B42476-73FD-BE66-B886-C62D2894B36B}"/>
              </a:ext>
            </a:extLst>
          </p:cNvPr>
          <p:cNvSpPr/>
          <p:nvPr/>
        </p:nvSpPr>
        <p:spPr>
          <a:xfrm>
            <a:off x="0" y="0"/>
            <a:ext cx="9144000"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 name="Title 2"/>
          <p:cNvSpPr>
            <a:spLocks noGrp="1"/>
          </p:cNvSpPr>
          <p:nvPr>
            <p:ph type="ctrTitle"/>
          </p:nvPr>
        </p:nvSpPr>
        <p:spPr>
          <a:xfrm>
            <a:off x="609600" y="1293338"/>
            <a:ext cx="7924800" cy="3274592"/>
          </a:xfrm>
        </p:spPr>
        <p:txBody>
          <a:bodyPr anchor="ctr">
            <a:normAutofit/>
          </a:bodyPr>
          <a:lstStyle/>
          <a:p>
            <a:r>
              <a:rPr lang="en-US" sz="3600" dirty="0">
                <a:solidFill>
                  <a:schemeClr val="bg1"/>
                </a:solidFill>
                <a:latin typeface="Roboto Bk" pitchFamily="2" charset="0"/>
                <a:ea typeface="Roboto" pitchFamily="2" charset="0"/>
              </a:rPr>
              <a:t>Background</a:t>
            </a:r>
            <a:endParaRPr lang="en-US" sz="3600" dirty="0">
              <a:solidFill>
                <a:schemeClr val="bg1"/>
              </a:solidFill>
              <a:latin typeface="Roboto" pitchFamily="2" charset="0"/>
              <a:ea typeface="Roboto" pitchFamily="2" charset="0"/>
            </a:endParaRPr>
          </a:p>
        </p:txBody>
      </p:sp>
    </p:spTree>
    <p:extLst>
      <p:ext uri="{BB962C8B-B14F-4D97-AF65-F5344CB8AC3E}">
        <p14:creationId xmlns:p14="http://schemas.microsoft.com/office/powerpoint/2010/main" val="4245595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7253C-CAD7-BD59-00EC-9C66B48BC6E5}"/>
              </a:ext>
            </a:extLst>
          </p:cNvPr>
          <p:cNvSpPr>
            <a:spLocks noGrp="1"/>
          </p:cNvSpPr>
          <p:nvPr>
            <p:ph type="title"/>
          </p:nvPr>
        </p:nvSpPr>
        <p:spPr>
          <a:xfrm>
            <a:off x="304800" y="162719"/>
            <a:ext cx="8708262" cy="523081"/>
          </a:xfrm>
          <a:noFill/>
        </p:spPr>
        <p:txBody>
          <a:bodyPr>
            <a:normAutofit/>
          </a:bodyPr>
          <a:lstStyle/>
          <a:p>
            <a:r>
              <a:rPr lang="en-US" sz="2400" dirty="0"/>
              <a:t>Conclusions: AR Potential on Both Sides of the Pond</a:t>
            </a:r>
          </a:p>
        </p:txBody>
      </p:sp>
      <p:sp>
        <p:nvSpPr>
          <p:cNvPr id="8" name="Text Placeholder 7">
            <a:extLst>
              <a:ext uri="{FF2B5EF4-FFF2-40B4-BE49-F238E27FC236}">
                <a16:creationId xmlns:a16="http://schemas.microsoft.com/office/drawing/2014/main" id="{95991172-2157-E15A-6C9F-F303873C968B}"/>
              </a:ext>
            </a:extLst>
          </p:cNvPr>
          <p:cNvSpPr>
            <a:spLocks noGrp="1"/>
          </p:cNvSpPr>
          <p:nvPr>
            <p:ph type="body" idx="1"/>
          </p:nvPr>
        </p:nvSpPr>
        <p:spPr>
          <a:xfrm>
            <a:off x="457200" y="974081"/>
            <a:ext cx="4040188" cy="397520"/>
          </a:xfrm>
          <a:solidFill>
            <a:schemeClr val="accent6"/>
          </a:solidFill>
        </p:spPr>
        <p:txBody>
          <a:bodyPr>
            <a:normAutofit fontScale="92500" lnSpcReduction="10000"/>
          </a:bodyPr>
          <a:lstStyle/>
          <a:p>
            <a:pPr algn="ctr"/>
            <a:r>
              <a:rPr lang="en-US" dirty="0">
                <a:solidFill>
                  <a:schemeClr val="bg1"/>
                </a:solidFill>
              </a:rPr>
              <a:t>U.S.</a:t>
            </a:r>
          </a:p>
        </p:txBody>
      </p:sp>
      <p:sp>
        <p:nvSpPr>
          <p:cNvPr id="9" name="Content Placeholder 8">
            <a:extLst>
              <a:ext uri="{FF2B5EF4-FFF2-40B4-BE49-F238E27FC236}">
                <a16:creationId xmlns:a16="http://schemas.microsoft.com/office/drawing/2014/main" id="{650CA601-D2A3-793B-3B41-7AF1196EECB3}"/>
              </a:ext>
            </a:extLst>
          </p:cNvPr>
          <p:cNvSpPr>
            <a:spLocks noGrp="1"/>
          </p:cNvSpPr>
          <p:nvPr>
            <p:ph sz="half" idx="2"/>
          </p:nvPr>
        </p:nvSpPr>
        <p:spPr>
          <a:xfrm>
            <a:off x="457200" y="1371600"/>
            <a:ext cx="4040188" cy="5323681"/>
          </a:xfrm>
          <a:ln>
            <a:noFill/>
          </a:ln>
        </p:spPr>
        <p:txBody>
          <a:bodyPr>
            <a:normAutofit/>
          </a:bodyPr>
          <a:lstStyle/>
          <a:p>
            <a:pPr>
              <a:buClr>
                <a:schemeClr val="accent1"/>
              </a:buClr>
              <a:buFont typeface="Wingdings" panose="05000000000000000000" pitchFamily="2" charset="2"/>
              <a:buChar char="§"/>
            </a:pPr>
            <a:r>
              <a:rPr lang="en-US" sz="1400" dirty="0">
                <a:effectLst/>
                <a:latin typeface="Roboto" panose="02000000000000000000" pitchFamily="2" charset="0"/>
                <a:ea typeface="Times New Roman" panose="02020603050405020304" pitchFamily="18" charset="0"/>
                <a:cs typeface="Times New Roman" panose="02020603050405020304" pitchFamily="18" charset="0"/>
              </a:rPr>
              <a:t>Advanced recycling production of transportation fuels is nascent in the U.S., but recent policies enacted under the IRA and Bipartisan Infrastructure Law (BIL/IIJA) are expected to support scale up.</a:t>
            </a:r>
          </a:p>
          <a:p>
            <a:pPr>
              <a:buClr>
                <a:schemeClr val="accent1"/>
              </a:buClr>
              <a:buFont typeface="Wingdings" panose="05000000000000000000" pitchFamily="2" charset="2"/>
              <a:buChar char="§"/>
            </a:pPr>
            <a:r>
              <a:rPr lang="en-US" sz="1400" dirty="0">
                <a:effectLst/>
                <a:latin typeface="Roboto" panose="02000000000000000000" pitchFamily="2" charset="0"/>
                <a:ea typeface="Times New Roman" panose="02020603050405020304" pitchFamily="18" charset="0"/>
                <a:cs typeface="Times New Roman" panose="02020603050405020304" pitchFamily="18" charset="0"/>
              </a:rPr>
              <a:t>More than 20 U.S. states have enacted legislation in the last five years exempting advanced recycling facilities from environmental regimes that were structured for other types of recycling facilities. </a:t>
            </a:r>
          </a:p>
          <a:p>
            <a:pPr>
              <a:buClr>
                <a:schemeClr val="accent1"/>
              </a:buClr>
              <a:buFont typeface="Wingdings" panose="05000000000000000000" pitchFamily="2" charset="2"/>
              <a:buChar char="§"/>
            </a:pPr>
            <a:r>
              <a:rPr lang="en-US" sz="1400" dirty="0">
                <a:effectLst/>
                <a:latin typeface="Roboto" panose="02000000000000000000" pitchFamily="2" charset="0"/>
                <a:ea typeface="Times New Roman" panose="02020603050405020304" pitchFamily="18" charset="0"/>
                <a:cs typeface="Times New Roman" panose="02020603050405020304" pitchFamily="18" charset="0"/>
              </a:rPr>
              <a:t>The U.S. Environmental Protection Agency withdrew a similar proposal this year.</a:t>
            </a:r>
          </a:p>
          <a:p>
            <a:pPr>
              <a:buClr>
                <a:schemeClr val="accent1"/>
              </a:buClr>
              <a:buFont typeface="Wingdings" panose="05000000000000000000" pitchFamily="2" charset="2"/>
              <a:buChar char="§"/>
            </a:pPr>
            <a:r>
              <a:rPr lang="en-US" sz="1400" dirty="0">
                <a:effectLst/>
                <a:latin typeface="Roboto" panose="02000000000000000000" pitchFamily="2" charset="0"/>
                <a:ea typeface="Times New Roman" panose="02020603050405020304" pitchFamily="18" charset="0"/>
                <a:cs typeface="Roboto" panose="02000000000000000000" pitchFamily="2" charset="0"/>
              </a:rPr>
              <a:t>There is an existing $120 billion addressable market in the U.S. and Canada alone for plastics and petrochemicals that could be met, in part, by recovering waste plastics. </a:t>
            </a:r>
          </a:p>
          <a:p>
            <a:pPr>
              <a:buClr>
                <a:schemeClr val="accent1"/>
              </a:buClr>
              <a:buFont typeface="Wingdings" panose="05000000000000000000" pitchFamily="2" charset="2"/>
              <a:buChar char="§"/>
            </a:pPr>
            <a:r>
              <a:rPr lang="en-US" sz="1400" dirty="0">
                <a:effectLst/>
                <a:latin typeface="Roboto" panose="02000000000000000000" pitchFamily="2" charset="0"/>
                <a:ea typeface="Times New Roman" panose="02020603050405020304" pitchFamily="18" charset="0"/>
                <a:cs typeface="Times New Roman" panose="02020603050405020304" pitchFamily="18" charset="0"/>
              </a:rPr>
              <a:t>There is significant and growing opposition to advanced recycling from the NGO community which may serve to derail the industry’s growth potential in general.</a:t>
            </a:r>
          </a:p>
          <a:p>
            <a:endParaRPr lang="en-US" sz="1400" dirty="0"/>
          </a:p>
        </p:txBody>
      </p:sp>
      <p:sp>
        <p:nvSpPr>
          <p:cNvPr id="10" name="Text Placeholder 9">
            <a:extLst>
              <a:ext uri="{FF2B5EF4-FFF2-40B4-BE49-F238E27FC236}">
                <a16:creationId xmlns:a16="http://schemas.microsoft.com/office/drawing/2014/main" id="{129399E2-4FA0-B7EC-044A-9B0E75A7AEFC}"/>
              </a:ext>
            </a:extLst>
          </p:cNvPr>
          <p:cNvSpPr>
            <a:spLocks noGrp="1"/>
          </p:cNvSpPr>
          <p:nvPr>
            <p:ph type="body" sz="quarter" idx="3"/>
          </p:nvPr>
        </p:nvSpPr>
        <p:spPr>
          <a:xfrm>
            <a:off x="4645026" y="974081"/>
            <a:ext cx="4040189" cy="397520"/>
          </a:xfrm>
          <a:solidFill>
            <a:schemeClr val="accent6"/>
          </a:solidFill>
        </p:spPr>
        <p:txBody>
          <a:bodyPr>
            <a:normAutofit fontScale="92500" lnSpcReduction="10000"/>
          </a:bodyPr>
          <a:lstStyle/>
          <a:p>
            <a:pPr algn="ctr"/>
            <a:r>
              <a:rPr lang="en-US" dirty="0">
                <a:solidFill>
                  <a:schemeClr val="bg1"/>
                </a:solidFill>
              </a:rPr>
              <a:t>EU</a:t>
            </a:r>
          </a:p>
        </p:txBody>
      </p:sp>
      <p:sp>
        <p:nvSpPr>
          <p:cNvPr id="11" name="Content Placeholder 10">
            <a:extLst>
              <a:ext uri="{FF2B5EF4-FFF2-40B4-BE49-F238E27FC236}">
                <a16:creationId xmlns:a16="http://schemas.microsoft.com/office/drawing/2014/main" id="{6777E2EB-2BA1-B269-D3C2-B334A64BEC58}"/>
              </a:ext>
            </a:extLst>
          </p:cNvPr>
          <p:cNvSpPr>
            <a:spLocks noGrp="1"/>
          </p:cNvSpPr>
          <p:nvPr>
            <p:ph sz="quarter" idx="4"/>
          </p:nvPr>
        </p:nvSpPr>
        <p:spPr>
          <a:xfrm>
            <a:off x="4645026" y="1371600"/>
            <a:ext cx="4040189" cy="5323681"/>
          </a:xfrm>
          <a:ln>
            <a:noFill/>
          </a:ln>
        </p:spPr>
        <p:txBody>
          <a:bodyPr>
            <a:normAutofit/>
          </a:bodyPr>
          <a:lstStyle/>
          <a:p>
            <a:pPr marR="0" lvl="0">
              <a:lnSpc>
                <a:spcPct val="115000"/>
              </a:lnSpc>
              <a:spcBef>
                <a:spcPts val="0"/>
              </a:spcBef>
              <a:spcAft>
                <a:spcPts val="0"/>
              </a:spcAft>
              <a:buClr>
                <a:srgbClr val="00AAC2"/>
              </a:buClr>
              <a:buFont typeface="Wingdings" panose="05000000000000000000" pitchFamily="2" charset="2"/>
              <a:buChar char="§"/>
            </a:pPr>
            <a:r>
              <a:rPr lang="en-US" sz="1400" dirty="0">
                <a:effectLst/>
                <a:latin typeface="Roboto" panose="02000000000000000000" pitchFamily="2" charset="0"/>
                <a:ea typeface="Times New Roman" panose="02020603050405020304" pitchFamily="18" charset="0"/>
                <a:cs typeface="Times New Roman" panose="02020603050405020304" pitchFamily="18" charset="0"/>
              </a:rPr>
              <a:t>There is potential to scale up chemical recycling as a pathway to help tackle a growing waste problem in the EU. </a:t>
            </a:r>
          </a:p>
          <a:p>
            <a:pPr marR="0" lvl="0">
              <a:lnSpc>
                <a:spcPct val="115000"/>
              </a:lnSpc>
              <a:spcBef>
                <a:spcPts val="0"/>
              </a:spcBef>
              <a:spcAft>
                <a:spcPts val="0"/>
              </a:spcAft>
              <a:buClr>
                <a:srgbClr val="00AAC2"/>
              </a:buClr>
              <a:buFont typeface="Wingdings" panose="05000000000000000000" pitchFamily="2" charset="2"/>
              <a:buChar char="§"/>
            </a:pPr>
            <a:r>
              <a:rPr lang="en-US" sz="1400" dirty="0">
                <a:effectLst/>
                <a:latin typeface="Roboto" panose="02000000000000000000" pitchFamily="2" charset="0"/>
                <a:ea typeface="Times New Roman" panose="02020603050405020304" pitchFamily="18" charset="0"/>
                <a:cs typeface="Times New Roman" panose="02020603050405020304" pitchFamily="18" charset="0"/>
              </a:rPr>
              <a:t>According to Plastics Europe, the industry plans to invest €2.6 billion by 2025 and €7.2 billion by 2030, respectively, with 44 planned projects in 13 EU countries.</a:t>
            </a:r>
          </a:p>
          <a:p>
            <a:pPr marR="0" lvl="0">
              <a:lnSpc>
                <a:spcPct val="115000"/>
              </a:lnSpc>
              <a:spcBef>
                <a:spcPts val="0"/>
              </a:spcBef>
              <a:spcAft>
                <a:spcPts val="0"/>
              </a:spcAft>
              <a:buClr>
                <a:srgbClr val="00AAC2"/>
              </a:buClr>
              <a:buFont typeface="Wingdings" panose="05000000000000000000" pitchFamily="2" charset="2"/>
              <a:buChar char="§"/>
            </a:pPr>
            <a:r>
              <a:rPr lang="en-US" sz="1400" dirty="0">
                <a:effectLst/>
                <a:latin typeface="Roboto" panose="02000000000000000000" pitchFamily="2" charset="0"/>
                <a:ea typeface="Times New Roman" panose="02020603050405020304" pitchFamily="18" charset="0"/>
                <a:cs typeface="Times New Roman" panose="02020603050405020304" pitchFamily="18" charset="0"/>
              </a:rPr>
              <a:t>Conversion to feedstock technologies (pyrolysis, gasification) represents 80% of planned projects which are projected at 1.2 million tons (Mt) capacity by 2025 and 3.4 Mt in 2030. </a:t>
            </a:r>
          </a:p>
          <a:p>
            <a:pPr marR="0" lvl="0">
              <a:lnSpc>
                <a:spcPct val="115000"/>
              </a:lnSpc>
              <a:spcBef>
                <a:spcPts val="0"/>
              </a:spcBef>
              <a:spcAft>
                <a:spcPts val="0"/>
              </a:spcAft>
              <a:buClr>
                <a:srgbClr val="00AAC2"/>
              </a:buClr>
              <a:buFont typeface="Wingdings" panose="05000000000000000000" pitchFamily="2" charset="2"/>
              <a:buChar char="§"/>
            </a:pPr>
            <a:r>
              <a:rPr lang="en-US" sz="1400" dirty="0">
                <a:effectLst/>
                <a:latin typeface="Roboto" panose="02000000000000000000" pitchFamily="2" charset="0"/>
                <a:ea typeface="Times New Roman" panose="02020603050405020304" pitchFamily="18" charset="0"/>
                <a:cs typeface="Times New Roman" panose="02020603050405020304" pitchFamily="18" charset="0"/>
              </a:rPr>
              <a:t>Much of this will go toward petrochemicals, but there is potential for transport fuels as well, particularly SAF.</a:t>
            </a:r>
          </a:p>
          <a:p>
            <a:pPr marR="0" lvl="0">
              <a:lnSpc>
                <a:spcPct val="115000"/>
              </a:lnSpc>
              <a:spcBef>
                <a:spcPts val="0"/>
              </a:spcBef>
              <a:spcAft>
                <a:spcPts val="0"/>
              </a:spcAft>
              <a:buClr>
                <a:srgbClr val="00AAC2"/>
              </a:buClr>
              <a:buFont typeface="Wingdings" panose="05000000000000000000" pitchFamily="2" charset="2"/>
              <a:buChar char="§"/>
            </a:pPr>
            <a:r>
              <a:rPr lang="en-US" sz="1400" dirty="0">
                <a:effectLst/>
                <a:latin typeface="Roboto" panose="02000000000000000000" pitchFamily="2" charset="0"/>
                <a:ea typeface="Times New Roman" panose="02020603050405020304" pitchFamily="18" charset="0"/>
                <a:cs typeface="Times New Roman" panose="02020603050405020304" pitchFamily="18" charset="0"/>
              </a:rPr>
              <a:t>There are challenges including cost, lifecycle analysis (which will be needed to meet GHG thresholds under application legislation) and the question of tracking and appropriately counting feedstocks.</a:t>
            </a:r>
          </a:p>
        </p:txBody>
      </p:sp>
    </p:spTree>
    <p:extLst>
      <p:ext uri="{BB962C8B-B14F-4D97-AF65-F5344CB8AC3E}">
        <p14:creationId xmlns:p14="http://schemas.microsoft.com/office/powerpoint/2010/main" val="2557296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sp>
        <p:nvSpPr>
          <p:cNvPr id="52" name="Rectangle 5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sp>
        <p:nvSpPr>
          <p:cNvPr id="54" name="Rectangle 5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4"/>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cxnSp>
        <p:nvCxnSpPr>
          <p:cNvPr id="56" name="Straight Connector 5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descr="Logo&#10;&#10;Description automatically generated with medium confidence">
            <a:extLst>
              <a:ext uri="{FF2B5EF4-FFF2-40B4-BE49-F238E27FC236}">
                <a16:creationId xmlns:a16="http://schemas.microsoft.com/office/drawing/2014/main" id="{EBEEFF4E-1F68-460D-9D8E-BDCA2D7254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5365241"/>
            <a:ext cx="3505201" cy="803859"/>
          </a:xfrm>
          <a:prstGeom prst="rect">
            <a:avLst/>
          </a:prstGeom>
        </p:spPr>
      </p:pic>
      <p:sp>
        <p:nvSpPr>
          <p:cNvPr id="5" name="Title 1">
            <a:extLst>
              <a:ext uri="{FF2B5EF4-FFF2-40B4-BE49-F238E27FC236}">
                <a16:creationId xmlns:a16="http://schemas.microsoft.com/office/drawing/2014/main" id="{0A28205D-064B-0365-5550-DC3FCAFB85F5}"/>
              </a:ext>
            </a:extLst>
          </p:cNvPr>
          <p:cNvSpPr txBox="1">
            <a:spLocks/>
          </p:cNvSpPr>
          <p:nvPr/>
        </p:nvSpPr>
        <p:spPr>
          <a:xfrm>
            <a:off x="2195188" y="3015463"/>
            <a:ext cx="4876800" cy="2340658"/>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br>
              <a:rPr lang="en-US" sz="3600" dirty="0">
                <a:latin typeface="Roboto"/>
              </a:rPr>
            </a:br>
            <a:r>
              <a:rPr lang="en-US" sz="2700" b="1" dirty="0">
                <a:latin typeface="Roboto" pitchFamily="2" charset="0"/>
                <a:ea typeface="Roboto" pitchFamily="2" charset="0"/>
              </a:rPr>
              <a:t>Tammy Klein</a:t>
            </a:r>
            <a:br>
              <a:rPr lang="en-US" sz="2700" dirty="0">
                <a:latin typeface="Roboto" pitchFamily="2" charset="0"/>
                <a:ea typeface="Roboto" pitchFamily="2" charset="0"/>
              </a:rPr>
            </a:br>
            <a:r>
              <a:rPr lang="en-US" sz="2700" dirty="0">
                <a:latin typeface="Roboto" pitchFamily="2" charset="0"/>
                <a:ea typeface="Roboto" pitchFamily="2" charset="0"/>
              </a:rPr>
              <a:t>Founder &amp; CEO</a:t>
            </a:r>
            <a:br>
              <a:rPr lang="en-US" sz="2700" dirty="0">
                <a:latin typeface="Roboto" pitchFamily="2" charset="0"/>
                <a:ea typeface="Roboto" pitchFamily="2" charset="0"/>
              </a:rPr>
            </a:br>
            <a:r>
              <a:rPr lang="en-US" sz="2700" dirty="0">
                <a:latin typeface="Roboto" pitchFamily="2" charset="0"/>
                <a:ea typeface="Roboto" pitchFamily="2" charset="0"/>
              </a:rPr>
              <a:t>+1.703.625.1072 (M)</a:t>
            </a:r>
            <a:br>
              <a:rPr lang="en-US" sz="2700" dirty="0">
                <a:latin typeface="Roboto" pitchFamily="2" charset="0"/>
                <a:ea typeface="Roboto" pitchFamily="2" charset="0"/>
              </a:rPr>
            </a:br>
            <a:r>
              <a:rPr lang="en-US" sz="2200" dirty="0">
                <a:latin typeface="Roboto" pitchFamily="2" charset="0"/>
                <a:ea typeface="Roboto" pitchFamily="2" charset="0"/>
              </a:rPr>
              <a:t>tammy@transportenergystrategies.com</a:t>
            </a:r>
            <a:br>
              <a:rPr lang="en-US" sz="3600" dirty="0">
                <a:latin typeface="Roboto" pitchFamily="2" charset="0"/>
                <a:ea typeface="Roboto" pitchFamily="2" charset="0"/>
              </a:rPr>
            </a:br>
            <a:endParaRPr lang="en-US" sz="3600" dirty="0">
              <a:latin typeface="Roboto"/>
            </a:endParaRPr>
          </a:p>
        </p:txBody>
      </p:sp>
      <p:pic>
        <p:nvPicPr>
          <p:cNvPr id="6" name="Graphic 5" descr="Questions">
            <a:extLst>
              <a:ext uri="{FF2B5EF4-FFF2-40B4-BE49-F238E27FC236}">
                <a16:creationId xmlns:a16="http://schemas.microsoft.com/office/drawing/2014/main" id="{0BD6BF1E-3347-5CA2-BE63-2F124F021F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85786" y="656258"/>
            <a:ext cx="2772424" cy="2772424"/>
          </a:xfrm>
          <a:prstGeom prst="rect">
            <a:avLst/>
          </a:prstGeom>
        </p:spPr>
      </p:pic>
    </p:spTree>
    <p:extLst>
      <p:ext uri="{BB962C8B-B14F-4D97-AF65-F5344CB8AC3E}">
        <p14:creationId xmlns:p14="http://schemas.microsoft.com/office/powerpoint/2010/main" val="11166887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F6244-5423-E160-2847-2C4B07CF39D7}"/>
              </a:ext>
            </a:extLst>
          </p:cNvPr>
          <p:cNvSpPr>
            <a:spLocks noGrp="1"/>
          </p:cNvSpPr>
          <p:nvPr>
            <p:ph type="title"/>
          </p:nvPr>
        </p:nvSpPr>
        <p:spPr/>
        <p:txBody>
          <a:bodyPr>
            <a:normAutofit/>
          </a:bodyPr>
          <a:lstStyle/>
          <a:p>
            <a:r>
              <a:rPr lang="en-US" sz="2400" dirty="0"/>
              <a:t>The Problem: Plastics Production Continues to Increase</a:t>
            </a:r>
          </a:p>
        </p:txBody>
      </p:sp>
      <p:pic>
        <p:nvPicPr>
          <p:cNvPr id="11" name="Content Placeholder 10" descr="A graph of plastic waste&#10;&#10;Description automatically generated">
            <a:extLst>
              <a:ext uri="{FF2B5EF4-FFF2-40B4-BE49-F238E27FC236}">
                <a16:creationId xmlns:a16="http://schemas.microsoft.com/office/drawing/2014/main" id="{E54CCB05-AD82-DB81-1FFE-77113B0302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986681"/>
            <a:ext cx="6934200" cy="5369053"/>
          </a:xfrm>
        </p:spPr>
      </p:pic>
    </p:spTree>
    <p:extLst>
      <p:ext uri="{BB962C8B-B14F-4D97-AF65-F5344CB8AC3E}">
        <p14:creationId xmlns:p14="http://schemas.microsoft.com/office/powerpoint/2010/main" val="2671517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432E-AA70-3B59-3BD8-415A8FF5AD39}"/>
              </a:ext>
            </a:extLst>
          </p:cNvPr>
          <p:cNvSpPr>
            <a:spLocks noGrp="1"/>
          </p:cNvSpPr>
          <p:nvPr>
            <p:ph type="title"/>
          </p:nvPr>
        </p:nvSpPr>
        <p:spPr/>
        <p:txBody>
          <a:bodyPr>
            <a:normAutofit fontScale="90000"/>
          </a:bodyPr>
          <a:lstStyle/>
          <a:p>
            <a:r>
              <a:rPr lang="en-US" sz="2700" dirty="0"/>
              <a:t>Waste Is Growing and Is Not Well Managed</a:t>
            </a:r>
            <a:br>
              <a:rPr lang="en-US" dirty="0"/>
            </a:br>
            <a:r>
              <a:rPr lang="en-US" sz="2200" b="0" i="1" dirty="0"/>
              <a:t>Plastics responsible for 3.4% Global GHG Emissions</a:t>
            </a:r>
            <a:endParaRPr lang="en-US" b="0" i="1" dirty="0"/>
          </a:p>
        </p:txBody>
      </p:sp>
      <p:pic>
        <p:nvPicPr>
          <p:cNvPr id="5" name="Content Placeholder 4" descr="A graph of different colored lines&#10;&#10;Description automatically generated">
            <a:extLst>
              <a:ext uri="{FF2B5EF4-FFF2-40B4-BE49-F238E27FC236}">
                <a16:creationId xmlns:a16="http://schemas.microsoft.com/office/drawing/2014/main" id="{8633C941-3C73-EC6D-4271-B3E16474DD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219200"/>
            <a:ext cx="8044431" cy="4815166"/>
          </a:xfrm>
        </p:spPr>
      </p:pic>
      <p:sp>
        <p:nvSpPr>
          <p:cNvPr id="6" name="TextBox 5">
            <a:extLst>
              <a:ext uri="{FF2B5EF4-FFF2-40B4-BE49-F238E27FC236}">
                <a16:creationId xmlns:a16="http://schemas.microsoft.com/office/drawing/2014/main" id="{6473FA42-1FF8-905E-96E1-C78E30CD0F29}"/>
              </a:ext>
            </a:extLst>
          </p:cNvPr>
          <p:cNvSpPr txBox="1"/>
          <p:nvPr/>
        </p:nvSpPr>
        <p:spPr>
          <a:xfrm>
            <a:off x="77887" y="6553200"/>
            <a:ext cx="4572000" cy="276999"/>
          </a:xfrm>
          <a:prstGeom prst="rect">
            <a:avLst/>
          </a:prstGeom>
          <a:noFill/>
        </p:spPr>
        <p:txBody>
          <a:bodyPr wrap="square">
            <a:spAutoFit/>
          </a:bodyPr>
          <a:lstStyle/>
          <a:p>
            <a:r>
              <a:rPr lang="en-US" sz="1200" i="1" dirty="0">
                <a:effectLst/>
                <a:latin typeface="Roboto" panose="02000000000000000000" pitchFamily="2" charset="0"/>
                <a:ea typeface="Times New Roman" panose="02020603050405020304" pitchFamily="18" charset="0"/>
                <a:cs typeface="Times New Roman" panose="02020603050405020304" pitchFamily="18" charset="0"/>
              </a:rPr>
              <a:t>Source: OECD, 2022</a:t>
            </a:r>
            <a:endParaRPr lang="en-US" sz="1200" dirty="0"/>
          </a:p>
        </p:txBody>
      </p:sp>
    </p:spTree>
    <p:extLst>
      <p:ext uri="{BB962C8B-B14F-4D97-AF65-F5344CB8AC3E}">
        <p14:creationId xmlns:p14="http://schemas.microsoft.com/office/powerpoint/2010/main" val="1298494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B42476-73FD-BE66-B886-C62D2894B36B}"/>
              </a:ext>
            </a:extLst>
          </p:cNvPr>
          <p:cNvSpPr/>
          <p:nvPr/>
        </p:nvSpPr>
        <p:spPr>
          <a:xfrm>
            <a:off x="0" y="0"/>
            <a:ext cx="9144000"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 name="Title 2"/>
          <p:cNvSpPr>
            <a:spLocks noGrp="1"/>
          </p:cNvSpPr>
          <p:nvPr>
            <p:ph type="ctrTitle"/>
          </p:nvPr>
        </p:nvSpPr>
        <p:spPr>
          <a:xfrm>
            <a:off x="609600" y="1293338"/>
            <a:ext cx="7924800" cy="3274592"/>
          </a:xfrm>
        </p:spPr>
        <p:txBody>
          <a:bodyPr anchor="ctr">
            <a:normAutofit/>
          </a:bodyPr>
          <a:lstStyle/>
          <a:p>
            <a:r>
              <a:rPr lang="en-US" sz="3200" dirty="0">
                <a:solidFill>
                  <a:schemeClr val="bg1"/>
                </a:solidFill>
                <a:latin typeface="Roboto Bk" pitchFamily="2" charset="0"/>
                <a:ea typeface="Roboto" pitchFamily="2" charset="0"/>
              </a:rPr>
              <a:t>What Is Advanced or </a:t>
            </a:r>
            <a:br>
              <a:rPr lang="en-US" sz="3200" dirty="0">
                <a:solidFill>
                  <a:schemeClr val="bg1"/>
                </a:solidFill>
                <a:latin typeface="Roboto Bk" pitchFamily="2" charset="0"/>
                <a:ea typeface="Roboto" pitchFamily="2" charset="0"/>
              </a:rPr>
            </a:br>
            <a:r>
              <a:rPr lang="en-US" sz="3200" dirty="0">
                <a:solidFill>
                  <a:schemeClr val="bg1"/>
                </a:solidFill>
                <a:latin typeface="Roboto Bk" pitchFamily="2" charset="0"/>
                <a:ea typeface="Roboto" pitchFamily="2" charset="0"/>
              </a:rPr>
              <a:t>Chemical Recycling?</a:t>
            </a:r>
            <a:endParaRPr lang="en-US" sz="3200" dirty="0">
              <a:solidFill>
                <a:schemeClr val="bg1"/>
              </a:solidFill>
              <a:latin typeface="Roboto" pitchFamily="2" charset="0"/>
              <a:ea typeface="Roboto" pitchFamily="2" charset="0"/>
            </a:endParaRPr>
          </a:p>
        </p:txBody>
      </p:sp>
    </p:spTree>
    <p:extLst>
      <p:ext uri="{BB962C8B-B14F-4D97-AF65-F5344CB8AC3E}">
        <p14:creationId xmlns:p14="http://schemas.microsoft.com/office/powerpoint/2010/main" val="1508846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diagram, parallel&#10;&#10;Description automatically generated">
            <a:extLst>
              <a:ext uri="{FF2B5EF4-FFF2-40B4-BE49-F238E27FC236}">
                <a16:creationId xmlns:a16="http://schemas.microsoft.com/office/drawing/2014/main" id="{48F44444-BEE1-4ADF-13F7-8FB704BC8C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70" t="11484" r="1914" b="2095"/>
          <a:stretch/>
        </p:blipFill>
        <p:spPr bwMode="auto">
          <a:xfrm>
            <a:off x="406018" y="1222177"/>
            <a:ext cx="8505825" cy="4301920"/>
          </a:xfrm>
          <a:prstGeom prst="rect">
            <a:avLst/>
          </a:prstGeom>
          <a:noFill/>
          <a:ln>
            <a:noFill/>
          </a:ln>
          <a:extLst>
            <a:ext uri="{53640926-AAD7-44D8-BBD7-CCE9431645EC}">
              <a14:shadowObscured xmlns:a14="http://schemas.microsoft.com/office/drawing/2010/main"/>
            </a:ext>
          </a:extLst>
        </p:spPr>
      </p:pic>
      <p:sp>
        <p:nvSpPr>
          <p:cNvPr id="4" name="Title 3">
            <a:extLst>
              <a:ext uri="{FF2B5EF4-FFF2-40B4-BE49-F238E27FC236}">
                <a16:creationId xmlns:a16="http://schemas.microsoft.com/office/drawing/2014/main" id="{201874B0-E788-36C3-2257-503CE39BF9C4}"/>
              </a:ext>
            </a:extLst>
          </p:cNvPr>
          <p:cNvSpPr>
            <a:spLocks noGrp="1"/>
          </p:cNvSpPr>
          <p:nvPr>
            <p:ph type="title"/>
          </p:nvPr>
        </p:nvSpPr>
        <p:spPr>
          <a:xfrm>
            <a:off x="304800" y="162719"/>
            <a:ext cx="8708262" cy="599281"/>
          </a:xfrm>
        </p:spPr>
        <p:txBody>
          <a:bodyPr>
            <a:noAutofit/>
          </a:bodyPr>
          <a:lstStyle/>
          <a:p>
            <a:r>
              <a:rPr lang="en-US" sz="2400" dirty="0"/>
              <a:t>What Is Advanced/Chemical Recycling?</a:t>
            </a:r>
          </a:p>
        </p:txBody>
      </p:sp>
      <p:sp>
        <p:nvSpPr>
          <p:cNvPr id="7" name="TextBox 6">
            <a:extLst>
              <a:ext uri="{FF2B5EF4-FFF2-40B4-BE49-F238E27FC236}">
                <a16:creationId xmlns:a16="http://schemas.microsoft.com/office/drawing/2014/main" id="{FE1D34FA-EC0C-26E2-6EBD-724A77C5FAA4}"/>
              </a:ext>
            </a:extLst>
          </p:cNvPr>
          <p:cNvSpPr txBox="1"/>
          <p:nvPr/>
        </p:nvSpPr>
        <p:spPr>
          <a:xfrm>
            <a:off x="2286000" y="914400"/>
            <a:ext cx="4572000" cy="307777"/>
          </a:xfrm>
          <a:prstGeom prst="rect">
            <a:avLst/>
          </a:prstGeom>
          <a:noFill/>
        </p:spPr>
        <p:txBody>
          <a:bodyPr wrap="square">
            <a:spAutoFit/>
          </a:bodyPr>
          <a:lstStyle/>
          <a:p>
            <a:pPr algn="ctr"/>
            <a:r>
              <a:rPr lang="en-US" sz="1400" b="1" dirty="0">
                <a:effectLst/>
                <a:latin typeface="Roboto" panose="02000000000000000000" pitchFamily="2" charset="0"/>
                <a:ea typeface="Times New Roman" panose="02020603050405020304" pitchFamily="18" charset="0"/>
                <a:cs typeface="Times New Roman" panose="02020603050405020304" pitchFamily="18" charset="0"/>
              </a:rPr>
              <a:t>Plastic Recycling and Recovery Routes</a:t>
            </a:r>
            <a:endParaRPr lang="en-US" sz="1400" dirty="0"/>
          </a:p>
        </p:txBody>
      </p:sp>
      <p:sp>
        <p:nvSpPr>
          <p:cNvPr id="9" name="TextBox 8">
            <a:extLst>
              <a:ext uri="{FF2B5EF4-FFF2-40B4-BE49-F238E27FC236}">
                <a16:creationId xmlns:a16="http://schemas.microsoft.com/office/drawing/2014/main" id="{E4216ECD-F6F1-3164-CB6C-D32FE1AEFD11}"/>
              </a:ext>
            </a:extLst>
          </p:cNvPr>
          <p:cNvSpPr txBox="1"/>
          <p:nvPr/>
        </p:nvSpPr>
        <p:spPr>
          <a:xfrm>
            <a:off x="336000" y="5741174"/>
            <a:ext cx="8229600" cy="954107"/>
          </a:xfrm>
          <a:prstGeom prst="rect">
            <a:avLst/>
          </a:prstGeom>
          <a:solidFill>
            <a:schemeClr val="accent3">
              <a:lumMod val="20000"/>
              <a:lumOff val="80000"/>
            </a:schemeClr>
          </a:solidFill>
        </p:spPr>
        <p:txBody>
          <a:bodyPr wrap="square">
            <a:spAutoFit/>
          </a:bodyPr>
          <a:lstStyle/>
          <a:p>
            <a:r>
              <a:rPr lang="en-US" sz="1400" dirty="0">
                <a:effectLst/>
                <a:latin typeface="Roboto" panose="02000000000000000000" pitchFamily="2" charset="0"/>
                <a:ea typeface="Times New Roman" panose="02020603050405020304" pitchFamily="18" charset="0"/>
                <a:cs typeface="Times New Roman" panose="02020603050405020304" pitchFamily="18" charset="0"/>
              </a:rPr>
              <a:t>Advanced recycling, also commonly referred to as molecular recycling and/or chemical recycling, is a diverse sector that addresses plastic waste and encompasses dozens of technologies that use solvents, heat, enzymes, and even sound waves to purify or break down plastic waste to create polymers, monomers, oligomers and/or hydrocarbon products</a:t>
            </a:r>
            <a:endParaRPr lang="en-US" sz="1400" dirty="0"/>
          </a:p>
        </p:txBody>
      </p:sp>
    </p:spTree>
    <p:extLst>
      <p:ext uri="{BB962C8B-B14F-4D97-AF65-F5344CB8AC3E}">
        <p14:creationId xmlns:p14="http://schemas.microsoft.com/office/powerpoint/2010/main" val="1375104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EE4D9F-7F5A-CB67-2E37-E49AF63825BA}"/>
              </a:ext>
            </a:extLst>
          </p:cNvPr>
          <p:cNvSpPr>
            <a:spLocks noGrp="1"/>
          </p:cNvSpPr>
          <p:nvPr>
            <p:ph type="title"/>
          </p:nvPr>
        </p:nvSpPr>
        <p:spPr/>
        <p:txBody>
          <a:bodyPr>
            <a:noAutofit/>
          </a:bodyPr>
          <a:lstStyle/>
          <a:p>
            <a:r>
              <a:rPr lang="en-US" sz="2400" dirty="0"/>
              <a:t>Recycling Processes, Outputs &amp; Their Technological Maturity Level</a:t>
            </a:r>
          </a:p>
        </p:txBody>
      </p:sp>
      <p:pic>
        <p:nvPicPr>
          <p:cNvPr id="5" name="Picture 4" descr="A picture containing text, diagram, line, parallel&#10;&#10;Description automatically generated">
            <a:extLst>
              <a:ext uri="{FF2B5EF4-FFF2-40B4-BE49-F238E27FC236}">
                <a16:creationId xmlns:a16="http://schemas.microsoft.com/office/drawing/2014/main" id="{CEF11C2F-169D-DCAE-8BFC-F800AF8921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467" y="1676400"/>
            <a:ext cx="8427288" cy="4876800"/>
          </a:xfrm>
          <a:prstGeom prst="rect">
            <a:avLst/>
          </a:prstGeom>
        </p:spPr>
      </p:pic>
      <p:sp>
        <p:nvSpPr>
          <p:cNvPr id="7" name="TextBox 6">
            <a:extLst>
              <a:ext uri="{FF2B5EF4-FFF2-40B4-BE49-F238E27FC236}">
                <a16:creationId xmlns:a16="http://schemas.microsoft.com/office/drawing/2014/main" id="{E548B69B-C4D1-F204-2C26-8C0B7EA88E21}"/>
              </a:ext>
            </a:extLst>
          </p:cNvPr>
          <p:cNvSpPr txBox="1"/>
          <p:nvPr/>
        </p:nvSpPr>
        <p:spPr>
          <a:xfrm>
            <a:off x="436244" y="1295400"/>
            <a:ext cx="8427287" cy="307777"/>
          </a:xfrm>
          <a:prstGeom prst="rect">
            <a:avLst/>
          </a:prstGeom>
          <a:noFill/>
        </p:spPr>
        <p:txBody>
          <a:bodyPr wrap="square">
            <a:spAutoFit/>
          </a:bodyPr>
          <a:lstStyle/>
          <a:p>
            <a:pPr algn="ctr"/>
            <a:r>
              <a:rPr lang="en-US" sz="1400" b="1" dirty="0">
                <a:effectLst/>
                <a:latin typeface="Roboto" panose="02000000000000000000" pitchFamily="2" charset="0"/>
                <a:ea typeface="Times New Roman" panose="02020603050405020304" pitchFamily="18" charset="0"/>
                <a:cs typeface="Times New Roman" panose="02020603050405020304" pitchFamily="18" charset="0"/>
              </a:rPr>
              <a:t>Recycling Inputs and Outputs: Early and Developing Material Flows by Technology Category</a:t>
            </a:r>
            <a:endParaRPr lang="en-US" sz="1400" dirty="0"/>
          </a:p>
        </p:txBody>
      </p:sp>
      <p:sp>
        <p:nvSpPr>
          <p:cNvPr id="9" name="TextBox 8">
            <a:extLst>
              <a:ext uri="{FF2B5EF4-FFF2-40B4-BE49-F238E27FC236}">
                <a16:creationId xmlns:a16="http://schemas.microsoft.com/office/drawing/2014/main" id="{00492D69-CDDE-097D-457B-E8E607928CDA}"/>
              </a:ext>
            </a:extLst>
          </p:cNvPr>
          <p:cNvSpPr txBox="1"/>
          <p:nvPr/>
        </p:nvSpPr>
        <p:spPr>
          <a:xfrm>
            <a:off x="77887" y="6553200"/>
            <a:ext cx="4572000" cy="276999"/>
          </a:xfrm>
          <a:prstGeom prst="rect">
            <a:avLst/>
          </a:prstGeom>
          <a:noFill/>
        </p:spPr>
        <p:txBody>
          <a:bodyPr wrap="square">
            <a:spAutoFit/>
          </a:bodyPr>
          <a:lstStyle/>
          <a:p>
            <a:r>
              <a:rPr lang="en-US" sz="1200" i="1" dirty="0">
                <a:effectLst/>
                <a:latin typeface="Roboto" panose="02000000000000000000" pitchFamily="2" charset="0"/>
                <a:ea typeface="Times New Roman" panose="02020603050405020304" pitchFamily="18" charset="0"/>
                <a:cs typeface="Times New Roman" panose="02020603050405020304" pitchFamily="18" charset="0"/>
              </a:rPr>
              <a:t>Source: Closed Loop Partners, September 2022</a:t>
            </a:r>
            <a:endParaRPr lang="en-US" sz="1200" dirty="0"/>
          </a:p>
        </p:txBody>
      </p:sp>
    </p:spTree>
    <p:extLst>
      <p:ext uri="{BB962C8B-B14F-4D97-AF65-F5344CB8AC3E}">
        <p14:creationId xmlns:p14="http://schemas.microsoft.com/office/powerpoint/2010/main" val="3678991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762E4-01D9-1ED3-AE1E-16B3AEB6638E}"/>
              </a:ext>
            </a:extLst>
          </p:cNvPr>
          <p:cNvSpPr>
            <a:spLocks noGrp="1"/>
          </p:cNvSpPr>
          <p:nvPr>
            <p:ph type="title"/>
          </p:nvPr>
        </p:nvSpPr>
        <p:spPr>
          <a:xfrm>
            <a:off x="304800" y="162719"/>
            <a:ext cx="8708262" cy="599281"/>
          </a:xfrm>
        </p:spPr>
        <p:txBody>
          <a:bodyPr>
            <a:normAutofit/>
          </a:bodyPr>
          <a:lstStyle/>
          <a:p>
            <a:r>
              <a:rPr lang="en-US" sz="2400" dirty="0"/>
              <a:t>Diversity of Advanced Recycling Processes</a:t>
            </a:r>
          </a:p>
        </p:txBody>
      </p:sp>
      <p:pic>
        <p:nvPicPr>
          <p:cNvPr id="3" name="Picture 2" descr="A picture containing text, diagram, line, map&#10;&#10;Description automatically generated">
            <a:extLst>
              <a:ext uri="{FF2B5EF4-FFF2-40B4-BE49-F238E27FC236}">
                <a16:creationId xmlns:a16="http://schemas.microsoft.com/office/drawing/2014/main" id="{C651006F-2252-3E9B-7A18-095B38FC8B5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91" t="8964" r="2058" b="2934"/>
          <a:stretch/>
        </p:blipFill>
        <p:spPr bwMode="auto">
          <a:xfrm>
            <a:off x="267613" y="1143000"/>
            <a:ext cx="8419187" cy="4343400"/>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38442E27-61C6-8B61-42D6-7EC55CF19C48}"/>
              </a:ext>
            </a:extLst>
          </p:cNvPr>
          <p:cNvSpPr txBox="1"/>
          <p:nvPr/>
        </p:nvSpPr>
        <p:spPr>
          <a:xfrm>
            <a:off x="304800" y="5562600"/>
            <a:ext cx="8305800" cy="1169551"/>
          </a:xfrm>
          <a:prstGeom prst="rect">
            <a:avLst/>
          </a:prstGeom>
          <a:solidFill>
            <a:schemeClr val="accent3">
              <a:lumMod val="20000"/>
              <a:lumOff val="80000"/>
            </a:schemeClr>
          </a:solidFill>
        </p:spPr>
        <p:txBody>
          <a:bodyPr wrap="square">
            <a:spAutoFit/>
          </a:bodyPr>
          <a:lstStyle/>
          <a:p>
            <a:r>
              <a:rPr lang="en-US" sz="1400" dirty="0">
                <a:effectLst/>
                <a:latin typeface="Roboto" panose="02000000000000000000" pitchFamily="2" charset="0"/>
                <a:ea typeface="Times New Roman" panose="02020603050405020304" pitchFamily="18" charset="0"/>
                <a:cs typeface="Times New Roman" panose="02020603050405020304" pitchFamily="18" charset="0"/>
              </a:rPr>
              <a:t>There are two overarching conversion technology pathways: thermolysis and solvolysis. Thermolysis, or plastics-to-fuels, includes thermal cracking, pyrolysis, gasification, hydrothermal liquefaction and catalytic pressureless depolymerization. In solvolysis, or “plastic-to-plastic” chemical recycling, plastic waste is converted to monomers as a feedstock for new polymers, and includes technologies such as hydrolysis, alcoholysis, and methanolysis, glycolysis and aminolysis.</a:t>
            </a:r>
            <a:endParaRPr lang="en-US" sz="1400" dirty="0"/>
          </a:p>
        </p:txBody>
      </p:sp>
    </p:spTree>
    <p:extLst>
      <p:ext uri="{BB962C8B-B14F-4D97-AF65-F5344CB8AC3E}">
        <p14:creationId xmlns:p14="http://schemas.microsoft.com/office/powerpoint/2010/main" val="1872815775"/>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5A6378"/>
      </a:dk2>
      <a:lt2>
        <a:srgbClr val="D4D4D6"/>
      </a:lt2>
      <a:accent1>
        <a:srgbClr val="00AAC2"/>
      </a:accent1>
      <a:accent2>
        <a:srgbClr val="67BACB"/>
      </a:accent2>
      <a:accent3>
        <a:srgbClr val="93C9D6"/>
      </a:accent3>
      <a:accent4>
        <a:srgbClr val="6BB284"/>
      </a:accent4>
      <a:accent5>
        <a:srgbClr val="93BB69"/>
      </a:accent5>
      <a:accent6>
        <a:srgbClr val="2E655F"/>
      </a:accent6>
      <a:hlink>
        <a:srgbClr val="168BBA"/>
      </a:hlink>
      <a:folHlink>
        <a:srgbClr val="680000"/>
      </a:folHlink>
    </a:clrScheme>
    <a:fontScheme name="Custom 1 - FFS">
      <a:majorFont>
        <a:latin typeface="Roboto Bk"/>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
      <a:dk1>
        <a:sysClr val="windowText" lastClr="000000"/>
      </a:dk1>
      <a:lt1>
        <a:sysClr val="window" lastClr="FFFFFF"/>
      </a:lt1>
      <a:dk2>
        <a:srgbClr val="5A6378"/>
      </a:dk2>
      <a:lt2>
        <a:srgbClr val="D4D4D6"/>
      </a:lt2>
      <a:accent1>
        <a:srgbClr val="00AAC2"/>
      </a:accent1>
      <a:accent2>
        <a:srgbClr val="67BACB"/>
      </a:accent2>
      <a:accent3>
        <a:srgbClr val="93C9D6"/>
      </a:accent3>
      <a:accent4>
        <a:srgbClr val="6BB284"/>
      </a:accent4>
      <a:accent5>
        <a:srgbClr val="93BB69"/>
      </a:accent5>
      <a:accent6>
        <a:srgbClr val="2E655F"/>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Custom 1">
      <a:dk1>
        <a:sysClr val="windowText" lastClr="000000"/>
      </a:dk1>
      <a:lt1>
        <a:sysClr val="window" lastClr="FFFFFF"/>
      </a:lt1>
      <a:dk2>
        <a:srgbClr val="5A6378"/>
      </a:dk2>
      <a:lt2>
        <a:srgbClr val="D4D4D6"/>
      </a:lt2>
      <a:accent1>
        <a:srgbClr val="00AAC2"/>
      </a:accent1>
      <a:accent2>
        <a:srgbClr val="67BACB"/>
      </a:accent2>
      <a:accent3>
        <a:srgbClr val="93C9D6"/>
      </a:accent3>
      <a:accent4>
        <a:srgbClr val="6BB284"/>
      </a:accent4>
      <a:accent5>
        <a:srgbClr val="93BB69"/>
      </a:accent5>
      <a:accent6>
        <a:srgbClr val="2E655F"/>
      </a:accent6>
      <a:hlink>
        <a:srgbClr val="168BBA"/>
      </a:hlink>
      <a:folHlink>
        <a:srgbClr val="680000"/>
      </a:folHlink>
    </a:clrScheme>
    <a:fontScheme name="Custom 1 - FFS">
      <a:majorFont>
        <a:latin typeface="Roboto Bk"/>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4556</TotalTime>
  <Words>2995</Words>
  <Application>Microsoft Office PowerPoint</Application>
  <PresentationFormat>On-screen Show (4:3)</PresentationFormat>
  <Paragraphs>199</Paragraphs>
  <Slides>31</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31</vt:i4>
      </vt:variant>
    </vt:vector>
  </HeadingPairs>
  <TitlesOfParts>
    <vt:vector size="41" baseType="lpstr">
      <vt:lpstr>Arial</vt:lpstr>
      <vt:lpstr>Calibri</vt:lpstr>
      <vt:lpstr>Roboto</vt:lpstr>
      <vt:lpstr>Roboto Bk</vt:lpstr>
      <vt:lpstr>Roboto Black</vt:lpstr>
      <vt:lpstr>Symbol</vt:lpstr>
      <vt:lpstr>Wingdings</vt:lpstr>
      <vt:lpstr>1_Office Theme</vt:lpstr>
      <vt:lpstr>2_Office Theme</vt:lpstr>
      <vt:lpstr>3_Office Theme</vt:lpstr>
      <vt:lpstr>Advanced/Chemical Recycling:  Comparing Approaches in the U.S. and EU  September 2023</vt:lpstr>
      <vt:lpstr>Presentation Overview</vt:lpstr>
      <vt:lpstr>Background</vt:lpstr>
      <vt:lpstr>The Problem: Plastics Production Continues to Increase</vt:lpstr>
      <vt:lpstr>Waste Is Growing and Is Not Well Managed Plastics responsible for 3.4% Global GHG Emissions</vt:lpstr>
      <vt:lpstr>What Is Advanced or  Chemical Recycling?</vt:lpstr>
      <vt:lpstr>What Is Advanced/Chemical Recycling?</vt:lpstr>
      <vt:lpstr>Recycling Processes, Outputs &amp; Their Technological Maturity Level</vt:lpstr>
      <vt:lpstr>Diversity of Advanced Recycling Processes</vt:lpstr>
      <vt:lpstr>Challenges for Chemical/Advanced Recycling</vt:lpstr>
      <vt:lpstr>Pyrolysis Technology Providers</vt:lpstr>
      <vt:lpstr>Market Information</vt:lpstr>
      <vt:lpstr>U.S. Approach: Big Controversy</vt:lpstr>
      <vt:lpstr>IRA Provisions Related to Transport Energy IIJA Provisions Also Included but Mostly Focus on Hydrogen and CCS R&amp;D</vt:lpstr>
      <vt:lpstr>What about the Clean Fuel Production Tax Credit?</vt:lpstr>
      <vt:lpstr>Key Philosophy Underpinning the Act: Domestic Jobs There is an impression in the market that everyone will get full tax credits, but the bonuses only apply to new construction.</vt:lpstr>
      <vt:lpstr>Section 45Q: Carbon Capture and Storage (CCS) Credit</vt:lpstr>
      <vt:lpstr>IRA/IIJA (BIL) Is Driving More Development of AR</vt:lpstr>
      <vt:lpstr>States with Advanced Recycling Laws More than 20 U.S. states have enacted legislation in the last five years exempting advanced recycling facilities from often complex and onerous environmental requirements, especially those concerning air pollution and solid waste, that apply to traditional waste/recycling facilities. </vt:lpstr>
      <vt:lpstr>PowerPoint Presentation</vt:lpstr>
      <vt:lpstr>EU Approach: Big Waste Problems</vt:lpstr>
      <vt:lpstr>Most EU Countries Do Not Meet Recycling Targets</vt:lpstr>
      <vt:lpstr>Waste Incineration in the EU</vt:lpstr>
      <vt:lpstr>EU Plastic Waste Flows Waste burning increased 40% between 2018-2020 after China banned imported wastes</vt:lpstr>
      <vt:lpstr>Regulatory Landscape for Waste Management</vt:lpstr>
      <vt:lpstr>Enter Chemical Recycling as a Solution</vt:lpstr>
      <vt:lpstr>Barriers to Full Commercial Development in the EU</vt:lpstr>
      <vt:lpstr>AR Under REDIII/RFNBO Provisions</vt:lpstr>
      <vt:lpstr>Conclusions</vt:lpstr>
      <vt:lpstr>Conclusions: AR Potential on Both Sides of the Pond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Low Carbon Fuel Programs  in Other Countries   October 2020</dc:title>
  <dc:creator>Tammy Klein</dc:creator>
  <cp:lastModifiedBy>Tammy Klein</cp:lastModifiedBy>
  <cp:revision>650</cp:revision>
  <cp:lastPrinted>2022-03-08T18:14:16Z</cp:lastPrinted>
  <dcterms:created xsi:type="dcterms:W3CDTF">2020-10-26T16:02:29Z</dcterms:created>
  <dcterms:modified xsi:type="dcterms:W3CDTF">2023-09-12T18:05:17Z</dcterms:modified>
</cp:coreProperties>
</file>